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4" r:id="rId6"/>
    <p:sldId id="263" r:id="rId7"/>
    <p:sldId id="268" r:id="rId8"/>
    <p:sldId id="271" r:id="rId9"/>
    <p:sldId id="272" r:id="rId10"/>
    <p:sldId id="273" r:id="rId11"/>
    <p:sldId id="260" r:id="rId12"/>
    <p:sldId id="261" r:id="rId13"/>
    <p:sldId id="265" r:id="rId14"/>
    <p:sldId id="266" r:id="rId15"/>
    <p:sldId id="270" r:id="rId16"/>
    <p:sldId id="276" r:id="rId17"/>
    <p:sldId id="277" r:id="rId18"/>
    <p:sldId id="274" r:id="rId19"/>
    <p:sldId id="279" r:id="rId20"/>
    <p:sldId id="280" r:id="rId21"/>
    <p:sldId id="281" r:id="rId22"/>
    <p:sldId id="282" r:id="rId23"/>
    <p:sldId id="283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262B32"/>
    <a:srgbClr val="363D48"/>
    <a:srgbClr val="4A536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2"/>
  <c:chart>
    <c:title>
      <c:tx>
        <c:rich>
          <a:bodyPr/>
          <a:lstStyle/>
          <a:p>
            <a:pPr>
              <a:defRPr/>
            </a:pPr>
            <a:r>
              <a:rPr lang="ru-RU"/>
              <a:t>Структура</a:t>
            </a: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tx>
            <c:v>Кількість</c:v>
          </c:tx>
          <c:cat>
            <c:strRef>
              <c:f>Лист1!$A$3:$A$26</c:f>
              <c:strCache>
                <c:ptCount val="24"/>
                <c:pt idx="0">
                  <c:v>Вінницька область</c:v>
                </c:pt>
                <c:pt idx="1">
                  <c:v>Волинська область</c:v>
                </c:pt>
                <c:pt idx="2">
                  <c:v>Дніпропетровська область </c:v>
                </c:pt>
                <c:pt idx="3">
                  <c:v>Донецька область</c:v>
                </c:pt>
                <c:pt idx="4">
                  <c:v>Житомирська область </c:v>
                </c:pt>
                <c:pt idx="5">
                  <c:v>Закарпатська область </c:v>
                </c:pt>
                <c:pt idx="6">
                  <c:v>Запорізька область </c:v>
                </c:pt>
                <c:pt idx="7">
                  <c:v>Івано-Франківська область </c:v>
                </c:pt>
                <c:pt idx="8">
                  <c:v>Київська область </c:v>
                </c:pt>
                <c:pt idx="9">
                  <c:v>Кіровоградська область </c:v>
                </c:pt>
                <c:pt idx="10">
                  <c:v>Луганська область</c:v>
                </c:pt>
                <c:pt idx="11">
                  <c:v>Львівська область </c:v>
                </c:pt>
                <c:pt idx="12">
                  <c:v>Миколаївська область </c:v>
                </c:pt>
                <c:pt idx="13">
                  <c:v>Одеська область </c:v>
                </c:pt>
                <c:pt idx="14">
                  <c:v>Полтавська область</c:v>
                </c:pt>
                <c:pt idx="15">
                  <c:v>Рівненська область</c:v>
                </c:pt>
                <c:pt idx="16">
                  <c:v>Сумська область </c:v>
                </c:pt>
                <c:pt idx="17">
                  <c:v>Тернопільська область</c:v>
                </c:pt>
                <c:pt idx="18">
                  <c:v>Харківська область </c:v>
                </c:pt>
                <c:pt idx="19">
                  <c:v>Херсонська область </c:v>
                </c:pt>
                <c:pt idx="20">
                  <c:v>Хмельницька область </c:v>
                </c:pt>
                <c:pt idx="21">
                  <c:v>Черкаська область </c:v>
                </c:pt>
                <c:pt idx="22">
                  <c:v>Чернівецька область</c:v>
                </c:pt>
                <c:pt idx="23">
                  <c:v>Чернігівська область </c:v>
                </c:pt>
              </c:strCache>
            </c:strRef>
          </c:cat>
          <c:val>
            <c:numRef>
              <c:f>Лист1!$B$3:$B$26</c:f>
              <c:numCache>
                <c:formatCode>General</c:formatCode>
                <c:ptCount val="24"/>
                <c:pt idx="0">
                  <c:v>49</c:v>
                </c:pt>
                <c:pt idx="1">
                  <c:v>18</c:v>
                </c:pt>
                <c:pt idx="2">
                  <c:v>42</c:v>
                </c:pt>
                <c:pt idx="3">
                  <c:v>21</c:v>
                </c:pt>
                <c:pt idx="4">
                  <c:v>20</c:v>
                </c:pt>
                <c:pt idx="5">
                  <c:v>33</c:v>
                </c:pt>
                <c:pt idx="6">
                  <c:v>38</c:v>
                </c:pt>
                <c:pt idx="7">
                  <c:v>21</c:v>
                </c:pt>
                <c:pt idx="8">
                  <c:v>114</c:v>
                </c:pt>
                <c:pt idx="9">
                  <c:v>21</c:v>
                </c:pt>
                <c:pt idx="10">
                  <c:v>17</c:v>
                </c:pt>
                <c:pt idx="11">
                  <c:v>33</c:v>
                </c:pt>
                <c:pt idx="12">
                  <c:v>6</c:v>
                </c:pt>
                <c:pt idx="13">
                  <c:v>23</c:v>
                </c:pt>
                <c:pt idx="14">
                  <c:v>26</c:v>
                </c:pt>
                <c:pt idx="15">
                  <c:v>14</c:v>
                </c:pt>
                <c:pt idx="16">
                  <c:v>11</c:v>
                </c:pt>
                <c:pt idx="17">
                  <c:v>24</c:v>
                </c:pt>
                <c:pt idx="18">
                  <c:v>70</c:v>
                </c:pt>
                <c:pt idx="19">
                  <c:v>7</c:v>
                </c:pt>
                <c:pt idx="20">
                  <c:v>44</c:v>
                </c:pt>
                <c:pt idx="21">
                  <c:v>25</c:v>
                </c:pt>
                <c:pt idx="22">
                  <c:v>23</c:v>
                </c:pt>
                <c:pt idx="23">
                  <c:v>6</c:v>
                </c:pt>
              </c:numCache>
            </c:numRef>
          </c:val>
        </c:ser>
        <c:dLbls/>
        <c:axId val="160447488"/>
        <c:axId val="160541696"/>
      </c:barChart>
      <c:catAx>
        <c:axId val="160447488"/>
        <c:scaling>
          <c:orientation val="minMax"/>
        </c:scaling>
        <c:axPos val="l"/>
        <c:majorTickMark val="none"/>
        <c:tickLblPos val="nextTo"/>
        <c:crossAx val="160541696"/>
        <c:crosses val="autoZero"/>
        <c:auto val="1"/>
        <c:lblAlgn val="ctr"/>
        <c:lblOffset val="100"/>
      </c:catAx>
      <c:valAx>
        <c:axId val="160541696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Кількість членів</a:t>
                </a:r>
              </a:p>
            </c:rich>
          </c:tx>
          <c:layout>
            <c:manualLayout>
              <c:xMode val="edge"/>
              <c:yMode val="edge"/>
              <c:x val="0.43211777224063752"/>
              <c:y val="0.93560494452145682"/>
            </c:manualLayout>
          </c:layout>
        </c:title>
        <c:numFmt formatCode="General" sourceLinked="1"/>
        <c:tickLblPos val="nextTo"/>
        <c:crossAx val="160447488"/>
        <c:crosses val="autoZero"/>
        <c:crossBetween val="between"/>
      </c:valAx>
    </c:plotArea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D179D9-4996-4E97-99D0-43C7D68533A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C6F46AA-8C90-4E54-8F1A-3800C5B15BA9}">
      <dgm:prSet phldrT="[Текст]" custT="1"/>
      <dgm:spPr/>
      <dgm:t>
        <a:bodyPr/>
        <a:lstStyle/>
        <a:p>
          <a:r>
            <a:rPr lang="uk-UA" sz="1400" dirty="0" smtClean="0"/>
            <a:t>Голова Правління</a:t>
          </a:r>
          <a:endParaRPr lang="ru-RU" sz="1400" dirty="0"/>
        </a:p>
      </dgm:t>
    </dgm:pt>
    <dgm:pt modelId="{1F369C56-4453-4155-B29D-DDF9EB539F12}" type="parTrans" cxnId="{7BCCD304-64B1-49F6-9101-C77E349F30F9}">
      <dgm:prSet/>
      <dgm:spPr/>
      <dgm:t>
        <a:bodyPr/>
        <a:lstStyle/>
        <a:p>
          <a:endParaRPr lang="ru-RU" sz="3200"/>
        </a:p>
      </dgm:t>
    </dgm:pt>
    <dgm:pt modelId="{B97A30D7-0B52-4F62-B83A-C4556154E42E}" type="sibTrans" cxnId="{7BCCD304-64B1-49F6-9101-C77E349F30F9}">
      <dgm:prSet/>
      <dgm:spPr/>
      <dgm:t>
        <a:bodyPr/>
        <a:lstStyle/>
        <a:p>
          <a:endParaRPr lang="ru-RU" sz="3200"/>
        </a:p>
      </dgm:t>
    </dgm:pt>
    <dgm:pt modelId="{C5CF328D-AC07-4467-8F43-8ED6B7DAA1E5}">
      <dgm:prSet phldrT="[Текст]" custT="1"/>
      <dgm:spPr/>
      <dgm:t>
        <a:bodyPr/>
        <a:lstStyle/>
        <a:p>
          <a:r>
            <a:rPr lang="uk-UA" sz="1400" dirty="0" smtClean="0"/>
            <a:t>Заступники Голови Правління</a:t>
          </a:r>
          <a:endParaRPr lang="ru-RU" sz="1400" dirty="0"/>
        </a:p>
      </dgm:t>
    </dgm:pt>
    <dgm:pt modelId="{2F2E9D98-2270-4C8D-B69A-A446DDC1BEF1}" type="parTrans" cxnId="{8F6CB35A-67EB-45FF-913C-E23A47059D3D}">
      <dgm:prSet/>
      <dgm:spPr/>
      <dgm:t>
        <a:bodyPr/>
        <a:lstStyle/>
        <a:p>
          <a:endParaRPr lang="ru-RU" sz="3200"/>
        </a:p>
      </dgm:t>
    </dgm:pt>
    <dgm:pt modelId="{B4F0D94E-54E1-422B-B397-2676F1A8E431}" type="sibTrans" cxnId="{8F6CB35A-67EB-45FF-913C-E23A47059D3D}">
      <dgm:prSet/>
      <dgm:spPr/>
      <dgm:t>
        <a:bodyPr/>
        <a:lstStyle/>
        <a:p>
          <a:endParaRPr lang="ru-RU" sz="3200"/>
        </a:p>
      </dgm:t>
    </dgm:pt>
    <dgm:pt modelId="{6439546E-F6B2-46A4-8279-DDF5E85244D8}">
      <dgm:prSet phldrT="[Текст]" custT="1"/>
      <dgm:spPr/>
      <dgm:t>
        <a:bodyPr/>
        <a:lstStyle/>
        <a:p>
          <a:r>
            <a:rPr lang="uk-UA" sz="1400" dirty="0" smtClean="0"/>
            <a:t>Голови Відокремлених підрозділів Організації</a:t>
          </a:r>
          <a:endParaRPr lang="ru-RU" sz="1400" dirty="0"/>
        </a:p>
      </dgm:t>
    </dgm:pt>
    <dgm:pt modelId="{B10A4CB1-3F6F-4E07-B3C5-4F9006A72EBF}" type="parTrans" cxnId="{904AD8A8-2435-4801-8888-9B43985A0931}">
      <dgm:prSet/>
      <dgm:spPr/>
      <dgm:t>
        <a:bodyPr/>
        <a:lstStyle/>
        <a:p>
          <a:endParaRPr lang="ru-RU" sz="3200"/>
        </a:p>
      </dgm:t>
    </dgm:pt>
    <dgm:pt modelId="{C4046601-95B2-4D46-A01C-7053946D42D1}" type="sibTrans" cxnId="{904AD8A8-2435-4801-8888-9B43985A0931}">
      <dgm:prSet/>
      <dgm:spPr/>
      <dgm:t>
        <a:bodyPr/>
        <a:lstStyle/>
        <a:p>
          <a:endParaRPr lang="ru-RU" sz="3200"/>
        </a:p>
      </dgm:t>
    </dgm:pt>
    <dgm:pt modelId="{747ACE35-3A7A-48E7-A30D-B37C8F51D061}">
      <dgm:prSet phldrT="[Текст]" custT="1"/>
      <dgm:spPr/>
      <dgm:t>
        <a:bodyPr/>
        <a:lstStyle/>
        <a:p>
          <a:r>
            <a:rPr lang="uk-UA" sz="1400" dirty="0" smtClean="0"/>
            <a:t>Науково-експертна рада </a:t>
          </a:r>
          <a:endParaRPr lang="ru-RU" sz="1400" dirty="0"/>
        </a:p>
      </dgm:t>
    </dgm:pt>
    <dgm:pt modelId="{228594D4-9DE0-447C-B91F-0C4F0CC13B70}" type="parTrans" cxnId="{E18008B5-EFE4-4A7C-AA3B-A2C04753381C}">
      <dgm:prSet/>
      <dgm:spPr/>
      <dgm:t>
        <a:bodyPr/>
        <a:lstStyle/>
        <a:p>
          <a:endParaRPr lang="ru-RU" sz="3200"/>
        </a:p>
      </dgm:t>
    </dgm:pt>
    <dgm:pt modelId="{AF64B62A-F839-4FCD-A9A9-7BC3A8672E1A}" type="sibTrans" cxnId="{E18008B5-EFE4-4A7C-AA3B-A2C04753381C}">
      <dgm:prSet/>
      <dgm:spPr/>
      <dgm:t>
        <a:bodyPr/>
        <a:lstStyle/>
        <a:p>
          <a:endParaRPr lang="ru-RU" sz="3200"/>
        </a:p>
      </dgm:t>
    </dgm:pt>
    <dgm:pt modelId="{826B4C7A-DCFD-4D7C-BD0C-A31E9579369E}">
      <dgm:prSet custT="1"/>
      <dgm:spPr/>
      <dgm:t>
        <a:bodyPr/>
        <a:lstStyle/>
        <a:p>
          <a:r>
            <a:rPr lang="uk-UA" sz="1400" dirty="0" smtClean="0"/>
            <a:t>Члени Організації (706 сертифікованих інженерів-землевпорядників)</a:t>
          </a:r>
          <a:endParaRPr lang="ru-RU" sz="1400" dirty="0"/>
        </a:p>
      </dgm:t>
    </dgm:pt>
    <dgm:pt modelId="{9C00E797-5F16-4421-8BEC-C2A0479E5E30}" type="parTrans" cxnId="{EEEDDFAB-8C1E-427A-8522-978064D68EA7}">
      <dgm:prSet/>
      <dgm:spPr/>
      <dgm:t>
        <a:bodyPr/>
        <a:lstStyle/>
        <a:p>
          <a:endParaRPr lang="ru-RU" sz="3200"/>
        </a:p>
      </dgm:t>
    </dgm:pt>
    <dgm:pt modelId="{E3C4C9D0-5CF6-44D7-84C4-DCFD479C77B8}" type="sibTrans" cxnId="{EEEDDFAB-8C1E-427A-8522-978064D68EA7}">
      <dgm:prSet/>
      <dgm:spPr/>
      <dgm:t>
        <a:bodyPr/>
        <a:lstStyle/>
        <a:p>
          <a:endParaRPr lang="ru-RU" sz="3200"/>
        </a:p>
      </dgm:t>
    </dgm:pt>
    <dgm:pt modelId="{F6A4C4DF-D861-4FB1-AB5E-A7E91ACC49F7}">
      <dgm:prSet phldrT="[Текст]" custT="1"/>
      <dgm:spPr/>
      <dgm:t>
        <a:bodyPr/>
        <a:lstStyle/>
        <a:p>
          <a:r>
            <a:rPr lang="uk-UA" sz="1400" dirty="0" smtClean="0"/>
            <a:t>Заступники Голів Відокремлених підрозділів Організації</a:t>
          </a:r>
          <a:endParaRPr lang="ru-RU" sz="1400" dirty="0"/>
        </a:p>
      </dgm:t>
    </dgm:pt>
    <dgm:pt modelId="{A059C1B8-159B-44FF-9016-49E9D4D4B898}" type="parTrans" cxnId="{8D6DDCF5-C679-491B-9BF6-5DBFF53F2A2A}">
      <dgm:prSet/>
      <dgm:spPr/>
      <dgm:t>
        <a:bodyPr/>
        <a:lstStyle/>
        <a:p>
          <a:endParaRPr lang="ru-RU" sz="3200"/>
        </a:p>
      </dgm:t>
    </dgm:pt>
    <dgm:pt modelId="{815F8BD6-060E-4D87-8393-731BDCB36AB0}" type="sibTrans" cxnId="{8D6DDCF5-C679-491B-9BF6-5DBFF53F2A2A}">
      <dgm:prSet/>
      <dgm:spPr/>
      <dgm:t>
        <a:bodyPr/>
        <a:lstStyle/>
        <a:p>
          <a:endParaRPr lang="ru-RU" sz="3200"/>
        </a:p>
      </dgm:t>
    </dgm:pt>
    <dgm:pt modelId="{4A346E74-CDEC-4B14-95C2-5AC461CEC3D0}" type="pres">
      <dgm:prSet presAssocID="{FDD179D9-4996-4E97-99D0-43C7D68533A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D83412E-CE7C-4384-8D00-6755150141B3}" type="pres">
      <dgm:prSet presAssocID="{1C6F46AA-8C90-4E54-8F1A-3800C5B15BA9}" presName="hierRoot1" presStyleCnt="0"/>
      <dgm:spPr/>
    </dgm:pt>
    <dgm:pt modelId="{A87D0B7C-46B0-48A8-942F-54DB10EAFFC3}" type="pres">
      <dgm:prSet presAssocID="{1C6F46AA-8C90-4E54-8F1A-3800C5B15BA9}" presName="composite" presStyleCnt="0"/>
      <dgm:spPr/>
    </dgm:pt>
    <dgm:pt modelId="{4D34F066-4494-4760-87DE-D5E8EC476D30}" type="pres">
      <dgm:prSet presAssocID="{1C6F46AA-8C90-4E54-8F1A-3800C5B15BA9}" presName="background" presStyleLbl="node0" presStyleIdx="0" presStyleCnt="2"/>
      <dgm:spPr/>
    </dgm:pt>
    <dgm:pt modelId="{AE5AE92D-6D30-4148-9505-C3736B200AE3}" type="pres">
      <dgm:prSet presAssocID="{1C6F46AA-8C90-4E54-8F1A-3800C5B15BA9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5A6726-960B-47B1-B6E9-A04790944033}" type="pres">
      <dgm:prSet presAssocID="{1C6F46AA-8C90-4E54-8F1A-3800C5B15BA9}" presName="hierChild2" presStyleCnt="0"/>
      <dgm:spPr/>
    </dgm:pt>
    <dgm:pt modelId="{2E4637B0-C91C-4C5B-94AA-312F5B1A2F06}" type="pres">
      <dgm:prSet presAssocID="{2F2E9D98-2270-4C8D-B69A-A446DDC1BEF1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813330C-7B09-42BD-8854-1F6E7243CC7F}" type="pres">
      <dgm:prSet presAssocID="{C5CF328D-AC07-4467-8F43-8ED6B7DAA1E5}" presName="hierRoot2" presStyleCnt="0"/>
      <dgm:spPr/>
    </dgm:pt>
    <dgm:pt modelId="{562FFEF9-66A8-460A-B3B8-7BC6B2C6F69F}" type="pres">
      <dgm:prSet presAssocID="{C5CF328D-AC07-4467-8F43-8ED6B7DAA1E5}" presName="composite2" presStyleCnt="0"/>
      <dgm:spPr/>
    </dgm:pt>
    <dgm:pt modelId="{3C26AB96-365A-482B-BFD0-D9B705FA0324}" type="pres">
      <dgm:prSet presAssocID="{C5CF328D-AC07-4467-8F43-8ED6B7DAA1E5}" presName="background2" presStyleLbl="node2" presStyleIdx="0" presStyleCnt="2"/>
      <dgm:spPr/>
    </dgm:pt>
    <dgm:pt modelId="{F7B3F2A5-E1A3-4A0F-A24F-260FF86E7F7E}" type="pres">
      <dgm:prSet presAssocID="{C5CF328D-AC07-4467-8F43-8ED6B7DAA1E5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7E78AE-7B4A-45B8-9664-234CA97EE320}" type="pres">
      <dgm:prSet presAssocID="{C5CF328D-AC07-4467-8F43-8ED6B7DAA1E5}" presName="hierChild3" presStyleCnt="0"/>
      <dgm:spPr/>
    </dgm:pt>
    <dgm:pt modelId="{74849332-8430-4CC9-ADD0-15189FE8A474}" type="pres">
      <dgm:prSet presAssocID="{B10A4CB1-3F6F-4E07-B3C5-4F9006A72EBF}" presName="Name17" presStyleLbl="parChTrans1D3" presStyleIdx="0" presStyleCnt="1"/>
      <dgm:spPr/>
      <dgm:t>
        <a:bodyPr/>
        <a:lstStyle/>
        <a:p>
          <a:endParaRPr lang="ru-RU"/>
        </a:p>
      </dgm:t>
    </dgm:pt>
    <dgm:pt modelId="{39CE8D9C-99E2-4C99-9D01-653EBCEC6165}" type="pres">
      <dgm:prSet presAssocID="{6439546E-F6B2-46A4-8279-DDF5E85244D8}" presName="hierRoot3" presStyleCnt="0"/>
      <dgm:spPr/>
    </dgm:pt>
    <dgm:pt modelId="{FEC146FC-A400-458B-B88B-5FCB1BE06150}" type="pres">
      <dgm:prSet presAssocID="{6439546E-F6B2-46A4-8279-DDF5E85244D8}" presName="composite3" presStyleCnt="0"/>
      <dgm:spPr/>
    </dgm:pt>
    <dgm:pt modelId="{16CB2FB1-74B1-432B-96DA-D1E273A6B9D3}" type="pres">
      <dgm:prSet presAssocID="{6439546E-F6B2-46A4-8279-DDF5E85244D8}" presName="background3" presStyleLbl="node3" presStyleIdx="0" presStyleCnt="1"/>
      <dgm:spPr>
        <a:prstGeom prst="homePlate">
          <a:avLst/>
        </a:prstGeom>
      </dgm:spPr>
    </dgm:pt>
    <dgm:pt modelId="{44B2DF28-4E2F-439E-A61B-B203FD12E69C}" type="pres">
      <dgm:prSet presAssocID="{6439546E-F6B2-46A4-8279-DDF5E85244D8}" presName="text3" presStyleLbl="fgAcc3" presStyleIdx="0" presStyleCnt="1">
        <dgm:presLayoutVars>
          <dgm:chPref val="3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9D689003-9963-4A2C-B786-26F0F1E06BE0}" type="pres">
      <dgm:prSet presAssocID="{6439546E-F6B2-46A4-8279-DDF5E85244D8}" presName="hierChild4" presStyleCnt="0"/>
      <dgm:spPr/>
    </dgm:pt>
    <dgm:pt modelId="{50155E90-A89A-41B2-B931-3C13F910D79E}" type="pres">
      <dgm:prSet presAssocID="{9C00E797-5F16-4421-8BEC-C2A0479E5E30}" presName="Name23" presStyleLbl="parChTrans1D4" presStyleIdx="0" presStyleCnt="1"/>
      <dgm:spPr/>
      <dgm:t>
        <a:bodyPr/>
        <a:lstStyle/>
        <a:p>
          <a:endParaRPr lang="ru-RU"/>
        </a:p>
      </dgm:t>
    </dgm:pt>
    <dgm:pt modelId="{2C18C78D-22A9-456E-B741-EFDD00E8E5AE}" type="pres">
      <dgm:prSet presAssocID="{826B4C7A-DCFD-4D7C-BD0C-A31E9579369E}" presName="hierRoot4" presStyleCnt="0"/>
      <dgm:spPr/>
    </dgm:pt>
    <dgm:pt modelId="{1CD92308-ED36-4B60-8F55-9A7B132BFA6C}" type="pres">
      <dgm:prSet presAssocID="{826B4C7A-DCFD-4D7C-BD0C-A31E9579369E}" presName="composite4" presStyleCnt="0"/>
      <dgm:spPr/>
    </dgm:pt>
    <dgm:pt modelId="{F4240DD5-D865-4DB7-B852-3DCAB4669D4D}" type="pres">
      <dgm:prSet presAssocID="{826B4C7A-DCFD-4D7C-BD0C-A31E9579369E}" presName="background4" presStyleLbl="node4" presStyleIdx="0" presStyleCnt="1"/>
      <dgm:spPr/>
    </dgm:pt>
    <dgm:pt modelId="{46A3EBF5-1504-422C-B5BE-72706FCB44E2}" type="pres">
      <dgm:prSet presAssocID="{826B4C7A-DCFD-4D7C-BD0C-A31E9579369E}" presName="text4" presStyleLbl="fgAcc4" presStyleIdx="0" presStyleCnt="1" custScaleX="1238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7B7A73-88E7-4C13-82A9-7E4149294954}" type="pres">
      <dgm:prSet presAssocID="{826B4C7A-DCFD-4D7C-BD0C-A31E9579369E}" presName="hierChild5" presStyleCnt="0"/>
      <dgm:spPr/>
    </dgm:pt>
    <dgm:pt modelId="{72E347BD-28B7-4ADA-8F13-2F540360D11A}" type="pres">
      <dgm:prSet presAssocID="{228594D4-9DE0-447C-B91F-0C4F0CC13B70}" presName="Name10" presStyleLbl="parChTrans1D2" presStyleIdx="1" presStyleCnt="2"/>
      <dgm:spPr/>
      <dgm:t>
        <a:bodyPr/>
        <a:lstStyle/>
        <a:p>
          <a:endParaRPr lang="ru-RU"/>
        </a:p>
      </dgm:t>
    </dgm:pt>
    <dgm:pt modelId="{0E03817B-3D0A-4605-A802-65DB1C18EB08}" type="pres">
      <dgm:prSet presAssocID="{747ACE35-3A7A-48E7-A30D-B37C8F51D061}" presName="hierRoot2" presStyleCnt="0"/>
      <dgm:spPr/>
    </dgm:pt>
    <dgm:pt modelId="{15312085-03BA-44AF-9CAD-718AABAFD1C0}" type="pres">
      <dgm:prSet presAssocID="{747ACE35-3A7A-48E7-A30D-B37C8F51D061}" presName="composite2" presStyleCnt="0"/>
      <dgm:spPr/>
    </dgm:pt>
    <dgm:pt modelId="{BE781E59-A869-4D22-AC37-DFA8A2876E9A}" type="pres">
      <dgm:prSet presAssocID="{747ACE35-3A7A-48E7-A30D-B37C8F51D061}" presName="background2" presStyleLbl="node2" presStyleIdx="1" presStyleCnt="2"/>
      <dgm:spPr/>
    </dgm:pt>
    <dgm:pt modelId="{8DFA136D-C824-41E1-A531-64A189A9645D}" type="pres">
      <dgm:prSet presAssocID="{747ACE35-3A7A-48E7-A30D-B37C8F51D06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7AF3F3-5F74-43ED-BE7D-7E5E1C78536F}" type="pres">
      <dgm:prSet presAssocID="{747ACE35-3A7A-48E7-A30D-B37C8F51D061}" presName="hierChild3" presStyleCnt="0"/>
      <dgm:spPr/>
    </dgm:pt>
    <dgm:pt modelId="{04B6E6D8-5CA8-4B9A-8145-634DE588CAAB}" type="pres">
      <dgm:prSet presAssocID="{F6A4C4DF-D861-4FB1-AB5E-A7E91ACC49F7}" presName="hierRoot1" presStyleCnt="0"/>
      <dgm:spPr/>
    </dgm:pt>
    <dgm:pt modelId="{B9452133-8498-49E3-8C4A-3BEAF5160FEF}" type="pres">
      <dgm:prSet presAssocID="{F6A4C4DF-D861-4FB1-AB5E-A7E91ACC49F7}" presName="composite" presStyleCnt="0"/>
      <dgm:spPr/>
    </dgm:pt>
    <dgm:pt modelId="{F5E385C2-ADCC-4DB9-B1BF-36006D09996D}" type="pres">
      <dgm:prSet presAssocID="{F6A4C4DF-D861-4FB1-AB5E-A7E91ACC49F7}" presName="background" presStyleLbl="node0" presStyleIdx="1" presStyleCnt="2"/>
      <dgm:spPr/>
    </dgm:pt>
    <dgm:pt modelId="{539CF5FE-40A0-4E37-AB16-90A43AADC41A}" type="pres">
      <dgm:prSet presAssocID="{F6A4C4DF-D861-4FB1-AB5E-A7E91ACC49F7}" presName="text" presStyleLbl="fgAcc0" presStyleIdx="1" presStyleCnt="2" custLinFactY="100000" custLinFactNeighborX="-61643" custLinFactNeighborY="1822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B9C09C-870D-4D57-BB2F-64E4312E3C1E}" type="pres">
      <dgm:prSet presAssocID="{F6A4C4DF-D861-4FB1-AB5E-A7E91ACC49F7}" presName="hierChild2" presStyleCnt="0"/>
      <dgm:spPr/>
    </dgm:pt>
  </dgm:ptLst>
  <dgm:cxnLst>
    <dgm:cxn modelId="{E18008B5-EFE4-4A7C-AA3B-A2C04753381C}" srcId="{1C6F46AA-8C90-4E54-8F1A-3800C5B15BA9}" destId="{747ACE35-3A7A-48E7-A30D-B37C8F51D061}" srcOrd="1" destOrd="0" parTransId="{228594D4-9DE0-447C-B91F-0C4F0CC13B70}" sibTransId="{AF64B62A-F839-4FCD-A9A9-7BC3A8672E1A}"/>
    <dgm:cxn modelId="{904AD8A8-2435-4801-8888-9B43985A0931}" srcId="{C5CF328D-AC07-4467-8F43-8ED6B7DAA1E5}" destId="{6439546E-F6B2-46A4-8279-DDF5E85244D8}" srcOrd="0" destOrd="0" parTransId="{B10A4CB1-3F6F-4E07-B3C5-4F9006A72EBF}" sibTransId="{C4046601-95B2-4D46-A01C-7053946D42D1}"/>
    <dgm:cxn modelId="{8F6CB35A-67EB-45FF-913C-E23A47059D3D}" srcId="{1C6F46AA-8C90-4E54-8F1A-3800C5B15BA9}" destId="{C5CF328D-AC07-4467-8F43-8ED6B7DAA1E5}" srcOrd="0" destOrd="0" parTransId="{2F2E9D98-2270-4C8D-B69A-A446DDC1BEF1}" sibTransId="{B4F0D94E-54E1-422B-B397-2676F1A8E431}"/>
    <dgm:cxn modelId="{E774771B-FB72-43A0-9ED1-F399EEAA8AC5}" type="presOf" srcId="{FDD179D9-4996-4E97-99D0-43C7D68533A4}" destId="{4A346E74-CDEC-4B14-95C2-5AC461CEC3D0}" srcOrd="0" destOrd="0" presId="urn:microsoft.com/office/officeart/2005/8/layout/hierarchy1"/>
    <dgm:cxn modelId="{D0283F8C-5564-4A22-A688-6FE9B82F0AA9}" type="presOf" srcId="{826B4C7A-DCFD-4D7C-BD0C-A31E9579369E}" destId="{46A3EBF5-1504-422C-B5BE-72706FCB44E2}" srcOrd="0" destOrd="0" presId="urn:microsoft.com/office/officeart/2005/8/layout/hierarchy1"/>
    <dgm:cxn modelId="{8D6DDCF5-C679-491B-9BF6-5DBFF53F2A2A}" srcId="{FDD179D9-4996-4E97-99D0-43C7D68533A4}" destId="{F6A4C4DF-D861-4FB1-AB5E-A7E91ACC49F7}" srcOrd="1" destOrd="0" parTransId="{A059C1B8-159B-44FF-9016-49E9D4D4B898}" sibTransId="{815F8BD6-060E-4D87-8393-731BDCB36AB0}"/>
    <dgm:cxn modelId="{584AE1F7-E08A-446B-83E2-59FE68A5F5A7}" type="presOf" srcId="{F6A4C4DF-D861-4FB1-AB5E-A7E91ACC49F7}" destId="{539CF5FE-40A0-4E37-AB16-90A43AADC41A}" srcOrd="0" destOrd="0" presId="urn:microsoft.com/office/officeart/2005/8/layout/hierarchy1"/>
    <dgm:cxn modelId="{D0588675-D489-4CAD-A53D-CFE3C34F8CA3}" type="presOf" srcId="{747ACE35-3A7A-48E7-A30D-B37C8F51D061}" destId="{8DFA136D-C824-41E1-A531-64A189A9645D}" srcOrd="0" destOrd="0" presId="urn:microsoft.com/office/officeart/2005/8/layout/hierarchy1"/>
    <dgm:cxn modelId="{8C1B627E-D93A-4D6C-B713-3EE5B5EE0B88}" type="presOf" srcId="{C5CF328D-AC07-4467-8F43-8ED6B7DAA1E5}" destId="{F7B3F2A5-E1A3-4A0F-A24F-260FF86E7F7E}" srcOrd="0" destOrd="0" presId="urn:microsoft.com/office/officeart/2005/8/layout/hierarchy1"/>
    <dgm:cxn modelId="{EEEDDFAB-8C1E-427A-8522-978064D68EA7}" srcId="{6439546E-F6B2-46A4-8279-DDF5E85244D8}" destId="{826B4C7A-DCFD-4D7C-BD0C-A31E9579369E}" srcOrd="0" destOrd="0" parTransId="{9C00E797-5F16-4421-8BEC-C2A0479E5E30}" sibTransId="{E3C4C9D0-5CF6-44D7-84C4-DCFD479C77B8}"/>
    <dgm:cxn modelId="{9C58581F-DDC8-4463-8193-D42873A96708}" type="presOf" srcId="{2F2E9D98-2270-4C8D-B69A-A446DDC1BEF1}" destId="{2E4637B0-C91C-4C5B-94AA-312F5B1A2F06}" srcOrd="0" destOrd="0" presId="urn:microsoft.com/office/officeart/2005/8/layout/hierarchy1"/>
    <dgm:cxn modelId="{7BCCD304-64B1-49F6-9101-C77E349F30F9}" srcId="{FDD179D9-4996-4E97-99D0-43C7D68533A4}" destId="{1C6F46AA-8C90-4E54-8F1A-3800C5B15BA9}" srcOrd="0" destOrd="0" parTransId="{1F369C56-4453-4155-B29D-DDF9EB539F12}" sibTransId="{B97A30D7-0B52-4F62-B83A-C4556154E42E}"/>
    <dgm:cxn modelId="{A97DA9DE-076F-47C7-889C-F15A4EF3C03B}" type="presOf" srcId="{B10A4CB1-3F6F-4E07-B3C5-4F9006A72EBF}" destId="{74849332-8430-4CC9-ADD0-15189FE8A474}" srcOrd="0" destOrd="0" presId="urn:microsoft.com/office/officeart/2005/8/layout/hierarchy1"/>
    <dgm:cxn modelId="{700C88A9-3D4B-44D6-9015-1D83BB3C8E30}" type="presOf" srcId="{228594D4-9DE0-447C-B91F-0C4F0CC13B70}" destId="{72E347BD-28B7-4ADA-8F13-2F540360D11A}" srcOrd="0" destOrd="0" presId="urn:microsoft.com/office/officeart/2005/8/layout/hierarchy1"/>
    <dgm:cxn modelId="{5A1C2963-6734-43C4-B79C-8C37920C0FC5}" type="presOf" srcId="{1C6F46AA-8C90-4E54-8F1A-3800C5B15BA9}" destId="{AE5AE92D-6D30-4148-9505-C3736B200AE3}" srcOrd="0" destOrd="0" presId="urn:microsoft.com/office/officeart/2005/8/layout/hierarchy1"/>
    <dgm:cxn modelId="{E8F22789-95B2-4E0D-A5CA-95A2ABF4332C}" type="presOf" srcId="{9C00E797-5F16-4421-8BEC-C2A0479E5E30}" destId="{50155E90-A89A-41B2-B931-3C13F910D79E}" srcOrd="0" destOrd="0" presId="urn:microsoft.com/office/officeart/2005/8/layout/hierarchy1"/>
    <dgm:cxn modelId="{F790371C-638B-4826-B92D-65A5619087BC}" type="presOf" srcId="{6439546E-F6B2-46A4-8279-DDF5E85244D8}" destId="{44B2DF28-4E2F-439E-A61B-B203FD12E69C}" srcOrd="0" destOrd="0" presId="urn:microsoft.com/office/officeart/2005/8/layout/hierarchy1"/>
    <dgm:cxn modelId="{43FB98A4-7208-4D8E-9AAD-5BC394E952E5}" type="presParOf" srcId="{4A346E74-CDEC-4B14-95C2-5AC461CEC3D0}" destId="{8D83412E-CE7C-4384-8D00-6755150141B3}" srcOrd="0" destOrd="0" presId="urn:microsoft.com/office/officeart/2005/8/layout/hierarchy1"/>
    <dgm:cxn modelId="{663320DF-12C1-4297-B998-0A994B5D23C8}" type="presParOf" srcId="{8D83412E-CE7C-4384-8D00-6755150141B3}" destId="{A87D0B7C-46B0-48A8-942F-54DB10EAFFC3}" srcOrd="0" destOrd="0" presId="urn:microsoft.com/office/officeart/2005/8/layout/hierarchy1"/>
    <dgm:cxn modelId="{18E7D4A6-E27C-4AAE-96E2-C2C111153457}" type="presParOf" srcId="{A87D0B7C-46B0-48A8-942F-54DB10EAFFC3}" destId="{4D34F066-4494-4760-87DE-D5E8EC476D30}" srcOrd="0" destOrd="0" presId="urn:microsoft.com/office/officeart/2005/8/layout/hierarchy1"/>
    <dgm:cxn modelId="{907DA4EA-0C92-4A6E-BC66-56889C63CC6A}" type="presParOf" srcId="{A87D0B7C-46B0-48A8-942F-54DB10EAFFC3}" destId="{AE5AE92D-6D30-4148-9505-C3736B200AE3}" srcOrd="1" destOrd="0" presId="urn:microsoft.com/office/officeart/2005/8/layout/hierarchy1"/>
    <dgm:cxn modelId="{5C668172-8C8F-4DAE-A075-1C936D284F94}" type="presParOf" srcId="{8D83412E-CE7C-4384-8D00-6755150141B3}" destId="{D25A6726-960B-47B1-B6E9-A04790944033}" srcOrd="1" destOrd="0" presId="urn:microsoft.com/office/officeart/2005/8/layout/hierarchy1"/>
    <dgm:cxn modelId="{8E31EBD5-D38E-45DD-B081-8E32E3465B09}" type="presParOf" srcId="{D25A6726-960B-47B1-B6E9-A04790944033}" destId="{2E4637B0-C91C-4C5B-94AA-312F5B1A2F06}" srcOrd="0" destOrd="0" presId="urn:microsoft.com/office/officeart/2005/8/layout/hierarchy1"/>
    <dgm:cxn modelId="{1D7D4BC5-0614-4EA6-A01E-38DE4363FE1A}" type="presParOf" srcId="{D25A6726-960B-47B1-B6E9-A04790944033}" destId="{E813330C-7B09-42BD-8854-1F6E7243CC7F}" srcOrd="1" destOrd="0" presId="urn:microsoft.com/office/officeart/2005/8/layout/hierarchy1"/>
    <dgm:cxn modelId="{7EEF8B32-9535-4C13-9464-283E2A7BAEC5}" type="presParOf" srcId="{E813330C-7B09-42BD-8854-1F6E7243CC7F}" destId="{562FFEF9-66A8-460A-B3B8-7BC6B2C6F69F}" srcOrd="0" destOrd="0" presId="urn:microsoft.com/office/officeart/2005/8/layout/hierarchy1"/>
    <dgm:cxn modelId="{6AF1E9EF-B969-45A9-B688-D5DC52D51A34}" type="presParOf" srcId="{562FFEF9-66A8-460A-B3B8-7BC6B2C6F69F}" destId="{3C26AB96-365A-482B-BFD0-D9B705FA0324}" srcOrd="0" destOrd="0" presId="urn:microsoft.com/office/officeart/2005/8/layout/hierarchy1"/>
    <dgm:cxn modelId="{841DB552-3FCC-4039-B627-B109E3374129}" type="presParOf" srcId="{562FFEF9-66A8-460A-B3B8-7BC6B2C6F69F}" destId="{F7B3F2A5-E1A3-4A0F-A24F-260FF86E7F7E}" srcOrd="1" destOrd="0" presId="urn:microsoft.com/office/officeart/2005/8/layout/hierarchy1"/>
    <dgm:cxn modelId="{A21CA25B-E242-4DF5-A4E7-F1E878BE6057}" type="presParOf" srcId="{E813330C-7B09-42BD-8854-1F6E7243CC7F}" destId="{AF7E78AE-7B4A-45B8-9664-234CA97EE320}" srcOrd="1" destOrd="0" presId="urn:microsoft.com/office/officeart/2005/8/layout/hierarchy1"/>
    <dgm:cxn modelId="{835D8FB5-AE21-4983-A20D-EFF56CD43544}" type="presParOf" srcId="{AF7E78AE-7B4A-45B8-9664-234CA97EE320}" destId="{74849332-8430-4CC9-ADD0-15189FE8A474}" srcOrd="0" destOrd="0" presId="urn:microsoft.com/office/officeart/2005/8/layout/hierarchy1"/>
    <dgm:cxn modelId="{B68A6C05-66A8-4C51-8F68-C4EA4DDD6635}" type="presParOf" srcId="{AF7E78AE-7B4A-45B8-9664-234CA97EE320}" destId="{39CE8D9C-99E2-4C99-9D01-653EBCEC6165}" srcOrd="1" destOrd="0" presId="urn:microsoft.com/office/officeart/2005/8/layout/hierarchy1"/>
    <dgm:cxn modelId="{CCBB414A-28FA-4A66-998B-0B992E903E41}" type="presParOf" srcId="{39CE8D9C-99E2-4C99-9D01-653EBCEC6165}" destId="{FEC146FC-A400-458B-B88B-5FCB1BE06150}" srcOrd="0" destOrd="0" presId="urn:microsoft.com/office/officeart/2005/8/layout/hierarchy1"/>
    <dgm:cxn modelId="{DFA09F4D-C868-4911-B585-CBE3D60799DF}" type="presParOf" srcId="{FEC146FC-A400-458B-B88B-5FCB1BE06150}" destId="{16CB2FB1-74B1-432B-96DA-D1E273A6B9D3}" srcOrd="0" destOrd="0" presId="urn:microsoft.com/office/officeart/2005/8/layout/hierarchy1"/>
    <dgm:cxn modelId="{E822CC7E-313C-4366-AD6A-70BA06C11F1C}" type="presParOf" srcId="{FEC146FC-A400-458B-B88B-5FCB1BE06150}" destId="{44B2DF28-4E2F-439E-A61B-B203FD12E69C}" srcOrd="1" destOrd="0" presId="urn:microsoft.com/office/officeart/2005/8/layout/hierarchy1"/>
    <dgm:cxn modelId="{F11313E2-F9AD-4C5C-B075-520E89816468}" type="presParOf" srcId="{39CE8D9C-99E2-4C99-9D01-653EBCEC6165}" destId="{9D689003-9963-4A2C-B786-26F0F1E06BE0}" srcOrd="1" destOrd="0" presId="urn:microsoft.com/office/officeart/2005/8/layout/hierarchy1"/>
    <dgm:cxn modelId="{7AF99BE0-917E-4A19-8D9F-515B2D22BAEF}" type="presParOf" srcId="{9D689003-9963-4A2C-B786-26F0F1E06BE0}" destId="{50155E90-A89A-41B2-B931-3C13F910D79E}" srcOrd="0" destOrd="0" presId="urn:microsoft.com/office/officeart/2005/8/layout/hierarchy1"/>
    <dgm:cxn modelId="{C0D221C7-E839-4648-96E7-2B8D466939E3}" type="presParOf" srcId="{9D689003-9963-4A2C-B786-26F0F1E06BE0}" destId="{2C18C78D-22A9-456E-B741-EFDD00E8E5AE}" srcOrd="1" destOrd="0" presId="urn:microsoft.com/office/officeart/2005/8/layout/hierarchy1"/>
    <dgm:cxn modelId="{C651C623-CEEF-4360-B24D-E3A176EA629E}" type="presParOf" srcId="{2C18C78D-22A9-456E-B741-EFDD00E8E5AE}" destId="{1CD92308-ED36-4B60-8F55-9A7B132BFA6C}" srcOrd="0" destOrd="0" presId="urn:microsoft.com/office/officeart/2005/8/layout/hierarchy1"/>
    <dgm:cxn modelId="{4220FE02-346F-454E-B75D-D26079272BED}" type="presParOf" srcId="{1CD92308-ED36-4B60-8F55-9A7B132BFA6C}" destId="{F4240DD5-D865-4DB7-B852-3DCAB4669D4D}" srcOrd="0" destOrd="0" presId="urn:microsoft.com/office/officeart/2005/8/layout/hierarchy1"/>
    <dgm:cxn modelId="{03133AEC-02D3-4D82-8C3E-DDA1C6D464F8}" type="presParOf" srcId="{1CD92308-ED36-4B60-8F55-9A7B132BFA6C}" destId="{46A3EBF5-1504-422C-B5BE-72706FCB44E2}" srcOrd="1" destOrd="0" presId="urn:microsoft.com/office/officeart/2005/8/layout/hierarchy1"/>
    <dgm:cxn modelId="{3EF3BD7B-AD01-45D3-8A2C-CC4CAAD46461}" type="presParOf" srcId="{2C18C78D-22A9-456E-B741-EFDD00E8E5AE}" destId="{927B7A73-88E7-4C13-82A9-7E4149294954}" srcOrd="1" destOrd="0" presId="urn:microsoft.com/office/officeart/2005/8/layout/hierarchy1"/>
    <dgm:cxn modelId="{43990BC1-F27A-4F9D-9200-7480F9BE7A0A}" type="presParOf" srcId="{D25A6726-960B-47B1-B6E9-A04790944033}" destId="{72E347BD-28B7-4ADA-8F13-2F540360D11A}" srcOrd="2" destOrd="0" presId="urn:microsoft.com/office/officeart/2005/8/layout/hierarchy1"/>
    <dgm:cxn modelId="{C0F4D7D4-AB77-458E-8F2D-098860E57689}" type="presParOf" srcId="{D25A6726-960B-47B1-B6E9-A04790944033}" destId="{0E03817B-3D0A-4605-A802-65DB1C18EB08}" srcOrd="3" destOrd="0" presId="urn:microsoft.com/office/officeart/2005/8/layout/hierarchy1"/>
    <dgm:cxn modelId="{BD077714-0E87-449E-BCCB-46674E6985A4}" type="presParOf" srcId="{0E03817B-3D0A-4605-A802-65DB1C18EB08}" destId="{15312085-03BA-44AF-9CAD-718AABAFD1C0}" srcOrd="0" destOrd="0" presId="urn:microsoft.com/office/officeart/2005/8/layout/hierarchy1"/>
    <dgm:cxn modelId="{0463700C-57BA-4E7E-B44D-49FF30C69571}" type="presParOf" srcId="{15312085-03BA-44AF-9CAD-718AABAFD1C0}" destId="{BE781E59-A869-4D22-AC37-DFA8A2876E9A}" srcOrd="0" destOrd="0" presId="urn:microsoft.com/office/officeart/2005/8/layout/hierarchy1"/>
    <dgm:cxn modelId="{063C22E3-5397-4D70-A283-FDD39C5AF076}" type="presParOf" srcId="{15312085-03BA-44AF-9CAD-718AABAFD1C0}" destId="{8DFA136D-C824-41E1-A531-64A189A9645D}" srcOrd="1" destOrd="0" presId="urn:microsoft.com/office/officeart/2005/8/layout/hierarchy1"/>
    <dgm:cxn modelId="{6A3795FD-3934-43D2-A33E-6F441F0AF570}" type="presParOf" srcId="{0E03817B-3D0A-4605-A802-65DB1C18EB08}" destId="{F87AF3F3-5F74-43ED-BE7D-7E5E1C78536F}" srcOrd="1" destOrd="0" presId="urn:microsoft.com/office/officeart/2005/8/layout/hierarchy1"/>
    <dgm:cxn modelId="{096BF5DE-5453-4BB2-A0DF-2EF52FA0D1FE}" type="presParOf" srcId="{4A346E74-CDEC-4B14-95C2-5AC461CEC3D0}" destId="{04B6E6D8-5CA8-4B9A-8145-634DE588CAAB}" srcOrd="1" destOrd="0" presId="urn:microsoft.com/office/officeart/2005/8/layout/hierarchy1"/>
    <dgm:cxn modelId="{647D4EF8-8021-4C58-9EDA-9621E6901508}" type="presParOf" srcId="{04B6E6D8-5CA8-4B9A-8145-634DE588CAAB}" destId="{B9452133-8498-49E3-8C4A-3BEAF5160FEF}" srcOrd="0" destOrd="0" presId="urn:microsoft.com/office/officeart/2005/8/layout/hierarchy1"/>
    <dgm:cxn modelId="{C8A0A37E-E374-482A-BCD7-F508C83EF350}" type="presParOf" srcId="{B9452133-8498-49E3-8C4A-3BEAF5160FEF}" destId="{F5E385C2-ADCC-4DB9-B1BF-36006D09996D}" srcOrd="0" destOrd="0" presId="urn:microsoft.com/office/officeart/2005/8/layout/hierarchy1"/>
    <dgm:cxn modelId="{45BB06FC-C36E-4056-8AA9-8454048CD192}" type="presParOf" srcId="{B9452133-8498-49E3-8C4A-3BEAF5160FEF}" destId="{539CF5FE-40A0-4E37-AB16-90A43AADC41A}" srcOrd="1" destOrd="0" presId="urn:microsoft.com/office/officeart/2005/8/layout/hierarchy1"/>
    <dgm:cxn modelId="{23294E19-0496-4A74-BDC2-D727CD5D8A6D}" type="presParOf" srcId="{04B6E6D8-5CA8-4B9A-8145-634DE588CAAB}" destId="{67B9C09C-870D-4D57-BB2F-64E4312E3C1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1F82BA-DEBF-4800-8760-09B033020464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02FBA02-7309-47C7-9837-D678154400F6}">
      <dgm:prSet phldrT="[Текст]" custT="1"/>
      <dgm:spPr/>
      <dgm:t>
        <a:bodyPr/>
        <a:lstStyle/>
        <a:p>
          <a:r>
            <a:rPr lang="uk-UA" sz="20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Корпоративне страхування</a:t>
          </a:r>
          <a:endParaRPr lang="ru-RU" sz="2000" dirty="0">
            <a:solidFill>
              <a:schemeClr val="tx1"/>
            </a:solidFill>
          </a:endParaRPr>
        </a:p>
      </dgm:t>
    </dgm:pt>
    <dgm:pt modelId="{07684492-CC73-4269-AACA-B80C0136209A}" type="parTrans" cxnId="{9990EB00-428D-4C2D-A0A4-CCA00606F8F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039E02E9-906F-4757-8E68-AEE8FB698B76}" type="sibTrans" cxnId="{9990EB00-428D-4C2D-A0A4-CCA00606F8F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E1152ECE-ADE8-4DD3-AA7C-F032CDB99949}">
      <dgm:prSet phldrT="[Текст]" custT="1"/>
      <dgm:spPr/>
      <dgm:t>
        <a:bodyPr/>
        <a:lstStyle/>
        <a:p>
          <a:r>
            <a:rPr lang="uk-UA" sz="2000" b="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Оперативний обмін інформацією </a:t>
          </a:r>
          <a:endParaRPr lang="ru-RU" sz="2000" b="0" dirty="0">
            <a:solidFill>
              <a:schemeClr val="tx1"/>
            </a:solidFill>
          </a:endParaRPr>
        </a:p>
      </dgm:t>
    </dgm:pt>
    <dgm:pt modelId="{8B616F83-E9BE-42C0-970A-89BE61388135}" type="parTrans" cxnId="{B99ABA1B-9055-4BC2-A318-9E6ABBFA22D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D8C73A7D-C439-42AC-B27A-DF531A2C3D5D}" type="sibTrans" cxnId="{B99ABA1B-9055-4BC2-A318-9E6ABBFA22D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00AED725-0E2B-4F31-812E-EEA93FE09961}">
      <dgm:prSet phldrT="[Текст]" custT="1"/>
      <dgm:spPr/>
      <dgm:t>
        <a:bodyPr/>
        <a:lstStyle/>
        <a:p>
          <a:r>
            <a:rPr lang="uk-UA" sz="20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Супровід та допомога Голів Відокремлених підрозділів при розробці документації із землеустрою</a:t>
          </a:r>
          <a:endParaRPr lang="ru-RU" sz="2000" dirty="0">
            <a:solidFill>
              <a:schemeClr val="tx1"/>
            </a:solidFill>
          </a:endParaRPr>
        </a:p>
      </dgm:t>
    </dgm:pt>
    <dgm:pt modelId="{F9FDDC77-4CB6-414B-9B90-D02ECAB0536F}" type="parTrans" cxnId="{A00388D7-75CC-48D1-8B31-478544652E8E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0609512-36F2-43A5-BC79-ACFFD2725EB0}" type="sibTrans" cxnId="{A00388D7-75CC-48D1-8B31-478544652E8E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E3165F7E-FEE7-4A41-A184-47377C23513E}">
      <dgm:prSet custT="1"/>
      <dgm:spPr/>
      <dgm:t>
        <a:bodyPr/>
        <a:lstStyle/>
        <a:p>
          <a:r>
            <a:rPr lang="uk-UA" sz="2000" i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Отримання висновків Науково-експертної ради Організації</a:t>
          </a:r>
          <a:endParaRPr lang="uk-UA" sz="2000" i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93DB57-6EF9-4854-A16E-E46C7593CFF4}" type="parTrans" cxnId="{2C454651-AAC4-4C4F-AA4F-9F24676C791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56AAF5FA-0C31-40B8-BC6E-5C8C25B19CA9}" type="sibTrans" cxnId="{2C454651-AAC4-4C4F-AA4F-9F24676C791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A9331C9A-1C86-45E4-A5A8-F5B19DFF18FA}">
      <dgm:prSet custT="1"/>
      <dgm:spPr/>
      <dgm:t>
        <a:bodyPr/>
        <a:lstStyle/>
        <a:p>
          <a:r>
            <a:rPr lang="uk-UA" sz="20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Прийняття участі в нарадах </a:t>
          </a:r>
          <a:r>
            <a:rPr lang="uk-UA" sz="2000" i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Держгеокадастру</a:t>
          </a:r>
          <a:r>
            <a:rPr lang="uk-UA" sz="20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прийняття участі у розробці нормативно правових актів</a:t>
          </a:r>
          <a:endParaRPr lang="ru-RU" sz="2000" i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B076DE-A1BC-41FB-A76B-EDD551928C98}" type="parTrans" cxnId="{6A04EF9A-E772-4596-97AB-241A0702BCD3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AC461557-7EC4-4E36-A2FC-50683AE799AF}" type="sibTrans" cxnId="{6A04EF9A-E772-4596-97AB-241A0702BCD3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4F7E173-0F8D-4164-AEBB-1C345D0767AB}" type="pres">
      <dgm:prSet presAssocID="{301F82BA-DEBF-4800-8760-09B0330204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3C7CC0-F8CE-43F6-8EB7-75FD2F8C421C}" type="pres">
      <dgm:prSet presAssocID="{902FBA02-7309-47C7-9837-D678154400F6}" presName="parentLin" presStyleCnt="0"/>
      <dgm:spPr/>
    </dgm:pt>
    <dgm:pt modelId="{5CB659A9-44A9-4291-88EC-B54F1CE14A61}" type="pres">
      <dgm:prSet presAssocID="{902FBA02-7309-47C7-9837-D678154400F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8E0188A-B3EA-4A2D-B319-C5C957C92EAF}" type="pres">
      <dgm:prSet presAssocID="{902FBA02-7309-47C7-9837-D678154400F6}" presName="parentText" presStyleLbl="node1" presStyleIdx="0" presStyleCnt="5" custScaleX="1611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4AC82-31F6-4524-9C77-DA82F3365000}" type="pres">
      <dgm:prSet presAssocID="{902FBA02-7309-47C7-9837-D678154400F6}" presName="negativeSpace" presStyleCnt="0"/>
      <dgm:spPr/>
    </dgm:pt>
    <dgm:pt modelId="{17AACF40-E53C-40BE-86FF-9EA2FF1B43D6}" type="pres">
      <dgm:prSet presAssocID="{902FBA02-7309-47C7-9837-D678154400F6}" presName="childText" presStyleLbl="conFgAcc1" presStyleIdx="0" presStyleCnt="5">
        <dgm:presLayoutVars>
          <dgm:bulletEnabled val="1"/>
        </dgm:presLayoutVars>
      </dgm:prSet>
      <dgm:spPr/>
    </dgm:pt>
    <dgm:pt modelId="{3BF35F0C-D119-4A52-992C-2C52E5BDBAF6}" type="pres">
      <dgm:prSet presAssocID="{039E02E9-906F-4757-8E68-AEE8FB698B76}" presName="spaceBetweenRectangles" presStyleCnt="0"/>
      <dgm:spPr/>
    </dgm:pt>
    <dgm:pt modelId="{5E962B24-6457-44AB-85DB-EAD4B80A351B}" type="pres">
      <dgm:prSet presAssocID="{E1152ECE-ADE8-4DD3-AA7C-F032CDB99949}" presName="parentLin" presStyleCnt="0"/>
      <dgm:spPr/>
    </dgm:pt>
    <dgm:pt modelId="{151962D4-772E-4C73-93C9-81F02C3A42BC}" type="pres">
      <dgm:prSet presAssocID="{E1152ECE-ADE8-4DD3-AA7C-F032CDB9994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C49D045-6576-4DE3-9655-DC455A0A898C}" type="pres">
      <dgm:prSet presAssocID="{E1152ECE-ADE8-4DD3-AA7C-F032CDB99949}" presName="parentText" presStyleLbl="node1" presStyleIdx="1" presStyleCnt="5" custScaleX="1611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6C08E-2612-418C-8D9E-712A5900A3FC}" type="pres">
      <dgm:prSet presAssocID="{E1152ECE-ADE8-4DD3-AA7C-F032CDB99949}" presName="negativeSpace" presStyleCnt="0"/>
      <dgm:spPr/>
    </dgm:pt>
    <dgm:pt modelId="{2D70B9DA-ACB2-4023-B403-7A56164339A0}" type="pres">
      <dgm:prSet presAssocID="{E1152ECE-ADE8-4DD3-AA7C-F032CDB99949}" presName="childText" presStyleLbl="conFgAcc1" presStyleIdx="1" presStyleCnt="5">
        <dgm:presLayoutVars>
          <dgm:bulletEnabled val="1"/>
        </dgm:presLayoutVars>
      </dgm:prSet>
      <dgm:spPr/>
    </dgm:pt>
    <dgm:pt modelId="{EF4223C0-EB2D-477C-8621-62497D84F20D}" type="pres">
      <dgm:prSet presAssocID="{D8C73A7D-C439-42AC-B27A-DF531A2C3D5D}" presName="spaceBetweenRectangles" presStyleCnt="0"/>
      <dgm:spPr/>
    </dgm:pt>
    <dgm:pt modelId="{6BCF0896-3FFB-4A0A-A6EB-2CD30F24967B}" type="pres">
      <dgm:prSet presAssocID="{A9331C9A-1C86-45E4-A5A8-F5B19DFF18FA}" presName="parentLin" presStyleCnt="0"/>
      <dgm:spPr/>
    </dgm:pt>
    <dgm:pt modelId="{9EED7DD7-C2C2-4E3A-8A25-2E420B3F318C}" type="pres">
      <dgm:prSet presAssocID="{A9331C9A-1C86-45E4-A5A8-F5B19DFF18FA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D5888048-B4FC-4C4E-8E5A-829C713757FA}" type="pres">
      <dgm:prSet presAssocID="{A9331C9A-1C86-45E4-A5A8-F5B19DFF18FA}" presName="parentText" presStyleLbl="node1" presStyleIdx="2" presStyleCnt="5" custScaleX="1611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2294F-8BB9-4768-B938-8E1674611601}" type="pres">
      <dgm:prSet presAssocID="{A9331C9A-1C86-45E4-A5A8-F5B19DFF18FA}" presName="negativeSpace" presStyleCnt="0"/>
      <dgm:spPr/>
    </dgm:pt>
    <dgm:pt modelId="{5402AD69-4609-4E00-8AC9-FC5074F484E4}" type="pres">
      <dgm:prSet presAssocID="{A9331C9A-1C86-45E4-A5A8-F5B19DFF18FA}" presName="childText" presStyleLbl="conFgAcc1" presStyleIdx="2" presStyleCnt="5">
        <dgm:presLayoutVars>
          <dgm:bulletEnabled val="1"/>
        </dgm:presLayoutVars>
      </dgm:prSet>
      <dgm:spPr/>
    </dgm:pt>
    <dgm:pt modelId="{0E0FAC41-4347-42D9-89A1-2ED974168D26}" type="pres">
      <dgm:prSet presAssocID="{AC461557-7EC4-4E36-A2FC-50683AE799AF}" presName="spaceBetweenRectangles" presStyleCnt="0"/>
      <dgm:spPr/>
    </dgm:pt>
    <dgm:pt modelId="{19A4E2AF-8A88-47D5-B4BE-DEF16421F97E}" type="pres">
      <dgm:prSet presAssocID="{E3165F7E-FEE7-4A41-A184-47377C23513E}" presName="parentLin" presStyleCnt="0"/>
      <dgm:spPr/>
    </dgm:pt>
    <dgm:pt modelId="{4086ECD8-4CE0-4AF5-9E20-D303D1405843}" type="pres">
      <dgm:prSet presAssocID="{E3165F7E-FEE7-4A41-A184-47377C23513E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F8E45A0A-58A2-4BFF-903A-7DF962DA6B0B}" type="pres">
      <dgm:prSet presAssocID="{E3165F7E-FEE7-4A41-A184-47377C23513E}" presName="parentText" presStyleLbl="node1" presStyleIdx="3" presStyleCnt="5" custScaleX="1611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A6B6C-064A-4860-822E-A322DAB6F11A}" type="pres">
      <dgm:prSet presAssocID="{E3165F7E-FEE7-4A41-A184-47377C23513E}" presName="negativeSpace" presStyleCnt="0"/>
      <dgm:spPr/>
    </dgm:pt>
    <dgm:pt modelId="{67D976D5-921E-4492-8CAE-6226AFFDD5AB}" type="pres">
      <dgm:prSet presAssocID="{E3165F7E-FEE7-4A41-A184-47377C23513E}" presName="childText" presStyleLbl="conFgAcc1" presStyleIdx="3" presStyleCnt="5">
        <dgm:presLayoutVars>
          <dgm:bulletEnabled val="1"/>
        </dgm:presLayoutVars>
      </dgm:prSet>
      <dgm:spPr/>
    </dgm:pt>
    <dgm:pt modelId="{B1BB7971-9424-42DC-9DE8-12406994BF4F}" type="pres">
      <dgm:prSet presAssocID="{56AAF5FA-0C31-40B8-BC6E-5C8C25B19CA9}" presName="spaceBetweenRectangles" presStyleCnt="0"/>
      <dgm:spPr/>
    </dgm:pt>
    <dgm:pt modelId="{4A97CA23-69FB-4614-9F01-1D6E5F2FD108}" type="pres">
      <dgm:prSet presAssocID="{00AED725-0E2B-4F31-812E-EEA93FE09961}" presName="parentLin" presStyleCnt="0"/>
      <dgm:spPr/>
    </dgm:pt>
    <dgm:pt modelId="{9E24C42B-2D97-4E2C-A982-96EF32894219}" type="pres">
      <dgm:prSet presAssocID="{00AED725-0E2B-4F31-812E-EEA93FE09961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C7030AE8-8738-4AC4-BEF4-32A246E76651}" type="pres">
      <dgm:prSet presAssocID="{00AED725-0E2B-4F31-812E-EEA93FE09961}" presName="parentText" presStyleLbl="node1" presStyleIdx="4" presStyleCnt="5" custScaleX="1611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9DB5B0-1461-4417-AC10-2086EC11892D}" type="pres">
      <dgm:prSet presAssocID="{00AED725-0E2B-4F31-812E-EEA93FE09961}" presName="negativeSpace" presStyleCnt="0"/>
      <dgm:spPr/>
    </dgm:pt>
    <dgm:pt modelId="{BF21E48D-BB53-421D-8DF1-70C0394A54E2}" type="pres">
      <dgm:prSet presAssocID="{00AED725-0E2B-4F31-812E-EEA93FE09961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0388D7-75CC-48D1-8B31-478544652E8E}" srcId="{301F82BA-DEBF-4800-8760-09B033020464}" destId="{00AED725-0E2B-4F31-812E-EEA93FE09961}" srcOrd="4" destOrd="0" parTransId="{F9FDDC77-4CB6-414B-9B90-D02ECAB0536F}" sibTransId="{40609512-36F2-43A5-BC79-ACFFD2725EB0}"/>
    <dgm:cxn modelId="{2C454651-AAC4-4C4F-AA4F-9F24676C7915}" srcId="{301F82BA-DEBF-4800-8760-09B033020464}" destId="{E3165F7E-FEE7-4A41-A184-47377C23513E}" srcOrd="3" destOrd="0" parTransId="{0793DB57-6EF9-4854-A16E-E46C7593CFF4}" sibTransId="{56AAF5FA-0C31-40B8-BC6E-5C8C25B19CA9}"/>
    <dgm:cxn modelId="{DE8732B8-0B09-45FD-9A8D-8D933D186DBC}" type="presOf" srcId="{902FBA02-7309-47C7-9837-D678154400F6}" destId="{48E0188A-B3EA-4A2D-B319-C5C957C92EAF}" srcOrd="1" destOrd="0" presId="urn:microsoft.com/office/officeart/2005/8/layout/list1"/>
    <dgm:cxn modelId="{C2282B80-4BDF-4C3C-A0C3-8A1280F8DF47}" type="presOf" srcId="{A9331C9A-1C86-45E4-A5A8-F5B19DFF18FA}" destId="{D5888048-B4FC-4C4E-8E5A-829C713757FA}" srcOrd="1" destOrd="0" presId="urn:microsoft.com/office/officeart/2005/8/layout/list1"/>
    <dgm:cxn modelId="{D90163AF-6CA4-4484-B6D9-23F08A11CAFF}" type="presOf" srcId="{902FBA02-7309-47C7-9837-D678154400F6}" destId="{5CB659A9-44A9-4291-88EC-B54F1CE14A61}" srcOrd="0" destOrd="0" presId="urn:microsoft.com/office/officeart/2005/8/layout/list1"/>
    <dgm:cxn modelId="{E9F42070-1958-4586-A483-214AE9DECAD8}" type="presOf" srcId="{E3165F7E-FEE7-4A41-A184-47377C23513E}" destId="{F8E45A0A-58A2-4BFF-903A-7DF962DA6B0B}" srcOrd="1" destOrd="0" presId="urn:microsoft.com/office/officeart/2005/8/layout/list1"/>
    <dgm:cxn modelId="{AD680EA3-9D1A-47B4-8EC1-0E5F335EFB86}" type="presOf" srcId="{E1152ECE-ADE8-4DD3-AA7C-F032CDB99949}" destId="{1C49D045-6576-4DE3-9655-DC455A0A898C}" srcOrd="1" destOrd="0" presId="urn:microsoft.com/office/officeart/2005/8/layout/list1"/>
    <dgm:cxn modelId="{AF06A5E3-3574-41C6-A387-3E32666951FD}" type="presOf" srcId="{E1152ECE-ADE8-4DD3-AA7C-F032CDB99949}" destId="{151962D4-772E-4C73-93C9-81F02C3A42BC}" srcOrd="0" destOrd="0" presId="urn:microsoft.com/office/officeart/2005/8/layout/list1"/>
    <dgm:cxn modelId="{B99ABA1B-9055-4BC2-A318-9E6ABBFA22DC}" srcId="{301F82BA-DEBF-4800-8760-09B033020464}" destId="{E1152ECE-ADE8-4DD3-AA7C-F032CDB99949}" srcOrd="1" destOrd="0" parTransId="{8B616F83-E9BE-42C0-970A-89BE61388135}" sibTransId="{D8C73A7D-C439-42AC-B27A-DF531A2C3D5D}"/>
    <dgm:cxn modelId="{65EB5768-8D31-41D3-97B0-AE7BC7375061}" type="presOf" srcId="{00AED725-0E2B-4F31-812E-EEA93FE09961}" destId="{C7030AE8-8738-4AC4-BEF4-32A246E76651}" srcOrd="1" destOrd="0" presId="urn:microsoft.com/office/officeart/2005/8/layout/list1"/>
    <dgm:cxn modelId="{89AC71A3-4A02-4473-967D-4ABF722EDE77}" type="presOf" srcId="{E3165F7E-FEE7-4A41-A184-47377C23513E}" destId="{4086ECD8-4CE0-4AF5-9E20-D303D1405843}" srcOrd="0" destOrd="0" presId="urn:microsoft.com/office/officeart/2005/8/layout/list1"/>
    <dgm:cxn modelId="{18489864-D19A-4B0A-8A0D-259D3F166C76}" type="presOf" srcId="{301F82BA-DEBF-4800-8760-09B033020464}" destId="{34F7E173-0F8D-4164-AEBB-1C345D0767AB}" srcOrd="0" destOrd="0" presId="urn:microsoft.com/office/officeart/2005/8/layout/list1"/>
    <dgm:cxn modelId="{6A04EF9A-E772-4596-97AB-241A0702BCD3}" srcId="{301F82BA-DEBF-4800-8760-09B033020464}" destId="{A9331C9A-1C86-45E4-A5A8-F5B19DFF18FA}" srcOrd="2" destOrd="0" parTransId="{2AB076DE-A1BC-41FB-A76B-EDD551928C98}" sibTransId="{AC461557-7EC4-4E36-A2FC-50683AE799AF}"/>
    <dgm:cxn modelId="{9990EB00-428D-4C2D-A0A4-CCA00606F8F5}" srcId="{301F82BA-DEBF-4800-8760-09B033020464}" destId="{902FBA02-7309-47C7-9837-D678154400F6}" srcOrd="0" destOrd="0" parTransId="{07684492-CC73-4269-AACA-B80C0136209A}" sibTransId="{039E02E9-906F-4757-8E68-AEE8FB698B76}"/>
    <dgm:cxn modelId="{C7F52E81-6E72-4A62-BDAE-AC8BDFBF950C}" type="presOf" srcId="{A9331C9A-1C86-45E4-A5A8-F5B19DFF18FA}" destId="{9EED7DD7-C2C2-4E3A-8A25-2E420B3F318C}" srcOrd="0" destOrd="0" presId="urn:microsoft.com/office/officeart/2005/8/layout/list1"/>
    <dgm:cxn modelId="{CD35C19B-75E1-4E97-8411-E9FFE4D12956}" type="presOf" srcId="{00AED725-0E2B-4F31-812E-EEA93FE09961}" destId="{9E24C42B-2D97-4E2C-A982-96EF32894219}" srcOrd="0" destOrd="0" presId="urn:microsoft.com/office/officeart/2005/8/layout/list1"/>
    <dgm:cxn modelId="{6B9D8208-7C1B-4169-B4A2-1C57FEA269BB}" type="presParOf" srcId="{34F7E173-0F8D-4164-AEBB-1C345D0767AB}" destId="{6E3C7CC0-F8CE-43F6-8EB7-75FD2F8C421C}" srcOrd="0" destOrd="0" presId="urn:microsoft.com/office/officeart/2005/8/layout/list1"/>
    <dgm:cxn modelId="{77248B27-F840-4599-AB49-4EF58C6F740E}" type="presParOf" srcId="{6E3C7CC0-F8CE-43F6-8EB7-75FD2F8C421C}" destId="{5CB659A9-44A9-4291-88EC-B54F1CE14A61}" srcOrd="0" destOrd="0" presId="urn:microsoft.com/office/officeart/2005/8/layout/list1"/>
    <dgm:cxn modelId="{FDCC5080-B999-424A-91BA-810C67996DD5}" type="presParOf" srcId="{6E3C7CC0-F8CE-43F6-8EB7-75FD2F8C421C}" destId="{48E0188A-B3EA-4A2D-B319-C5C957C92EAF}" srcOrd="1" destOrd="0" presId="urn:microsoft.com/office/officeart/2005/8/layout/list1"/>
    <dgm:cxn modelId="{B2DBA6BC-706D-46C8-B0D1-BAF264E068A0}" type="presParOf" srcId="{34F7E173-0F8D-4164-AEBB-1C345D0767AB}" destId="{22C4AC82-31F6-4524-9C77-DA82F3365000}" srcOrd="1" destOrd="0" presId="urn:microsoft.com/office/officeart/2005/8/layout/list1"/>
    <dgm:cxn modelId="{EB08F797-63BF-47E0-BFEB-2DE4AC3AAC7F}" type="presParOf" srcId="{34F7E173-0F8D-4164-AEBB-1C345D0767AB}" destId="{17AACF40-E53C-40BE-86FF-9EA2FF1B43D6}" srcOrd="2" destOrd="0" presId="urn:microsoft.com/office/officeart/2005/8/layout/list1"/>
    <dgm:cxn modelId="{EF2C7004-F19F-485E-82E7-6C8CC1B21451}" type="presParOf" srcId="{34F7E173-0F8D-4164-AEBB-1C345D0767AB}" destId="{3BF35F0C-D119-4A52-992C-2C52E5BDBAF6}" srcOrd="3" destOrd="0" presId="urn:microsoft.com/office/officeart/2005/8/layout/list1"/>
    <dgm:cxn modelId="{C67A6491-1B95-4376-8842-E6E7CA8D050F}" type="presParOf" srcId="{34F7E173-0F8D-4164-AEBB-1C345D0767AB}" destId="{5E962B24-6457-44AB-85DB-EAD4B80A351B}" srcOrd="4" destOrd="0" presId="urn:microsoft.com/office/officeart/2005/8/layout/list1"/>
    <dgm:cxn modelId="{4115172A-7421-4DCF-B373-F78C1DA55E66}" type="presParOf" srcId="{5E962B24-6457-44AB-85DB-EAD4B80A351B}" destId="{151962D4-772E-4C73-93C9-81F02C3A42BC}" srcOrd="0" destOrd="0" presId="urn:microsoft.com/office/officeart/2005/8/layout/list1"/>
    <dgm:cxn modelId="{479680FF-3C82-4248-9B45-FC641669CA05}" type="presParOf" srcId="{5E962B24-6457-44AB-85DB-EAD4B80A351B}" destId="{1C49D045-6576-4DE3-9655-DC455A0A898C}" srcOrd="1" destOrd="0" presId="urn:microsoft.com/office/officeart/2005/8/layout/list1"/>
    <dgm:cxn modelId="{74E179B3-C34B-4D07-A282-C5D3F80AF8A2}" type="presParOf" srcId="{34F7E173-0F8D-4164-AEBB-1C345D0767AB}" destId="{CFF6C08E-2612-418C-8D9E-712A5900A3FC}" srcOrd="5" destOrd="0" presId="urn:microsoft.com/office/officeart/2005/8/layout/list1"/>
    <dgm:cxn modelId="{88C149AB-156C-4B4C-89FE-2AE0D0BEB366}" type="presParOf" srcId="{34F7E173-0F8D-4164-AEBB-1C345D0767AB}" destId="{2D70B9DA-ACB2-4023-B403-7A56164339A0}" srcOrd="6" destOrd="0" presId="urn:microsoft.com/office/officeart/2005/8/layout/list1"/>
    <dgm:cxn modelId="{50F6EC9B-701F-407E-9731-E1B3B9332C18}" type="presParOf" srcId="{34F7E173-0F8D-4164-AEBB-1C345D0767AB}" destId="{EF4223C0-EB2D-477C-8621-62497D84F20D}" srcOrd="7" destOrd="0" presId="urn:microsoft.com/office/officeart/2005/8/layout/list1"/>
    <dgm:cxn modelId="{876BB458-DFE0-410E-8CB2-FA14AD93940C}" type="presParOf" srcId="{34F7E173-0F8D-4164-AEBB-1C345D0767AB}" destId="{6BCF0896-3FFB-4A0A-A6EB-2CD30F24967B}" srcOrd="8" destOrd="0" presId="urn:microsoft.com/office/officeart/2005/8/layout/list1"/>
    <dgm:cxn modelId="{9E6E057F-BE63-46F4-9153-297C3EC498CF}" type="presParOf" srcId="{6BCF0896-3FFB-4A0A-A6EB-2CD30F24967B}" destId="{9EED7DD7-C2C2-4E3A-8A25-2E420B3F318C}" srcOrd="0" destOrd="0" presId="urn:microsoft.com/office/officeart/2005/8/layout/list1"/>
    <dgm:cxn modelId="{001C30A4-BAA8-4419-AF93-09C29CB24ADD}" type="presParOf" srcId="{6BCF0896-3FFB-4A0A-A6EB-2CD30F24967B}" destId="{D5888048-B4FC-4C4E-8E5A-829C713757FA}" srcOrd="1" destOrd="0" presId="urn:microsoft.com/office/officeart/2005/8/layout/list1"/>
    <dgm:cxn modelId="{87C5AB8A-E5F1-4670-9235-47EB989038C8}" type="presParOf" srcId="{34F7E173-0F8D-4164-AEBB-1C345D0767AB}" destId="{B642294F-8BB9-4768-B938-8E1674611601}" srcOrd="9" destOrd="0" presId="urn:microsoft.com/office/officeart/2005/8/layout/list1"/>
    <dgm:cxn modelId="{56472E4A-C891-45DA-B790-77C923676CF8}" type="presParOf" srcId="{34F7E173-0F8D-4164-AEBB-1C345D0767AB}" destId="{5402AD69-4609-4E00-8AC9-FC5074F484E4}" srcOrd="10" destOrd="0" presId="urn:microsoft.com/office/officeart/2005/8/layout/list1"/>
    <dgm:cxn modelId="{ADF55F1E-FD9E-42B2-B3C5-92449467293E}" type="presParOf" srcId="{34F7E173-0F8D-4164-AEBB-1C345D0767AB}" destId="{0E0FAC41-4347-42D9-89A1-2ED974168D26}" srcOrd="11" destOrd="0" presId="urn:microsoft.com/office/officeart/2005/8/layout/list1"/>
    <dgm:cxn modelId="{7071743C-EA9A-4B70-8B17-E947CB9663F8}" type="presParOf" srcId="{34F7E173-0F8D-4164-AEBB-1C345D0767AB}" destId="{19A4E2AF-8A88-47D5-B4BE-DEF16421F97E}" srcOrd="12" destOrd="0" presId="urn:microsoft.com/office/officeart/2005/8/layout/list1"/>
    <dgm:cxn modelId="{4D71BFD4-BEAA-4F0E-BFB8-9C8C4AEE7D10}" type="presParOf" srcId="{19A4E2AF-8A88-47D5-B4BE-DEF16421F97E}" destId="{4086ECD8-4CE0-4AF5-9E20-D303D1405843}" srcOrd="0" destOrd="0" presId="urn:microsoft.com/office/officeart/2005/8/layout/list1"/>
    <dgm:cxn modelId="{627DD222-1C41-4ECB-816B-0B2F2E3CBAAC}" type="presParOf" srcId="{19A4E2AF-8A88-47D5-B4BE-DEF16421F97E}" destId="{F8E45A0A-58A2-4BFF-903A-7DF962DA6B0B}" srcOrd="1" destOrd="0" presId="urn:microsoft.com/office/officeart/2005/8/layout/list1"/>
    <dgm:cxn modelId="{8EE535FD-06E1-4E6D-A581-E5A8643E58D8}" type="presParOf" srcId="{34F7E173-0F8D-4164-AEBB-1C345D0767AB}" destId="{0B9A6B6C-064A-4860-822E-A322DAB6F11A}" srcOrd="13" destOrd="0" presId="urn:microsoft.com/office/officeart/2005/8/layout/list1"/>
    <dgm:cxn modelId="{D2A8E571-C540-4977-A35B-4C7F61613247}" type="presParOf" srcId="{34F7E173-0F8D-4164-AEBB-1C345D0767AB}" destId="{67D976D5-921E-4492-8CAE-6226AFFDD5AB}" srcOrd="14" destOrd="0" presId="urn:microsoft.com/office/officeart/2005/8/layout/list1"/>
    <dgm:cxn modelId="{3BFC39E5-921A-4993-9529-686FC569145B}" type="presParOf" srcId="{34F7E173-0F8D-4164-AEBB-1C345D0767AB}" destId="{B1BB7971-9424-42DC-9DE8-12406994BF4F}" srcOrd="15" destOrd="0" presId="urn:microsoft.com/office/officeart/2005/8/layout/list1"/>
    <dgm:cxn modelId="{92F49001-C826-4BEA-B0EC-9F5E958E0E3D}" type="presParOf" srcId="{34F7E173-0F8D-4164-AEBB-1C345D0767AB}" destId="{4A97CA23-69FB-4614-9F01-1D6E5F2FD108}" srcOrd="16" destOrd="0" presId="urn:microsoft.com/office/officeart/2005/8/layout/list1"/>
    <dgm:cxn modelId="{638D7B4A-CE99-4447-ABF1-1A464B4CCA6F}" type="presParOf" srcId="{4A97CA23-69FB-4614-9F01-1D6E5F2FD108}" destId="{9E24C42B-2D97-4E2C-A982-96EF32894219}" srcOrd="0" destOrd="0" presId="urn:microsoft.com/office/officeart/2005/8/layout/list1"/>
    <dgm:cxn modelId="{9DBCDF91-67DE-4BE5-B44B-158DDE777F64}" type="presParOf" srcId="{4A97CA23-69FB-4614-9F01-1D6E5F2FD108}" destId="{C7030AE8-8738-4AC4-BEF4-32A246E76651}" srcOrd="1" destOrd="0" presId="urn:microsoft.com/office/officeart/2005/8/layout/list1"/>
    <dgm:cxn modelId="{401E3886-ED2A-46DB-A514-4D3361BDAEDF}" type="presParOf" srcId="{34F7E173-0F8D-4164-AEBB-1C345D0767AB}" destId="{079DB5B0-1461-4417-AC10-2086EC11892D}" srcOrd="17" destOrd="0" presId="urn:microsoft.com/office/officeart/2005/8/layout/list1"/>
    <dgm:cxn modelId="{56A12716-C093-4221-8A6E-E242234C92F2}" type="presParOf" srcId="{34F7E173-0F8D-4164-AEBB-1C345D0767AB}" destId="{BF21E48D-BB53-421D-8DF1-70C0394A54E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E347BD-28B7-4ADA-8F13-2F540360D11A}">
      <dsp:nvSpPr>
        <dsp:cNvPr id="0" name=""/>
        <dsp:cNvSpPr/>
      </dsp:nvSpPr>
      <dsp:spPr>
        <a:xfrm>
          <a:off x="4945804" y="1017205"/>
          <a:ext cx="976630" cy="464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738"/>
              </a:lnTo>
              <a:lnTo>
                <a:pt x="976630" y="316738"/>
              </a:lnTo>
              <a:lnTo>
                <a:pt x="976630" y="46478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55E90-A89A-41B2-B931-3C13F910D79E}">
      <dsp:nvSpPr>
        <dsp:cNvPr id="0" name=""/>
        <dsp:cNvSpPr/>
      </dsp:nvSpPr>
      <dsp:spPr>
        <a:xfrm>
          <a:off x="3923454" y="3976394"/>
          <a:ext cx="91440" cy="4647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478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849332-8430-4CC9-ADD0-15189FE8A474}">
      <dsp:nvSpPr>
        <dsp:cNvPr id="0" name=""/>
        <dsp:cNvSpPr/>
      </dsp:nvSpPr>
      <dsp:spPr>
        <a:xfrm>
          <a:off x="3923454" y="2496799"/>
          <a:ext cx="91440" cy="4647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478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637B0-C91C-4C5B-94AA-312F5B1A2F06}">
      <dsp:nvSpPr>
        <dsp:cNvPr id="0" name=""/>
        <dsp:cNvSpPr/>
      </dsp:nvSpPr>
      <dsp:spPr>
        <a:xfrm>
          <a:off x="3969174" y="1017205"/>
          <a:ext cx="976630" cy="464787"/>
        </a:xfrm>
        <a:custGeom>
          <a:avLst/>
          <a:gdLst/>
          <a:ahLst/>
          <a:cxnLst/>
          <a:rect l="0" t="0" r="0" b="0"/>
          <a:pathLst>
            <a:path>
              <a:moveTo>
                <a:pt x="976630" y="0"/>
              </a:moveTo>
              <a:lnTo>
                <a:pt x="976630" y="316738"/>
              </a:lnTo>
              <a:lnTo>
                <a:pt x="0" y="316738"/>
              </a:lnTo>
              <a:lnTo>
                <a:pt x="0" y="46478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4F066-4494-4760-87DE-D5E8EC476D30}">
      <dsp:nvSpPr>
        <dsp:cNvPr id="0" name=""/>
        <dsp:cNvSpPr/>
      </dsp:nvSpPr>
      <dsp:spPr>
        <a:xfrm>
          <a:off x="4146743" y="2397"/>
          <a:ext cx="1598121" cy="10148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AE92D-6D30-4148-9505-C3736B200AE3}">
      <dsp:nvSpPr>
        <dsp:cNvPr id="0" name=""/>
        <dsp:cNvSpPr/>
      </dsp:nvSpPr>
      <dsp:spPr>
        <a:xfrm>
          <a:off x="4324312" y="171088"/>
          <a:ext cx="1598121" cy="1014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Голова Правління</a:t>
          </a:r>
          <a:endParaRPr lang="ru-RU" sz="1400" kern="1200" dirty="0"/>
        </a:p>
      </dsp:txBody>
      <dsp:txXfrm>
        <a:off x="4324312" y="171088"/>
        <a:ext cx="1598121" cy="1014807"/>
      </dsp:txXfrm>
    </dsp:sp>
    <dsp:sp modelId="{3C26AB96-365A-482B-BFD0-D9B705FA0324}">
      <dsp:nvSpPr>
        <dsp:cNvPr id="0" name=""/>
        <dsp:cNvSpPr/>
      </dsp:nvSpPr>
      <dsp:spPr>
        <a:xfrm>
          <a:off x="3170113" y="1481992"/>
          <a:ext cx="1598121" cy="10148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3F2A5-E1A3-4A0F-A24F-260FF86E7F7E}">
      <dsp:nvSpPr>
        <dsp:cNvPr id="0" name=""/>
        <dsp:cNvSpPr/>
      </dsp:nvSpPr>
      <dsp:spPr>
        <a:xfrm>
          <a:off x="3347682" y="1650682"/>
          <a:ext cx="1598121" cy="1014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Заступники Голови Правління</a:t>
          </a:r>
          <a:endParaRPr lang="ru-RU" sz="1400" kern="1200" dirty="0"/>
        </a:p>
      </dsp:txBody>
      <dsp:txXfrm>
        <a:off x="3347682" y="1650682"/>
        <a:ext cx="1598121" cy="1014807"/>
      </dsp:txXfrm>
    </dsp:sp>
    <dsp:sp modelId="{16CB2FB1-74B1-432B-96DA-D1E273A6B9D3}">
      <dsp:nvSpPr>
        <dsp:cNvPr id="0" name=""/>
        <dsp:cNvSpPr/>
      </dsp:nvSpPr>
      <dsp:spPr>
        <a:xfrm>
          <a:off x="3170113" y="2961586"/>
          <a:ext cx="1598121" cy="1014807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2DF28-4E2F-439E-A61B-B203FD12E69C}">
      <dsp:nvSpPr>
        <dsp:cNvPr id="0" name=""/>
        <dsp:cNvSpPr/>
      </dsp:nvSpPr>
      <dsp:spPr>
        <a:xfrm>
          <a:off x="3347682" y="3130277"/>
          <a:ext cx="1598121" cy="1014807"/>
        </a:xfrm>
        <a:prstGeom prst="homePlat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Голови Відокремлених підрозділів Організації</a:t>
          </a:r>
          <a:endParaRPr lang="ru-RU" sz="1400" kern="1200" dirty="0"/>
        </a:p>
      </dsp:txBody>
      <dsp:txXfrm>
        <a:off x="3347682" y="3130277"/>
        <a:ext cx="1598121" cy="1014807"/>
      </dsp:txXfrm>
    </dsp:sp>
    <dsp:sp modelId="{F4240DD5-D865-4DB7-B852-3DCAB4669D4D}">
      <dsp:nvSpPr>
        <dsp:cNvPr id="0" name=""/>
        <dsp:cNvSpPr/>
      </dsp:nvSpPr>
      <dsp:spPr>
        <a:xfrm>
          <a:off x="2979873" y="4441181"/>
          <a:ext cx="1978602" cy="101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3EBF5-1504-422C-B5BE-72706FCB44E2}">
      <dsp:nvSpPr>
        <dsp:cNvPr id="0" name=""/>
        <dsp:cNvSpPr/>
      </dsp:nvSpPr>
      <dsp:spPr>
        <a:xfrm>
          <a:off x="3157442" y="4609871"/>
          <a:ext cx="1978602" cy="1014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Члени Організації (706 сертифікованих інженерів-землевпорядників)</a:t>
          </a:r>
          <a:endParaRPr lang="ru-RU" sz="1400" kern="1200" dirty="0"/>
        </a:p>
      </dsp:txBody>
      <dsp:txXfrm>
        <a:off x="3157442" y="4609871"/>
        <a:ext cx="1978602" cy="1014807"/>
      </dsp:txXfrm>
    </dsp:sp>
    <dsp:sp modelId="{BE781E59-A869-4D22-AC37-DFA8A2876E9A}">
      <dsp:nvSpPr>
        <dsp:cNvPr id="0" name=""/>
        <dsp:cNvSpPr/>
      </dsp:nvSpPr>
      <dsp:spPr>
        <a:xfrm>
          <a:off x="5123373" y="1481992"/>
          <a:ext cx="1598121" cy="10148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A136D-C824-41E1-A531-64A189A9645D}">
      <dsp:nvSpPr>
        <dsp:cNvPr id="0" name=""/>
        <dsp:cNvSpPr/>
      </dsp:nvSpPr>
      <dsp:spPr>
        <a:xfrm>
          <a:off x="5300942" y="1650682"/>
          <a:ext cx="1598121" cy="1014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Науково-експертна рада </a:t>
          </a:r>
          <a:endParaRPr lang="ru-RU" sz="1400" kern="1200" dirty="0"/>
        </a:p>
      </dsp:txBody>
      <dsp:txXfrm>
        <a:off x="5300942" y="1650682"/>
        <a:ext cx="1598121" cy="1014807"/>
      </dsp:txXfrm>
    </dsp:sp>
    <dsp:sp modelId="{F5E385C2-ADCC-4DB9-B1BF-36006D09996D}">
      <dsp:nvSpPr>
        <dsp:cNvPr id="0" name=""/>
        <dsp:cNvSpPr/>
      </dsp:nvSpPr>
      <dsp:spPr>
        <a:xfrm>
          <a:off x="5114873" y="2866853"/>
          <a:ext cx="1598121" cy="10148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CF5FE-40A0-4E37-AB16-90A43AADC41A}">
      <dsp:nvSpPr>
        <dsp:cNvPr id="0" name=""/>
        <dsp:cNvSpPr/>
      </dsp:nvSpPr>
      <dsp:spPr>
        <a:xfrm>
          <a:off x="5292442" y="3035544"/>
          <a:ext cx="1598121" cy="1014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Заступники Голів Відокремлених підрозділів Організації</a:t>
          </a:r>
          <a:endParaRPr lang="ru-RU" sz="1400" kern="1200" dirty="0"/>
        </a:p>
      </dsp:txBody>
      <dsp:txXfrm>
        <a:off x="5292442" y="3035544"/>
        <a:ext cx="1598121" cy="101480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AACF40-E53C-40BE-86FF-9EA2FF1B43D6}">
      <dsp:nvSpPr>
        <dsp:cNvPr id="0" name=""/>
        <dsp:cNvSpPr/>
      </dsp:nvSpPr>
      <dsp:spPr>
        <a:xfrm>
          <a:off x="0" y="334883"/>
          <a:ext cx="9530862" cy="5544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0188A-B3EA-4A2D-B319-C5C957C92EAF}">
      <dsp:nvSpPr>
        <dsp:cNvPr id="0" name=""/>
        <dsp:cNvSpPr/>
      </dsp:nvSpPr>
      <dsp:spPr>
        <a:xfrm>
          <a:off x="404410" y="10163"/>
          <a:ext cx="9121518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171" tIns="0" rIns="25217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Корпоративне страхування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04410" y="10163"/>
        <a:ext cx="9121518" cy="649440"/>
      </dsp:txXfrm>
    </dsp:sp>
    <dsp:sp modelId="{2D70B9DA-ACB2-4023-B403-7A56164339A0}">
      <dsp:nvSpPr>
        <dsp:cNvPr id="0" name=""/>
        <dsp:cNvSpPr/>
      </dsp:nvSpPr>
      <dsp:spPr>
        <a:xfrm>
          <a:off x="0" y="1332803"/>
          <a:ext cx="9530862" cy="5544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9D045-6576-4DE3-9655-DC455A0A898C}">
      <dsp:nvSpPr>
        <dsp:cNvPr id="0" name=""/>
        <dsp:cNvSpPr/>
      </dsp:nvSpPr>
      <dsp:spPr>
        <a:xfrm>
          <a:off x="404410" y="1008083"/>
          <a:ext cx="9121518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171" tIns="0" rIns="25217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Оперативний обмін інформацією </a:t>
          </a:r>
          <a:endParaRPr lang="ru-RU" sz="2000" b="0" kern="1200" dirty="0">
            <a:solidFill>
              <a:schemeClr val="tx1"/>
            </a:solidFill>
          </a:endParaRPr>
        </a:p>
      </dsp:txBody>
      <dsp:txXfrm>
        <a:off x="404410" y="1008083"/>
        <a:ext cx="9121518" cy="649440"/>
      </dsp:txXfrm>
    </dsp:sp>
    <dsp:sp modelId="{5402AD69-4609-4E00-8AC9-FC5074F484E4}">
      <dsp:nvSpPr>
        <dsp:cNvPr id="0" name=""/>
        <dsp:cNvSpPr/>
      </dsp:nvSpPr>
      <dsp:spPr>
        <a:xfrm>
          <a:off x="0" y="2330724"/>
          <a:ext cx="9530862" cy="5544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888048-B4FC-4C4E-8E5A-829C713757FA}">
      <dsp:nvSpPr>
        <dsp:cNvPr id="0" name=""/>
        <dsp:cNvSpPr/>
      </dsp:nvSpPr>
      <dsp:spPr>
        <a:xfrm>
          <a:off x="404410" y="2006003"/>
          <a:ext cx="9121518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171" tIns="0" rIns="25217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Прийняття участі в нарадах </a:t>
          </a:r>
          <a:r>
            <a:rPr lang="uk-UA" sz="2000" i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Держгеокадастру</a:t>
          </a:r>
          <a:r>
            <a:rPr lang="uk-UA" sz="2000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прийняття участі у розробці нормативно правових актів</a:t>
          </a:r>
          <a:endParaRPr lang="ru-RU" sz="2000" i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410" y="2006003"/>
        <a:ext cx="9121518" cy="649440"/>
      </dsp:txXfrm>
    </dsp:sp>
    <dsp:sp modelId="{67D976D5-921E-4492-8CAE-6226AFFDD5AB}">
      <dsp:nvSpPr>
        <dsp:cNvPr id="0" name=""/>
        <dsp:cNvSpPr/>
      </dsp:nvSpPr>
      <dsp:spPr>
        <a:xfrm>
          <a:off x="0" y="3328644"/>
          <a:ext cx="9530862" cy="5544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45A0A-58A2-4BFF-903A-7DF962DA6B0B}">
      <dsp:nvSpPr>
        <dsp:cNvPr id="0" name=""/>
        <dsp:cNvSpPr/>
      </dsp:nvSpPr>
      <dsp:spPr>
        <a:xfrm>
          <a:off x="404410" y="3003924"/>
          <a:ext cx="9121518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171" tIns="0" rIns="25217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Отримання висновків Науково-експертної ради Організації</a:t>
          </a:r>
          <a:endParaRPr lang="uk-UA" sz="2000" i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410" y="3003924"/>
        <a:ext cx="9121518" cy="649440"/>
      </dsp:txXfrm>
    </dsp:sp>
    <dsp:sp modelId="{BF21E48D-BB53-421D-8DF1-70C0394A54E2}">
      <dsp:nvSpPr>
        <dsp:cNvPr id="0" name=""/>
        <dsp:cNvSpPr/>
      </dsp:nvSpPr>
      <dsp:spPr>
        <a:xfrm>
          <a:off x="0" y="4326564"/>
          <a:ext cx="9530862" cy="5544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30AE8-8738-4AC4-BEF4-32A246E76651}">
      <dsp:nvSpPr>
        <dsp:cNvPr id="0" name=""/>
        <dsp:cNvSpPr/>
      </dsp:nvSpPr>
      <dsp:spPr>
        <a:xfrm>
          <a:off x="404410" y="4001844"/>
          <a:ext cx="9121518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171" tIns="0" rIns="25217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Супровід та допомога Голів Відокремлених підрозділів при розробці документації із землеустрою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04410" y="4001844"/>
        <a:ext cx="9121518" cy="649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CBD4333-8765-4373-994B-B2C4CD30C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02E359-43A8-4663-B374-AFF6F46ED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F17E991-6BF7-42FB-BD5A-381824A00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A2ACFB8-7506-482D-B231-C980C2D8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AC199F4-016C-452B-B92B-FD7594D64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234184A-E97B-4C44-A738-C6808DD2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057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F1E52A-445B-4003-8330-C9C1F8D14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6384515-B604-4B81-958B-46C790F03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9575CF8-AA8A-4D65-81AB-92AA624C8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0C2321-D046-43DC-822E-2B925CBA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DF8C07-8301-4549-A144-486E743A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838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57117D0-51FF-462F-87A5-8F763DB2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1F9D19D-DDD9-442E-A974-5F562456F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D332ADB-FF6B-4182-A33F-F14AA33DE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DC536EC-5EE7-4A1D-AB65-56333D74E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2528C87-E0CC-4401-80B2-1A5FE0BC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98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E1CE25-4CC8-4524-BC78-945C03B8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62EFDD-9C97-4DFA-B7EF-AA3097E58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211039C-F79B-42AD-9BEE-8CAB9112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35B3BBB-379E-452D-98B8-D8F09297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EB9BBEE-97C2-4DE1-9006-388B69B1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380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D1288A-C689-4F3C-A5D6-7DFC82AE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01F03C4-D983-4605-8DDC-22969BB07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02F1836-FDAE-4D30-9F24-CA0C31656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2B648A3-3C2E-4580-86E1-FF7C49CF3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98BB75-5A23-4C9E-A6FC-F0D54090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836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0E8138-14BB-479F-8605-6229E0BB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C12C7E9-342B-4821-B80C-A1735E154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A929AAF-2AEE-463F-87B7-30D4C837A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844FC70-6B0C-4C37-9243-D068CA3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64D70FB-2759-4EF1-A94D-A626DEB0D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715A50F-847C-4446-9B00-F674A888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61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AC5604-E9BD-4F6E-9BF9-7530919B2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15D398E-C1B1-4ABE-B800-2CB4B42C8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A75FA8E-4762-45B3-AAA3-EF59D8E88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1BC3476-8D2B-4747-A6DA-4E52D434E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A3CD930-E2D9-45CB-9825-F84B23C72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1AF7561-EABF-431C-A944-66AF5BB6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63B115A-3794-4F0E-A7BC-357B63B7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DC624C-5A8D-47E2-99D3-1B8ADAA8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625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282B8A-6393-4839-911C-43F299D5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532EC08-A86C-43AF-8549-E8558FB4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E06BBC2-C32C-4CC3-8AC2-FAA8B526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E288163-F7B8-45C6-B5DC-795CA5FA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608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3CBDD11-2CE3-4DBE-ABA9-CF73E343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31AB9AE-55CF-47DB-9199-08CD7E4C8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59D9D63-08B9-457F-B339-7BA8E489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744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A89639-1F31-423A-BEA4-025341FE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C5936EB-4833-428D-9D0D-85E67C5BD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24EE994-AAE4-4140-BEBC-A18F27FB5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4F5E72C-0030-4918-BE76-309E9444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8DB6F35-947F-412D-9DEB-BCCDDC9A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1541BDB-D5E8-4538-8253-C81DEFC9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188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D518AA-415E-4B9E-B6CE-3D9512DC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0757C97-FB6D-45E9-86D6-4D17B9E46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47D716E-729A-4CEE-A527-D5A88DC2C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E5531C1-0989-42F3-8B55-ED2B63693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7A5DC33-81AA-4C8B-9524-D9DBAF26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42AD5DE-476C-4848-A5E6-177BF17C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602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5B0211F-5DAB-494F-AF3E-16B93A60ABC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3A4367-D87A-4656-9B82-E7F93FA2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0BF2EBB-B7FB-4F01-8B69-0598994E4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E4841F7-36A3-4C94-A4C4-CB9E46D09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36F46-D373-4305-8DD8-28FCC05803E0}" type="datetimeFigureOut">
              <a:rPr lang="ru-RU" smtClean="0"/>
              <a:pPr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7915597-1FA5-476A-9CF9-902C4952C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5B2BF89-047B-45E4-8349-A678D5B0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1024-499E-4324-A73D-2CC3F9B770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111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microsoft.com/office/2007/relationships/hdphoto" Target="../media/hdphoto1.wdp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A9BE6E-42CD-4DE4-B5B6-5BCA9FB33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93" y="1684005"/>
            <a:ext cx="8862646" cy="2387600"/>
          </a:xfrm>
          <a:noFill/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Про діяльність Асоціації фахівців землеустрою України</a:t>
            </a:r>
            <a:endParaRPr lang="uk-UA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4F0438D-1880-4E64-97C9-3038B29C0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8431" y="4222296"/>
            <a:ext cx="6944324" cy="165576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2800" b="1" i="1" dirty="0" smtClean="0">
                <a:solidFill>
                  <a:srgbClr val="4A5362"/>
                </a:solidFill>
              </a:rPr>
              <a:t>Тарас </a:t>
            </a:r>
            <a:r>
              <a:rPr lang="ru-RU" sz="2800" b="1" i="1" dirty="0" err="1" smtClean="0">
                <a:solidFill>
                  <a:srgbClr val="4A5362"/>
                </a:solidFill>
              </a:rPr>
              <a:t>Євсюков</a:t>
            </a:r>
            <a:endParaRPr lang="ru-RU" sz="2800" b="1" i="1" dirty="0">
              <a:solidFill>
                <a:srgbClr val="4A5362"/>
              </a:solidFill>
            </a:endParaRPr>
          </a:p>
          <a:p>
            <a:pPr algn="r"/>
            <a:r>
              <a:rPr lang="ru-RU" sz="2800" i="1" dirty="0" smtClean="0">
                <a:solidFill>
                  <a:srgbClr val="4A5362"/>
                </a:solidFill>
              </a:rPr>
              <a:t>Заступник </a:t>
            </a:r>
            <a:r>
              <a:rPr lang="ru-RU" sz="2800" i="1" dirty="0" err="1" smtClean="0">
                <a:solidFill>
                  <a:srgbClr val="4A5362"/>
                </a:solidFill>
              </a:rPr>
              <a:t>Г</a:t>
            </a:r>
            <a:r>
              <a:rPr lang="ru-RU" sz="2800" i="1" dirty="0" err="1" smtClean="0">
                <a:solidFill>
                  <a:srgbClr val="4A5362"/>
                </a:solidFill>
              </a:rPr>
              <a:t>олови</a:t>
            </a:r>
            <a:r>
              <a:rPr lang="ru-RU" sz="2800" i="1" dirty="0" smtClean="0">
                <a:solidFill>
                  <a:srgbClr val="4A5362"/>
                </a:solidFill>
              </a:rPr>
              <a:t> </a:t>
            </a:r>
            <a:r>
              <a:rPr lang="ru-RU" sz="2800" i="1" dirty="0" err="1">
                <a:solidFill>
                  <a:srgbClr val="4A5362"/>
                </a:solidFill>
              </a:rPr>
              <a:t>Правління</a:t>
            </a:r>
            <a:r>
              <a:rPr lang="ru-RU" sz="2800" i="1" dirty="0">
                <a:solidFill>
                  <a:srgbClr val="4A5362"/>
                </a:solidFill>
              </a:rPr>
              <a:t> </a:t>
            </a:r>
            <a:endParaRPr lang="ru-RU" sz="2800" i="1" dirty="0" smtClean="0">
              <a:solidFill>
                <a:srgbClr val="4A5362"/>
              </a:solidFill>
            </a:endParaRPr>
          </a:p>
          <a:p>
            <a:pPr algn="r"/>
            <a:r>
              <a:rPr lang="ru-RU" sz="2800" i="1" dirty="0" err="1" smtClean="0">
                <a:solidFill>
                  <a:srgbClr val="4A5362"/>
                </a:solidFill>
              </a:rPr>
              <a:t>Всеукраїнської</a:t>
            </a:r>
            <a:r>
              <a:rPr lang="ru-RU" sz="2800" i="1" dirty="0" smtClean="0">
                <a:solidFill>
                  <a:srgbClr val="4A5362"/>
                </a:solidFill>
              </a:rPr>
              <a:t> </a:t>
            </a:r>
            <a:r>
              <a:rPr lang="ru-RU" sz="2800" i="1" dirty="0" err="1">
                <a:solidFill>
                  <a:srgbClr val="4A5362"/>
                </a:solidFill>
              </a:rPr>
              <a:t>громадської</a:t>
            </a:r>
            <a:r>
              <a:rPr lang="ru-RU" sz="2800" i="1" dirty="0">
                <a:solidFill>
                  <a:srgbClr val="4A5362"/>
                </a:solidFill>
              </a:rPr>
              <a:t> організації «</a:t>
            </a:r>
            <a:r>
              <a:rPr lang="ru-RU" sz="2800" i="1" dirty="0" err="1">
                <a:solidFill>
                  <a:srgbClr val="4A5362"/>
                </a:solidFill>
              </a:rPr>
              <a:t>Асоціація</a:t>
            </a:r>
            <a:r>
              <a:rPr lang="ru-RU" sz="2800" i="1" dirty="0">
                <a:solidFill>
                  <a:srgbClr val="4A5362"/>
                </a:solidFill>
              </a:rPr>
              <a:t> </a:t>
            </a:r>
            <a:r>
              <a:rPr lang="ru-RU" sz="2800" i="1" dirty="0" err="1">
                <a:solidFill>
                  <a:srgbClr val="4A5362"/>
                </a:solidFill>
              </a:rPr>
              <a:t>фахівців</a:t>
            </a:r>
            <a:r>
              <a:rPr lang="ru-RU" sz="2800" i="1" dirty="0">
                <a:solidFill>
                  <a:srgbClr val="4A5362"/>
                </a:solidFill>
              </a:rPr>
              <a:t> </a:t>
            </a:r>
            <a:r>
              <a:rPr lang="ru-RU" sz="2800" i="1" dirty="0" err="1">
                <a:solidFill>
                  <a:srgbClr val="4A5362"/>
                </a:solidFill>
              </a:rPr>
              <a:t>землеустрою</a:t>
            </a:r>
            <a:r>
              <a:rPr lang="ru-RU" sz="2800" i="1" dirty="0">
                <a:solidFill>
                  <a:srgbClr val="4A5362"/>
                </a:solidFill>
              </a:rPr>
              <a:t> </a:t>
            </a:r>
            <a:r>
              <a:rPr lang="ru-RU" sz="2800" i="1" dirty="0" err="1">
                <a:solidFill>
                  <a:srgbClr val="4A5362"/>
                </a:solidFill>
              </a:rPr>
              <a:t>України</a:t>
            </a:r>
            <a:r>
              <a:rPr lang="ru-RU" sz="2800" i="1" dirty="0">
                <a:solidFill>
                  <a:srgbClr val="4A5362"/>
                </a:solidFill>
              </a:rPr>
              <a:t>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891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prstClr val="black"/>
                </a:solidFill>
              </a:rPr>
              <a:t>Діяльність Організації: </a:t>
            </a:r>
            <a:r>
              <a:rPr lang="ru-RU" dirty="0" smtClean="0">
                <a:solidFill>
                  <a:prstClr val="black"/>
                </a:solidFill>
              </a:rPr>
              <a:t>навчальні заходи для </a:t>
            </a:r>
            <a:r>
              <a:rPr lang="ru-RU" dirty="0" err="1" smtClean="0">
                <a:solidFill>
                  <a:prstClr val="black"/>
                </a:solidFill>
              </a:rPr>
              <a:t>студентів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262" y="2293279"/>
            <a:ext cx="5594252" cy="296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929" y="1746738"/>
            <a:ext cx="2213861" cy="14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929" y="3364523"/>
            <a:ext cx="2213861" cy="14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927" y="4982307"/>
            <a:ext cx="2213861" cy="14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6649" y="1301261"/>
            <a:ext cx="2412373" cy="147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0097" y="3024553"/>
            <a:ext cx="2465476" cy="149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0096" y="4630616"/>
            <a:ext cx="2438925" cy="169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52634" y="5420779"/>
            <a:ext cx="35010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err="1" smtClean="0"/>
              <a:t>Літня</a:t>
            </a:r>
            <a:r>
              <a:rPr lang="ru-RU" sz="1100" b="1" dirty="0" smtClean="0"/>
              <a:t> школа </a:t>
            </a:r>
            <a:r>
              <a:rPr lang="ru-RU" sz="1100" b="1" dirty="0" err="1" smtClean="0"/>
              <a:t>із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геодезії</a:t>
            </a:r>
            <a:r>
              <a:rPr lang="ru-RU" sz="1100" b="1" dirty="0" smtClean="0"/>
              <a:t> та </a:t>
            </a:r>
            <a:r>
              <a:rPr lang="ru-RU" sz="1100" b="1" dirty="0" err="1" smtClean="0"/>
              <a:t>землеустрою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організована</a:t>
            </a:r>
            <a:r>
              <a:rPr lang="ru-RU" sz="1100" b="1" dirty="0" smtClean="0"/>
              <a:t> для </a:t>
            </a:r>
            <a:r>
              <a:rPr lang="ru-RU" sz="1100" b="1" dirty="0" err="1" smtClean="0"/>
              <a:t>студентів</a:t>
            </a:r>
            <a:r>
              <a:rPr lang="ru-RU" sz="1100" b="1" dirty="0" smtClean="0"/>
              <a:t> факультету </a:t>
            </a:r>
            <a:r>
              <a:rPr lang="ru-RU" sz="1100" b="1" dirty="0" err="1" smtClean="0"/>
              <a:t>землевпорядкування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НУБіП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України</a:t>
            </a:r>
            <a:endParaRPr lang="ru-RU" sz="11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094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i="1" dirty="0"/>
              <a:t>Діяльність Організації: </a:t>
            </a:r>
            <a:r>
              <a:rPr lang="ru-RU" dirty="0" smtClean="0"/>
              <a:t>активна участь у </a:t>
            </a:r>
            <a:r>
              <a:rPr lang="ru-RU" dirty="0" err="1" smtClean="0"/>
              <a:t>розробці</a:t>
            </a:r>
            <a:r>
              <a:rPr lang="ru-RU" dirty="0" smtClean="0"/>
              <a:t> нормативно-</a:t>
            </a:r>
            <a:r>
              <a:rPr lang="ru-RU" dirty="0" err="1" smtClean="0"/>
              <a:t>правових</a:t>
            </a:r>
            <a:r>
              <a:rPr lang="ru-RU" dirty="0" smtClean="0"/>
              <a:t> </a:t>
            </a:r>
            <a:r>
              <a:rPr lang="ru-RU" dirty="0" err="1" smtClean="0"/>
              <a:t>актів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4462" y="2608625"/>
            <a:ext cx="37396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ТИМЧАСОВИЙ ПОРЯДОК</a:t>
            </a:r>
            <a:br>
              <a:rPr lang="ru-RU" b="1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err="1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реалізації</a:t>
            </a:r>
            <a:r>
              <a:rPr lang="ru-RU" b="1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пілотного</a:t>
            </a:r>
            <a:r>
              <a:rPr lang="ru-RU" b="1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проекту </a:t>
            </a:r>
            <a:r>
              <a:rPr lang="ru-RU" b="1" dirty="0" err="1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щодо</a:t>
            </a:r>
            <a:r>
              <a:rPr lang="ru-RU" b="1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внесення</a:t>
            </a:r>
            <a:r>
              <a:rPr lang="ru-RU" b="1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 Державного земельного кадастру </a:t>
            </a:r>
            <a:r>
              <a:rPr lang="ru-RU" b="1" dirty="0" err="1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відомостей</a:t>
            </a:r>
            <a:r>
              <a:rPr lang="ru-RU" b="1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про </a:t>
            </a:r>
            <a:r>
              <a:rPr lang="ru-RU" b="1" dirty="0" err="1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земельні</a:t>
            </a:r>
            <a:r>
              <a:rPr lang="ru-RU" b="1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ділянки</a:t>
            </a:r>
            <a:r>
              <a:rPr lang="ru-RU" b="1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сертифікованими</a:t>
            </a:r>
            <a:r>
              <a:rPr lang="ru-RU" b="1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інженерами-землевпорядниками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65" t="19511" r="11326" b="18508"/>
          <a:stretch/>
        </p:blipFill>
        <p:spPr bwMode="auto">
          <a:xfrm>
            <a:off x="3974124" y="1719498"/>
            <a:ext cx="7209692" cy="463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848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/>
              <a:t>Діяльність Організації: </a:t>
            </a:r>
            <a:r>
              <a:rPr lang="ru-RU" dirty="0" err="1" smtClean="0"/>
              <a:t>підготовка</a:t>
            </a:r>
            <a:r>
              <a:rPr lang="ru-RU" dirty="0" smtClean="0"/>
              <a:t> </a:t>
            </a:r>
            <a:r>
              <a:rPr lang="ru-RU" dirty="0" err="1" smtClean="0"/>
              <a:t>листів-звернень</a:t>
            </a:r>
            <a:r>
              <a:rPr lang="ru-RU" dirty="0" smtClean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актуальних</a:t>
            </a:r>
            <a:r>
              <a:rPr lang="ru-RU" dirty="0"/>
              <a:t> та </a:t>
            </a:r>
            <a:r>
              <a:rPr lang="ru-RU" dirty="0" err="1"/>
              <a:t>нагальних</a:t>
            </a:r>
            <a:r>
              <a:rPr lang="ru-RU" dirty="0"/>
              <a:t> </a:t>
            </a:r>
            <a:r>
              <a:rPr lang="ru-RU" dirty="0" err="1"/>
              <a:t>питань</a:t>
            </a:r>
            <a:r>
              <a:rPr lang="ru-RU" dirty="0"/>
              <a:t> в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землеустрою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6407" t="14995" r="25809" b="6188"/>
          <a:stretch/>
        </p:blipFill>
        <p:spPr>
          <a:xfrm>
            <a:off x="704253" y="1762817"/>
            <a:ext cx="3158837" cy="4168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6043" t="14882" r="25795" b="5524"/>
          <a:stretch/>
        </p:blipFill>
        <p:spPr>
          <a:xfrm>
            <a:off x="4627766" y="1739065"/>
            <a:ext cx="3170713" cy="4191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25861" t="13957" r="25769" b="4651"/>
          <a:stretch/>
        </p:blipFill>
        <p:spPr>
          <a:xfrm>
            <a:off x="8352661" y="1742691"/>
            <a:ext cx="3135086" cy="4220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29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i="1" dirty="0"/>
              <a:t>Діяльність Організації: </a:t>
            </a:r>
            <a:r>
              <a:rPr lang="ru-RU" dirty="0" err="1" smtClean="0"/>
              <a:t>видання</a:t>
            </a:r>
            <a:r>
              <a:rPr lang="ru-RU" dirty="0" smtClean="0"/>
              <a:t> </a:t>
            </a:r>
            <a:r>
              <a:rPr lang="ru-RU" dirty="0" err="1" smtClean="0"/>
              <a:t>наукових</a:t>
            </a:r>
            <a:r>
              <a:rPr lang="ru-RU" dirty="0" smtClean="0"/>
              <a:t> </a:t>
            </a:r>
            <a:r>
              <a:rPr lang="ru-RU" dirty="0" err="1" smtClean="0"/>
              <a:t>посібників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951" y="1817077"/>
            <a:ext cx="5742930" cy="430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431" y="1817076"/>
            <a:ext cx="4431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наукових працівників, фахівців у сфері земельних відносин та сільськогосподарського виробництва, працівників органів місцевого самоврядування, викладачів, студентів, випускників факультету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збірнику проаналізовано найактуальніші проблеми в галузі землевпорядкування, кадастру, оцінки земель та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геодезично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-картографічного забезпечення раціонального природокористування. Наведено рішення семінарів з пропозиціями та суспільно-політичними очікуваннями від їх реалізації.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254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/>
              <a:t>Діяльність Організації: </a:t>
            </a:r>
            <a:r>
              <a:rPr lang="ru-RU" dirty="0" err="1" smtClean="0"/>
              <a:t>виготовили</a:t>
            </a:r>
            <a:r>
              <a:rPr lang="ru-RU" dirty="0" smtClean="0"/>
              <a:t> </a:t>
            </a:r>
            <a:r>
              <a:rPr lang="ru-RU" dirty="0" err="1"/>
              <a:t>почесні</a:t>
            </a:r>
            <a:r>
              <a:rPr lang="ru-RU" dirty="0"/>
              <a:t> </a:t>
            </a:r>
            <a:r>
              <a:rPr lang="ru-RU" dirty="0" err="1"/>
              <a:t>відзнаки</a:t>
            </a:r>
            <a:r>
              <a:rPr lang="ru-RU" dirty="0"/>
              <a:t> та </a:t>
            </a:r>
            <a:r>
              <a:rPr lang="ru-RU" dirty="0" err="1"/>
              <a:t>медалі</a:t>
            </a:r>
            <a:r>
              <a:rPr lang="ru-RU" dirty="0"/>
              <a:t> </a:t>
            </a:r>
          </a:p>
        </p:txBody>
      </p:sp>
      <p:pic>
        <p:nvPicPr>
          <p:cNvPr id="4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48"/>
          <a:stretch/>
        </p:blipFill>
        <p:spPr>
          <a:xfrm>
            <a:off x="740968" y="1851208"/>
            <a:ext cx="5317451" cy="4351338"/>
          </a:xfrm>
        </p:spPr>
      </p:pic>
      <p:sp>
        <p:nvSpPr>
          <p:cNvPr id="5" name="Прямоугольник 4"/>
          <p:cNvSpPr/>
          <p:nvPr/>
        </p:nvSpPr>
        <p:spPr>
          <a:xfrm>
            <a:off x="6236677" y="1695470"/>
            <a:ext cx="5509847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нагоди Дня землевпорядника України та 30-ї річниці земельній реформі в Україні виготовили почесні відзнаки та медалі: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Заохочувальна відзнака «Почесний інженер-землевпорядник України»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Заохочувальні відзнаки «За заслуги в землеустрої» І-ІІІ ступенів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Почесна відзнака «Медаль Асоціації фахівців із землеустрою України»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імені професора Олександра Тимофійовича Лозового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632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err="1" smtClean="0">
                <a:solidFill>
                  <a:prstClr val="black"/>
                </a:solidFill>
              </a:rPr>
              <a:t>Песпективи</a:t>
            </a:r>
            <a:r>
              <a:rPr lang="uk-UA" b="1" i="1" dirty="0" smtClean="0">
                <a:solidFill>
                  <a:prstClr val="black"/>
                </a:solidFill>
              </a:rPr>
              <a:t> членства в Організації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1225" y="2319092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 smtClean="0"/>
              <a:t>Моніторингової</a:t>
            </a:r>
            <a:r>
              <a:rPr lang="ru-RU" dirty="0" smtClean="0"/>
              <a:t> </a:t>
            </a:r>
            <a:r>
              <a:rPr lang="ru-RU" dirty="0" err="1" smtClean="0"/>
              <a:t>комісії</a:t>
            </a:r>
            <a:r>
              <a:rPr lang="ru-RU" dirty="0" smtClean="0"/>
              <a:t> </a:t>
            </a:r>
            <a:r>
              <a:rPr lang="ru-RU" dirty="0"/>
              <a:t>за </a:t>
            </a:r>
            <a:r>
              <a:rPr lang="ru-RU" dirty="0" err="1"/>
              <a:t>діяльністю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Держгеокадастру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 smtClean="0"/>
              <a:t>Громадської</a:t>
            </a:r>
            <a:r>
              <a:rPr lang="ru-RU" dirty="0" smtClean="0"/>
              <a:t> Ради </a:t>
            </a:r>
            <a:r>
              <a:rPr lang="ru-RU" dirty="0" err="1"/>
              <a:t>Держгеокадастру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 smtClean="0"/>
              <a:t>колегії</a:t>
            </a:r>
            <a:r>
              <a:rPr lang="ru-RU" dirty="0" smtClean="0"/>
              <a:t> </a:t>
            </a:r>
            <a:r>
              <a:rPr lang="ru-RU" dirty="0" err="1"/>
              <a:t>Держгеокадастру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 smtClean="0"/>
              <a:t>Науково-технічна</a:t>
            </a:r>
            <a:r>
              <a:rPr lang="ru-RU" dirty="0" smtClean="0"/>
              <a:t> </a:t>
            </a:r>
            <a:r>
              <a:rPr lang="ru-RU" dirty="0"/>
              <a:t>рада </a:t>
            </a:r>
            <a:r>
              <a:rPr lang="ru-RU" dirty="0" err="1"/>
              <a:t>Держгеокадастру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Рада </a:t>
            </a:r>
            <a:r>
              <a:rPr lang="ru-RU" dirty="0"/>
              <a:t>з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інфраструктури</a:t>
            </a:r>
            <a:r>
              <a:rPr lang="ru-RU" dirty="0"/>
              <a:t> </a:t>
            </a:r>
            <a:r>
              <a:rPr lang="ru-RU" dirty="0" err="1"/>
              <a:t>геопросторових</a:t>
            </a:r>
            <a:r>
              <a:rPr lang="ru-RU" dirty="0"/>
              <a:t> </a:t>
            </a:r>
            <a:r>
              <a:rPr lang="ru-RU" dirty="0" err="1"/>
              <a:t>даних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 smtClean="0"/>
              <a:t>робочих</a:t>
            </a:r>
            <a:r>
              <a:rPr lang="ru-RU" dirty="0" smtClean="0"/>
              <a:t> </a:t>
            </a:r>
            <a:r>
              <a:rPr lang="ru-RU" dirty="0" err="1"/>
              <a:t>груп</a:t>
            </a:r>
            <a:r>
              <a:rPr lang="ru-RU" dirty="0"/>
              <a:t> </a:t>
            </a:r>
            <a:r>
              <a:rPr lang="ru-RU" dirty="0" err="1"/>
              <a:t>Держгеокадастру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1225" y="1653115"/>
            <a:ext cx="9530862" cy="554400"/>
          </a:xfrm>
          <a:prstGeom prst="rect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Группа 5"/>
          <p:cNvGrpSpPr/>
          <p:nvPr/>
        </p:nvGrpSpPr>
        <p:grpSpPr>
          <a:xfrm>
            <a:off x="1325635" y="1328395"/>
            <a:ext cx="9121518" cy="649440"/>
            <a:chOff x="404410" y="10163"/>
            <a:chExt cx="9121518" cy="64944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04410" y="10163"/>
              <a:ext cx="9121518" cy="649440"/>
            </a:xfrm>
            <a:prstGeom prst="roundRect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5"/>
            <p:cNvSpPr/>
            <p:nvPr/>
          </p:nvSpPr>
          <p:spPr>
            <a:xfrm>
              <a:off x="436113" y="41866"/>
              <a:ext cx="9058112" cy="586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2171" tIns="0" rIns="252171" bIns="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Правління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Голови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Відокремлених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підрозділів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Організації є членами: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52999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159" y="107218"/>
            <a:ext cx="10515600" cy="1325563"/>
          </a:xfrm>
        </p:spPr>
        <p:txBody>
          <a:bodyPr/>
          <a:lstStyle/>
          <a:p>
            <a:r>
              <a:rPr lang="uk-UA" b="1" i="1" dirty="0" err="1" smtClean="0">
                <a:solidFill>
                  <a:prstClr val="black"/>
                </a:solidFill>
              </a:rPr>
              <a:t>Песпективи</a:t>
            </a:r>
            <a:r>
              <a:rPr lang="uk-UA" b="1" i="1" dirty="0" smtClean="0">
                <a:solidFill>
                  <a:prstClr val="black"/>
                </a:solidFill>
              </a:rPr>
              <a:t> членства в Організації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3443" y="4137085"/>
            <a:ext cx="3256271" cy="237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0519" y="2112475"/>
            <a:ext cx="2943731" cy="214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5139" y="4215100"/>
            <a:ext cx="2854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10 (десять) </a:t>
            </a:r>
            <a:r>
              <a:rPr lang="ru-RU" sz="1100" b="1" u="sng" dirty="0" err="1"/>
              <a:t>відсотків</a:t>
            </a:r>
            <a:r>
              <a:rPr lang="ru-RU" sz="1100" b="1" u="sng" dirty="0"/>
              <a:t> </a:t>
            </a:r>
            <a:r>
              <a:rPr lang="ru-RU" sz="1100" b="1" u="sng" dirty="0" smtClean="0"/>
              <a:t>на </a:t>
            </a:r>
            <a:r>
              <a:rPr lang="ru-RU" sz="1100" b="1" u="sng" dirty="0" err="1" smtClean="0"/>
              <a:t>отримання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послуг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ПрАТ</a:t>
            </a:r>
            <a:r>
              <a:rPr lang="ru-RU" sz="1100" b="1" u="sng" dirty="0" smtClean="0"/>
              <a:t> «Систем </a:t>
            </a:r>
            <a:r>
              <a:rPr lang="ru-RU" sz="1100" b="1" u="sng" dirty="0" err="1" smtClean="0"/>
              <a:t>Солюшнс</a:t>
            </a:r>
            <a:r>
              <a:rPr lang="ru-RU" sz="1100" b="1" u="sng" dirty="0" smtClean="0"/>
              <a:t>»</a:t>
            </a:r>
            <a:endParaRPr lang="ru-RU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45511" y="3656391"/>
            <a:ext cx="22957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5 (</a:t>
            </a:r>
            <a:r>
              <a:rPr lang="ru-RU" sz="1100" b="1" u="sng" dirty="0" err="1"/>
              <a:t>п’ять</a:t>
            </a:r>
            <a:r>
              <a:rPr lang="ru-RU" sz="1100" b="1" u="sng" dirty="0"/>
              <a:t>) </a:t>
            </a:r>
            <a:r>
              <a:rPr lang="ru-RU" sz="1100" b="1" u="sng" dirty="0" err="1"/>
              <a:t>відсотків</a:t>
            </a:r>
            <a:r>
              <a:rPr lang="ru-RU" sz="1100" b="1" u="sng" dirty="0"/>
              <a:t> </a:t>
            </a:r>
            <a:r>
              <a:rPr lang="ru-RU" sz="1100" b="1" u="sng" dirty="0" smtClean="0"/>
              <a:t>на </a:t>
            </a:r>
            <a:r>
              <a:rPr lang="ru-RU" sz="1100" b="1" u="sng" dirty="0" err="1" smtClean="0"/>
              <a:t>придбання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геодезичного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обладнання</a:t>
            </a:r>
            <a:r>
              <a:rPr lang="ru-RU" sz="1100" b="1" u="sng" dirty="0" smtClean="0"/>
              <a:t> </a:t>
            </a:r>
            <a:r>
              <a:rPr lang="en-US" sz="1100" b="1" u="sng" dirty="0" smtClean="0"/>
              <a:t>HI-Target</a:t>
            </a:r>
            <a:endParaRPr lang="ru-RU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67197" y="4256555"/>
            <a:ext cx="24494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 smtClean="0"/>
              <a:t>10</a:t>
            </a:r>
            <a:r>
              <a:rPr lang="ru-RU" sz="1100" b="1" u="sng" dirty="0" smtClean="0"/>
              <a:t> (</a:t>
            </a:r>
            <a:r>
              <a:rPr lang="uk-UA" sz="1100" b="1" u="sng" dirty="0" err="1" smtClean="0"/>
              <a:t>десят</a:t>
            </a:r>
            <a:r>
              <a:rPr lang="ru-RU" sz="1100" b="1" u="sng" dirty="0" smtClean="0"/>
              <a:t>ь</a:t>
            </a:r>
            <a:r>
              <a:rPr lang="ru-RU" sz="1100" b="1" u="sng" dirty="0"/>
              <a:t>) </a:t>
            </a:r>
            <a:r>
              <a:rPr lang="ru-RU" sz="1100" b="1" u="sng" dirty="0" err="1"/>
              <a:t>відсотків</a:t>
            </a:r>
            <a:r>
              <a:rPr lang="ru-RU" sz="1100" b="1" u="sng" dirty="0"/>
              <a:t> </a:t>
            </a:r>
            <a:r>
              <a:rPr lang="ru-RU" sz="1100" b="1" u="sng" dirty="0" smtClean="0"/>
              <a:t>на </a:t>
            </a:r>
            <a:r>
              <a:rPr lang="ru-RU" sz="1100" b="1" u="sng" dirty="0" err="1" smtClean="0"/>
              <a:t>придбання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геодезичного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обладнання</a:t>
            </a:r>
            <a:r>
              <a:rPr lang="ru-RU" sz="1100" b="1" u="sng" dirty="0" smtClean="0"/>
              <a:t> </a:t>
            </a:r>
            <a:r>
              <a:rPr lang="uk-UA" sz="1100" b="1" u="sng" dirty="0" smtClean="0"/>
              <a:t>ТОВ «ЕЛНАВ»</a:t>
            </a:r>
            <a:endParaRPr lang="ru-RU" sz="1100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70" r="12429"/>
          <a:stretch/>
        </p:blipFill>
        <p:spPr bwMode="auto">
          <a:xfrm>
            <a:off x="9284250" y="4137085"/>
            <a:ext cx="2590799" cy="190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284250" y="3521750"/>
            <a:ext cx="24494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b="1" u="sng" dirty="0" smtClean="0"/>
              <a:t>Знижка на послуги ТОВ «Прозоро Експерт» - юридичний супровід у системі </a:t>
            </a:r>
            <a:r>
              <a:rPr lang="en-US" sz="1100" b="1" u="sng" dirty="0" err="1" smtClean="0"/>
              <a:t>Prozorro</a:t>
            </a:r>
            <a:endParaRPr lang="ru-RU" sz="11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57862" y="1328395"/>
            <a:ext cx="9530862" cy="554400"/>
          </a:xfrm>
          <a:prstGeom prst="rect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Группа 14"/>
          <p:cNvGrpSpPr/>
          <p:nvPr/>
        </p:nvGrpSpPr>
        <p:grpSpPr>
          <a:xfrm>
            <a:off x="1362272" y="1003675"/>
            <a:ext cx="9121518" cy="649440"/>
            <a:chOff x="404410" y="10163"/>
            <a:chExt cx="9121518" cy="64944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04410" y="10163"/>
              <a:ext cx="9121518" cy="649440"/>
            </a:xfrm>
            <a:prstGeom prst="roundRect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кругленный прямоугольник 5"/>
            <p:cNvSpPr/>
            <p:nvPr/>
          </p:nvSpPr>
          <p:spPr>
            <a:xfrm>
              <a:off x="436113" y="41866"/>
              <a:ext cx="9058112" cy="586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2171" tIns="0" rIns="252171" bIns="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Надання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знижок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членам Організації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від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провідних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компаній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на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закупівлю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приладів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програмного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забезпечення</a:t>
              </a:r>
              <a:r>
                <a:rPr lang="ru-RU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i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послуг</a:t>
              </a:r>
              <a:endPara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40" y="2012955"/>
            <a:ext cx="3112828" cy="220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139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err="1" smtClean="0">
                <a:solidFill>
                  <a:prstClr val="black"/>
                </a:solidFill>
              </a:rPr>
              <a:t>Песпективи</a:t>
            </a:r>
            <a:r>
              <a:rPr lang="uk-UA" b="1" i="1" dirty="0" smtClean="0">
                <a:solidFill>
                  <a:prstClr val="black"/>
                </a:solidFill>
              </a:rPr>
              <a:t> членства в Організації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3016743981"/>
              </p:ext>
            </p:extLst>
          </p:nvPr>
        </p:nvGraphicFramePr>
        <p:xfrm>
          <a:off x="1688123" y="1345550"/>
          <a:ext cx="9530862" cy="489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69013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prstClr val="black"/>
                </a:solidFill>
              </a:rPr>
              <a:t>Зміни, які відбуваються сьогодні, </a:t>
            </a:r>
            <a:br>
              <a:rPr lang="uk-UA" b="1" i="1" dirty="0">
                <a:solidFill>
                  <a:prstClr val="black"/>
                </a:solidFill>
              </a:rPr>
            </a:br>
            <a:r>
              <a:rPr lang="uk-UA" b="1" i="1" dirty="0">
                <a:solidFill>
                  <a:prstClr val="black"/>
                </a:solidFill>
              </a:rPr>
              <a:t>плани і  подальші кроки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Законів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 1423-ІХ та №711: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uk-UA" dirty="0" smtClean="0"/>
              <a:t>Розроблено проект порядку реєстрації земельних ділянок в Державному земельному кадастрі, супровід по підключенню сертифікованого інженера-землевпорядника до АС ДЗК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uk-UA" dirty="0" smtClean="0"/>
              <a:t>Розробляємо порядок проведення обов’язкового страхування цивільної відповідальності виконавців робіт із землеустрою та виконавців топографо-геодезичних робіт</a:t>
            </a:r>
            <a:r>
              <a:rPr lang="ru-RU" dirty="0" smtClean="0"/>
              <a:t> (</a:t>
            </a:r>
            <a:r>
              <a:rPr lang="ru-RU" dirty="0" err="1" smtClean="0"/>
              <a:t>корпоративне</a:t>
            </a:r>
            <a:r>
              <a:rPr lang="ru-RU" dirty="0" smtClean="0"/>
              <a:t> страхування, </a:t>
            </a:r>
            <a:r>
              <a:rPr lang="ru-RU" dirty="0" err="1" smtClean="0"/>
              <a:t>юридичний</a:t>
            </a:r>
            <a:r>
              <a:rPr lang="ru-RU" dirty="0" smtClean="0"/>
              <a:t> </a:t>
            </a:r>
            <a:r>
              <a:rPr lang="ru-RU" dirty="0" err="1" smtClean="0"/>
              <a:t>супровід</a:t>
            </a:r>
            <a:r>
              <a:rPr lang="ru-RU" dirty="0" smtClean="0"/>
              <a:t>, </a:t>
            </a:r>
            <a:r>
              <a:rPr lang="ru-RU" dirty="0" err="1" smtClean="0"/>
              <a:t>експертна</a:t>
            </a:r>
            <a:r>
              <a:rPr lang="ru-RU" dirty="0" smtClean="0"/>
              <a:t> рада, адвокат)</a:t>
            </a:r>
            <a:endParaRPr lang="uk-UA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856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prstClr val="black"/>
                </a:solidFill>
              </a:rPr>
              <a:t>Зміни, які відбуваються сьогодні, </a:t>
            </a:r>
            <a:br>
              <a:rPr lang="uk-UA" b="1" i="1" dirty="0">
                <a:solidFill>
                  <a:prstClr val="black"/>
                </a:solidFill>
              </a:rPr>
            </a:br>
            <a:r>
              <a:rPr lang="uk-UA" b="1" i="1" dirty="0">
                <a:solidFill>
                  <a:prstClr val="black"/>
                </a:solidFill>
              </a:rPr>
              <a:t>плани і  подальші кроки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Законів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 1423-ІХ та №711: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uk-UA" dirty="0" smtClean="0"/>
              <a:t>Прийняття участі в розробці Пілотного проекту по Комплексним планам організації території громад (</a:t>
            </a:r>
            <a:r>
              <a:rPr lang="uk-UA" dirty="0" err="1" smtClean="0"/>
              <a:t>Роганська</a:t>
            </a:r>
            <a:r>
              <a:rPr lang="uk-UA" dirty="0" smtClean="0"/>
              <a:t> та </a:t>
            </a:r>
            <a:r>
              <a:rPr lang="uk-UA" dirty="0" err="1" smtClean="0"/>
              <a:t>Пісочинська</a:t>
            </a:r>
            <a:r>
              <a:rPr lang="uk-UA" dirty="0" smtClean="0"/>
              <a:t> громади Харківської області –керівник проекту з землевпорядних робіт – Голова Харківського Відокремленого підрозділу ВГО «АФЗУ» Матвєєв П.М.)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uk-UA" dirty="0" smtClean="0"/>
              <a:t>Прийняття участі в конференціях, навчанні та підготовки вихідних матеріалів щодо комплексного плану просторового розвитку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68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923" y="587863"/>
            <a:ext cx="10515600" cy="1325563"/>
          </a:xfrm>
        </p:spPr>
        <p:txBody>
          <a:bodyPr/>
          <a:lstStyle/>
          <a:p>
            <a:r>
              <a:rPr lang="ru-RU" dirty="0" smtClean="0"/>
              <a:t>Структура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00826797"/>
              </p:ext>
            </p:extLst>
          </p:nvPr>
        </p:nvGraphicFramePr>
        <p:xfrm>
          <a:off x="808894" y="609599"/>
          <a:ext cx="10855568" cy="5627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975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prstClr val="black"/>
                </a:solidFill>
              </a:rPr>
              <a:t>Зміни, які відбуваються сьогодні, </a:t>
            </a:r>
            <a:br>
              <a:rPr lang="uk-UA" b="1" i="1" dirty="0">
                <a:solidFill>
                  <a:prstClr val="black"/>
                </a:solidFill>
              </a:rPr>
            </a:br>
            <a:r>
              <a:rPr lang="uk-UA" b="1" i="1" dirty="0">
                <a:solidFill>
                  <a:prstClr val="black"/>
                </a:solidFill>
              </a:rPr>
              <a:t>плани і  подальші кроки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просторового планування</a:t>
            </a:r>
          </a:p>
          <a:p>
            <a:pPr marL="0" indent="0" algn="just">
              <a:buNone/>
            </a:pPr>
            <a:r>
              <a:rPr lang="uk-UA" dirty="0" smtClean="0"/>
              <a:t>Це інструмент, який використовується публічною владою для впливу на майбутній розподіл діяльності в просторі. Він реалізується з метою створення більш раціональної територіальної організації землекористування, врівноваження потреби в соціально-економічному розвитку з потребою охорони навколишнього природного середовища. </a:t>
            </a:r>
          </a:p>
          <a:p>
            <a:pPr marL="0" indent="0" algn="just">
              <a:buNone/>
            </a:pPr>
            <a:r>
              <a:rPr lang="ru-RU" dirty="0" err="1" smtClean="0"/>
              <a:t>Комплексний</a:t>
            </a:r>
            <a:r>
              <a:rPr lang="ru-RU" dirty="0" smtClean="0"/>
              <a:t> план </a:t>
            </a:r>
            <a:r>
              <a:rPr lang="ru-RU" dirty="0" err="1" smtClean="0"/>
              <a:t>просторового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/>
              <a:t>визначатиме</a:t>
            </a:r>
            <a:r>
              <a:rPr lang="ru-RU" dirty="0"/>
              <a:t> </a:t>
            </a:r>
            <a:r>
              <a:rPr lang="ru-RU" dirty="0" err="1"/>
              <a:t>планувальну</a:t>
            </a:r>
            <a:r>
              <a:rPr lang="ru-RU" dirty="0"/>
              <a:t> </a:t>
            </a:r>
            <a:r>
              <a:rPr lang="ru-RU" dirty="0" err="1"/>
              <a:t>організацію</a:t>
            </a:r>
            <a:r>
              <a:rPr lang="ru-RU" dirty="0"/>
              <a:t>, </a:t>
            </a:r>
            <a:r>
              <a:rPr lang="ru-RU" dirty="0" err="1"/>
              <a:t>функціональне</a:t>
            </a:r>
            <a:r>
              <a:rPr lang="ru-RU" dirty="0"/>
              <a:t> </a:t>
            </a:r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</a:t>
            </a:r>
            <a:r>
              <a:rPr lang="ru-RU" dirty="0" err="1"/>
              <a:t>межі</a:t>
            </a:r>
            <a:r>
              <a:rPr lang="ru-RU" dirty="0"/>
              <a:t> </a:t>
            </a:r>
            <a:r>
              <a:rPr lang="ru-RU" dirty="0" err="1"/>
              <a:t>функціональних</a:t>
            </a:r>
            <a:r>
              <a:rPr lang="ru-RU" dirty="0"/>
              <a:t> зон, </a:t>
            </a:r>
            <a:r>
              <a:rPr lang="ru-RU" dirty="0" err="1"/>
              <a:t>дорожню</a:t>
            </a:r>
            <a:r>
              <a:rPr lang="ru-RU" dirty="0"/>
              <a:t> мережу, </a:t>
            </a:r>
            <a:r>
              <a:rPr lang="ru-RU" dirty="0" err="1"/>
              <a:t>інженерно-транспортну</a:t>
            </a:r>
            <a:r>
              <a:rPr lang="ru-RU" dirty="0"/>
              <a:t> </a:t>
            </a:r>
            <a:r>
              <a:rPr lang="ru-RU" dirty="0" err="1"/>
              <a:t>інфраструктуру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 у межах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територіальної</a:t>
            </a:r>
            <a:r>
              <a:rPr lang="ru-RU" dirty="0"/>
              <a:t> </a:t>
            </a:r>
            <a:r>
              <a:rPr lang="ru-RU" dirty="0" err="1"/>
              <a:t>громади</a:t>
            </a:r>
            <a:r>
              <a:rPr lang="ru-RU" dirty="0"/>
              <a:t>. </a:t>
            </a:r>
            <a:endParaRPr lang="uk-UA" dirty="0" smtClean="0"/>
          </a:p>
          <a:p>
            <a:pPr marL="0" indent="0" algn="just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622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prstClr val="black"/>
                </a:solidFill>
              </a:rPr>
              <a:t>Зміни, які відбуваються сьогодні, </a:t>
            </a:r>
            <a:br>
              <a:rPr lang="uk-UA" b="1" i="1" dirty="0">
                <a:solidFill>
                  <a:prstClr val="black"/>
                </a:solidFill>
              </a:rPr>
            </a:br>
            <a:r>
              <a:rPr lang="uk-UA" b="1" i="1" dirty="0">
                <a:solidFill>
                  <a:prstClr val="black"/>
                </a:solidFill>
              </a:rPr>
              <a:t>плани і  подальші кроки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4754" y="156771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Підписані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Меморандуми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співпрацю</a:t>
            </a:r>
            <a:endParaRPr lang="ru-RU" i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60"/>
          <a:stretch/>
        </p:blipFill>
        <p:spPr>
          <a:xfrm>
            <a:off x="902678" y="2086708"/>
            <a:ext cx="2589940" cy="4163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219" y="6176348"/>
            <a:ext cx="2854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err="1" smtClean="0"/>
              <a:t>Творча</a:t>
            </a:r>
            <a:r>
              <a:rPr lang="ru-RU" sz="1100" b="1" u="sng" dirty="0" smtClean="0"/>
              <a:t> </a:t>
            </a:r>
            <a:r>
              <a:rPr lang="ru-RU" sz="1100" b="1" u="sng" dirty="0" err="1"/>
              <a:t>спілка</a:t>
            </a:r>
            <a:r>
              <a:rPr lang="ru-RU" sz="1100" b="1" u="sng" dirty="0"/>
              <a:t> «</a:t>
            </a:r>
            <a:r>
              <a:rPr lang="ru-RU" sz="1100" b="1" u="sng" dirty="0" err="1"/>
              <a:t>Національна</a:t>
            </a:r>
            <a:r>
              <a:rPr lang="ru-RU" sz="1100" b="1" u="sng" dirty="0"/>
              <a:t> </a:t>
            </a:r>
            <a:r>
              <a:rPr lang="ru-RU" sz="1100" b="1" u="sng" dirty="0" err="1"/>
              <a:t>спілка</a:t>
            </a:r>
            <a:r>
              <a:rPr lang="ru-RU" sz="1100" b="1" u="sng" dirty="0"/>
              <a:t> </a:t>
            </a:r>
            <a:r>
              <a:rPr lang="ru-RU" sz="1100" b="1" u="sng" dirty="0" err="1"/>
              <a:t>архітекторів</a:t>
            </a:r>
            <a:r>
              <a:rPr lang="ru-RU" sz="1100" b="1" u="sng" dirty="0"/>
              <a:t> </a:t>
            </a:r>
            <a:r>
              <a:rPr lang="ru-RU" sz="1100" b="1" u="sng" dirty="0" err="1"/>
              <a:t>України</a:t>
            </a:r>
            <a:r>
              <a:rPr lang="ru-RU" sz="1100" b="1" u="sng" dirty="0"/>
              <a:t>»</a:t>
            </a:r>
            <a:endParaRPr lang="ru-RU" sz="1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48424" y="6176348"/>
            <a:ext cx="2854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Факультет </a:t>
            </a:r>
            <a:r>
              <a:rPr lang="ru-RU" sz="1100" b="1" u="sng" dirty="0" err="1" smtClean="0"/>
              <a:t>землевпорядкування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НУБіП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України</a:t>
            </a:r>
            <a:endParaRPr lang="ru-RU" sz="11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8424" y="2207429"/>
            <a:ext cx="2751419" cy="3889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67906" y="6176348"/>
            <a:ext cx="2854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b="1" u="sng" dirty="0" smtClean="0"/>
              <a:t>Громадська спілка «Українське товариство геодезії і картографії»</a:t>
            </a:r>
            <a:endParaRPr lang="ru-RU" sz="11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4236" y="2239786"/>
            <a:ext cx="2728528" cy="38568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082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prstClr val="black"/>
                </a:solidFill>
              </a:rPr>
              <a:t>Зміни, які відбуваються сьогодні, </a:t>
            </a:r>
            <a:br>
              <a:rPr lang="uk-UA" b="1" i="1" dirty="0">
                <a:solidFill>
                  <a:prstClr val="black"/>
                </a:solidFill>
              </a:rPr>
            </a:br>
            <a:r>
              <a:rPr lang="uk-UA" b="1" i="1" dirty="0">
                <a:solidFill>
                  <a:prstClr val="black"/>
                </a:solidFill>
              </a:rPr>
              <a:t>плани і  подальші кроки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4754" y="156771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Підписані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Меморандуми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співпрацю</a:t>
            </a:r>
            <a:endParaRPr lang="ru-RU" i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219" y="6176348"/>
            <a:ext cx="2854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err="1" smtClean="0"/>
              <a:t>Громадська</a:t>
            </a:r>
            <a:r>
              <a:rPr lang="ru-RU" sz="1100" b="1" u="sng" dirty="0" smtClean="0"/>
              <a:t> організація «</a:t>
            </a:r>
            <a:r>
              <a:rPr lang="ru-RU" sz="1100" b="1" u="sng" dirty="0" err="1" smtClean="0"/>
              <a:t>Всеукраїнська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аеро-геодезична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асоціація</a:t>
            </a:r>
            <a:r>
              <a:rPr lang="ru-RU" sz="1100" b="1" u="sng" dirty="0" smtClean="0"/>
              <a:t>»</a:t>
            </a:r>
            <a:endParaRPr lang="ru-RU" sz="1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08455" y="5876266"/>
            <a:ext cx="42431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err="1" smtClean="0"/>
              <a:t>Всеукраїнська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асоціація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органів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місцевого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самоврядування</a:t>
            </a:r>
            <a:r>
              <a:rPr lang="ru-RU" sz="1100" b="1" u="sng" dirty="0" smtClean="0"/>
              <a:t> «</a:t>
            </a:r>
            <a:r>
              <a:rPr lang="ru-RU" sz="1100" b="1" u="sng" dirty="0" err="1" smtClean="0"/>
              <a:t>Всеукраїнська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асоціація</a:t>
            </a:r>
            <a:r>
              <a:rPr lang="ru-RU" sz="1100" b="1" u="sng" dirty="0" smtClean="0"/>
              <a:t> громад» та </a:t>
            </a:r>
            <a:r>
              <a:rPr lang="ru-RU" sz="1100" b="1" u="sng" dirty="0" err="1" smtClean="0"/>
              <a:t>Громадська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спілка</a:t>
            </a:r>
            <a:r>
              <a:rPr lang="ru-RU" sz="1100" b="1" u="sng" dirty="0" smtClean="0"/>
              <a:t> «</a:t>
            </a:r>
            <a:r>
              <a:rPr lang="ru-RU" sz="1100" b="1" u="sng" dirty="0" err="1" smtClean="0"/>
              <a:t>Українське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товариство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виробників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геопросторових</a:t>
            </a:r>
            <a:r>
              <a:rPr lang="ru-RU" sz="1100" b="1" u="sng" dirty="0" smtClean="0"/>
              <a:t> </a:t>
            </a:r>
            <a:r>
              <a:rPr lang="ru-RU" sz="1100" b="1" u="sng" dirty="0" err="1" smtClean="0"/>
              <a:t>даних</a:t>
            </a:r>
            <a:r>
              <a:rPr lang="ru-RU" sz="1100" b="1" u="sng" dirty="0" smtClean="0"/>
              <a:t>»</a:t>
            </a:r>
            <a:endParaRPr lang="ru-RU" sz="11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904" y="2175510"/>
            <a:ext cx="2707173" cy="38267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39" b="6318"/>
          <a:stretch/>
        </p:blipFill>
        <p:spPr>
          <a:xfrm>
            <a:off x="4977165" y="2058278"/>
            <a:ext cx="2894742" cy="37007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64768" y="2175510"/>
            <a:ext cx="3329353" cy="3570208"/>
          </a:xfrm>
          <a:prstGeom prst="rect">
            <a:avLst/>
          </a:prstGeom>
          <a:solidFill>
            <a:srgbClr val="FFFFCC"/>
          </a:solidFill>
          <a:ln w="12700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ru-RU" sz="1600" dirty="0"/>
              <a:t>Для організації інвентаризації земель </a:t>
            </a:r>
            <a:r>
              <a:rPr lang="ru-RU" sz="1600" dirty="0" err="1" smtClean="0"/>
              <a:t>міністерств</a:t>
            </a:r>
            <a:r>
              <a:rPr lang="ru-RU" sz="1600" dirty="0" smtClean="0"/>
              <a:t> п</a:t>
            </a:r>
            <a:r>
              <a:rPr lang="uk-UA" sz="1600" dirty="0" err="1" smtClean="0"/>
              <a:t>лануємо</a:t>
            </a:r>
            <a:r>
              <a:rPr lang="uk-UA" sz="1600" dirty="0" smtClean="0"/>
              <a:t> підписати меморандуми про співпрацю з: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err="1"/>
              <a:t>Державне</a:t>
            </a:r>
            <a:r>
              <a:rPr lang="ru-RU" sz="1600" dirty="0"/>
              <a:t> агентство </a:t>
            </a:r>
            <a:r>
              <a:rPr lang="ru-RU" sz="1600" dirty="0" err="1"/>
              <a:t>лісових</a:t>
            </a:r>
            <a:r>
              <a:rPr lang="ru-RU" sz="1600" dirty="0"/>
              <a:t> </a:t>
            </a:r>
            <a:r>
              <a:rPr lang="ru-RU" sz="1600" dirty="0" err="1"/>
              <a:t>ресурсів</a:t>
            </a:r>
            <a:r>
              <a:rPr lang="ru-RU" sz="1600" dirty="0"/>
              <a:t> </a:t>
            </a:r>
            <a:r>
              <a:rPr lang="ru-RU" sz="1600" dirty="0" err="1" smtClean="0"/>
              <a:t>України</a:t>
            </a:r>
            <a:endParaRPr lang="ru-RU" sz="16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err="1"/>
              <a:t>Міністерство</a:t>
            </a:r>
            <a:r>
              <a:rPr lang="ru-RU" sz="1600" dirty="0"/>
              <a:t> </a:t>
            </a:r>
            <a:r>
              <a:rPr lang="ru-RU" sz="1600" dirty="0" err="1"/>
              <a:t>захисту</a:t>
            </a:r>
            <a:r>
              <a:rPr lang="ru-RU" sz="1600" dirty="0"/>
              <a:t> </a:t>
            </a:r>
            <a:r>
              <a:rPr lang="ru-RU" sz="1600" dirty="0" err="1"/>
              <a:t>довкілля</a:t>
            </a:r>
            <a:r>
              <a:rPr lang="ru-RU" sz="1600" dirty="0"/>
              <a:t> та </a:t>
            </a:r>
            <a:r>
              <a:rPr lang="ru-RU" sz="1600" dirty="0" err="1"/>
              <a:t>природних</a:t>
            </a:r>
            <a:r>
              <a:rPr lang="ru-RU" sz="1600" dirty="0"/>
              <a:t> </a:t>
            </a:r>
            <a:r>
              <a:rPr lang="ru-RU" sz="1600" dirty="0" err="1"/>
              <a:t>ресурсів</a:t>
            </a:r>
            <a:r>
              <a:rPr lang="ru-RU" sz="1600" dirty="0"/>
              <a:t> </a:t>
            </a:r>
            <a:r>
              <a:rPr lang="ru-RU" sz="1600" dirty="0" err="1" smtClean="0"/>
              <a:t>України</a:t>
            </a:r>
            <a:endParaRPr lang="ru-RU" sz="16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dirty="0"/>
              <a:t>Міністерство культури </a:t>
            </a:r>
            <a:r>
              <a:rPr lang="uk-UA" sz="1600" dirty="0" smtClean="0"/>
              <a:t>України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dirty="0"/>
              <a:t>Міністерство оборони України</a:t>
            </a:r>
            <a:endParaRPr lang="uk-UA" sz="1600" dirty="0" smtClean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225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Ми пропонуємо: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3370" y="1356702"/>
            <a:ext cx="11060722" cy="550129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3400" dirty="0" err="1"/>
              <a:t>розроблення</a:t>
            </a:r>
            <a:r>
              <a:rPr lang="ru-RU" sz="3400" dirty="0"/>
              <a:t> </a:t>
            </a:r>
            <a:r>
              <a:rPr lang="ru-RU" sz="3400" dirty="0" err="1"/>
              <a:t>документації</a:t>
            </a:r>
            <a:r>
              <a:rPr lang="ru-RU" sz="3400" dirty="0"/>
              <a:t> з </a:t>
            </a:r>
            <a:r>
              <a:rPr lang="ru-RU" sz="3400" dirty="0" err="1"/>
              <a:t>інвентаризації</a:t>
            </a:r>
            <a:r>
              <a:rPr lang="ru-RU" sz="3400" dirty="0"/>
              <a:t> земель </a:t>
            </a:r>
            <a:r>
              <a:rPr lang="ru-RU" sz="3400" dirty="0" err="1"/>
              <a:t>громади</a:t>
            </a:r>
            <a:endParaRPr lang="ru-RU" sz="3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3400" dirty="0" err="1"/>
              <a:t>розроблення</a:t>
            </a:r>
            <a:r>
              <a:rPr lang="ru-RU" sz="3400" dirty="0"/>
              <a:t> </a:t>
            </a:r>
            <a:r>
              <a:rPr lang="ru-RU" sz="3400" dirty="0" err="1"/>
              <a:t>документація</a:t>
            </a:r>
            <a:r>
              <a:rPr lang="ru-RU" sz="3400" dirty="0"/>
              <a:t> </a:t>
            </a:r>
            <a:r>
              <a:rPr lang="ru-RU" sz="3400" dirty="0" err="1"/>
              <a:t>із</a:t>
            </a:r>
            <a:r>
              <a:rPr lang="ru-RU" sz="3400" dirty="0"/>
              <a:t> </a:t>
            </a:r>
            <a:r>
              <a:rPr lang="ru-RU" sz="3400" dirty="0" err="1"/>
              <a:t>землеустрою</a:t>
            </a:r>
            <a:r>
              <a:rPr lang="ru-RU" sz="3400" dirty="0"/>
              <a:t> </a:t>
            </a:r>
            <a:r>
              <a:rPr lang="ru-RU" sz="3400" dirty="0" err="1"/>
              <a:t>щодо</a:t>
            </a:r>
            <a:r>
              <a:rPr lang="ru-RU" sz="3400" dirty="0"/>
              <a:t> </a:t>
            </a:r>
            <a:r>
              <a:rPr lang="ru-RU" sz="3400" dirty="0" err="1"/>
              <a:t>встановлення</a:t>
            </a:r>
            <a:r>
              <a:rPr lang="ru-RU" sz="3400" dirty="0"/>
              <a:t> (</a:t>
            </a:r>
            <a:r>
              <a:rPr lang="ru-RU" sz="3400" dirty="0" err="1"/>
              <a:t>відновлення</a:t>
            </a:r>
            <a:r>
              <a:rPr lang="ru-RU" sz="3400" dirty="0"/>
              <a:t>) меж </a:t>
            </a:r>
            <a:r>
              <a:rPr lang="ru-RU" sz="3400" dirty="0" err="1"/>
              <a:t>земельних</a:t>
            </a:r>
            <a:r>
              <a:rPr lang="ru-RU" sz="3400" dirty="0"/>
              <a:t> </a:t>
            </a:r>
            <a:r>
              <a:rPr lang="ru-RU" sz="3400" dirty="0" err="1"/>
              <a:t>ділянок</a:t>
            </a:r>
            <a:r>
              <a:rPr lang="ru-RU" sz="3400" dirty="0"/>
              <a:t> </a:t>
            </a:r>
            <a:r>
              <a:rPr lang="ru-RU" sz="3400" dirty="0" err="1"/>
              <a:t>громади</a:t>
            </a:r>
            <a:endParaRPr lang="ru-RU" sz="3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3400" dirty="0" err="1"/>
              <a:t>розроблення</a:t>
            </a:r>
            <a:r>
              <a:rPr lang="ru-RU" sz="3400" dirty="0"/>
              <a:t> </a:t>
            </a:r>
            <a:r>
              <a:rPr lang="ru-RU" sz="3400" dirty="0" err="1"/>
              <a:t>містобудівної</a:t>
            </a:r>
            <a:r>
              <a:rPr lang="ru-RU" sz="3400" dirty="0"/>
              <a:t> </a:t>
            </a:r>
            <a:r>
              <a:rPr lang="ru-RU" sz="3400" dirty="0" err="1"/>
              <a:t>документації</a:t>
            </a:r>
            <a:endParaRPr lang="ru-RU" sz="3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3400" dirty="0" err="1"/>
              <a:t>комплексні</a:t>
            </a:r>
            <a:r>
              <a:rPr lang="ru-RU" sz="3400" dirty="0"/>
              <a:t> </a:t>
            </a:r>
            <a:r>
              <a:rPr lang="ru-RU" sz="3400" dirty="0" err="1"/>
              <a:t>плани</a:t>
            </a:r>
            <a:r>
              <a:rPr lang="ru-RU" sz="3400" dirty="0"/>
              <a:t> </a:t>
            </a:r>
            <a:r>
              <a:rPr lang="ru-RU" sz="3400" dirty="0" err="1"/>
              <a:t>просторового</a:t>
            </a:r>
            <a:r>
              <a:rPr lang="ru-RU" sz="3400" dirty="0"/>
              <a:t> </a:t>
            </a:r>
            <a:r>
              <a:rPr lang="ru-RU" sz="3400" dirty="0" err="1"/>
              <a:t>розвитку</a:t>
            </a:r>
            <a:r>
              <a:rPr lang="ru-RU" sz="3400" dirty="0"/>
              <a:t> </a:t>
            </a:r>
            <a:r>
              <a:rPr lang="ru-RU" sz="3400" dirty="0" err="1"/>
              <a:t>територій</a:t>
            </a:r>
            <a:endParaRPr lang="ru-RU" sz="3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3400" dirty="0" err="1"/>
              <a:t>виконання</a:t>
            </a:r>
            <a:r>
              <a:rPr lang="ru-RU" sz="3400" dirty="0"/>
              <a:t> топографо-</a:t>
            </a:r>
            <a:r>
              <a:rPr lang="ru-RU" sz="3400" dirty="0" err="1"/>
              <a:t>геодезичних</a:t>
            </a:r>
            <a:r>
              <a:rPr lang="ru-RU" sz="3400" dirty="0"/>
              <a:t> </a:t>
            </a:r>
            <a:r>
              <a:rPr lang="ru-RU" sz="3400" dirty="0" err="1"/>
              <a:t>робіт</a:t>
            </a:r>
            <a:r>
              <a:rPr lang="ru-RU" sz="3400" dirty="0"/>
              <a:t> </a:t>
            </a:r>
            <a:r>
              <a:rPr lang="ru-RU" sz="3400" dirty="0" err="1"/>
              <a:t>сучасними</a:t>
            </a:r>
            <a:r>
              <a:rPr lang="ru-RU" sz="3400" dirty="0"/>
              <a:t> </a:t>
            </a:r>
            <a:r>
              <a:rPr lang="en-US" sz="3400" dirty="0"/>
              <a:t>GPS-</a:t>
            </a:r>
            <a:r>
              <a:rPr lang="ru-RU" sz="3400" dirty="0" err="1"/>
              <a:t>приладами</a:t>
            </a:r>
            <a:r>
              <a:rPr lang="ru-RU" sz="3400" dirty="0"/>
              <a:t>, БПЛА та </a:t>
            </a:r>
            <a:r>
              <a:rPr lang="ru-RU" sz="3400" dirty="0" err="1"/>
              <a:t>дронами</a:t>
            </a:r>
            <a:endParaRPr lang="ru-RU" sz="3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3400" dirty="0"/>
              <a:t>нормативна </a:t>
            </a:r>
            <a:r>
              <a:rPr lang="ru-RU" sz="3400" dirty="0" err="1"/>
              <a:t>грошова</a:t>
            </a:r>
            <a:r>
              <a:rPr lang="ru-RU" sz="3400" dirty="0"/>
              <a:t> </a:t>
            </a:r>
            <a:r>
              <a:rPr lang="ru-RU" sz="3400" dirty="0" err="1"/>
              <a:t>оцінка</a:t>
            </a:r>
            <a:r>
              <a:rPr lang="ru-RU" sz="3400" dirty="0"/>
              <a:t> земель </a:t>
            </a:r>
            <a:r>
              <a:rPr lang="ru-RU" sz="3400" dirty="0" err="1"/>
              <a:t>громади</a:t>
            </a:r>
            <a:r>
              <a:rPr lang="ru-RU" sz="3400" dirty="0"/>
              <a:t>, в тому </a:t>
            </a:r>
            <a:r>
              <a:rPr lang="ru-RU" sz="3400" dirty="0" err="1"/>
              <a:t>числі</a:t>
            </a:r>
            <a:r>
              <a:rPr lang="ru-RU" sz="3400" dirty="0"/>
              <a:t> </a:t>
            </a:r>
            <a:r>
              <a:rPr lang="ru-RU" sz="3400" dirty="0" err="1"/>
              <a:t>окремих</a:t>
            </a:r>
            <a:r>
              <a:rPr lang="ru-RU" sz="3400" dirty="0"/>
              <a:t> </a:t>
            </a:r>
            <a:r>
              <a:rPr lang="ru-RU" sz="3400" dirty="0" err="1"/>
              <a:t>земельних</a:t>
            </a:r>
            <a:r>
              <a:rPr lang="ru-RU" sz="3400" dirty="0"/>
              <a:t> </a:t>
            </a:r>
            <a:r>
              <a:rPr lang="ru-RU" sz="3400" dirty="0" err="1"/>
              <a:t>ділянок</a:t>
            </a:r>
            <a:endParaRPr lang="ru-RU" sz="3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3400" dirty="0" err="1"/>
              <a:t>експертна</a:t>
            </a:r>
            <a:r>
              <a:rPr lang="ru-RU" sz="3400" dirty="0"/>
              <a:t> </a:t>
            </a:r>
            <a:r>
              <a:rPr lang="ru-RU" sz="3400" dirty="0" err="1"/>
              <a:t>грошова</a:t>
            </a:r>
            <a:r>
              <a:rPr lang="ru-RU" sz="3400" dirty="0"/>
              <a:t> </a:t>
            </a:r>
            <a:r>
              <a:rPr lang="ru-RU" sz="3400" dirty="0" err="1"/>
              <a:t>оцінка</a:t>
            </a:r>
            <a:r>
              <a:rPr lang="ru-RU" sz="3400" dirty="0"/>
              <a:t> </a:t>
            </a:r>
            <a:r>
              <a:rPr lang="ru-RU" sz="3400" dirty="0" err="1"/>
              <a:t>земельних</a:t>
            </a:r>
            <a:r>
              <a:rPr lang="ru-RU" sz="3400" dirty="0"/>
              <a:t> </a:t>
            </a:r>
            <a:r>
              <a:rPr lang="ru-RU" sz="3400" dirty="0" err="1"/>
              <a:t>ділянок</a:t>
            </a:r>
            <a:r>
              <a:rPr lang="ru-RU" sz="3400" dirty="0"/>
              <a:t> </a:t>
            </a:r>
            <a:r>
              <a:rPr lang="ru-RU" sz="3400" dirty="0" err="1"/>
              <a:t>всіх</a:t>
            </a:r>
            <a:r>
              <a:rPr lang="ru-RU" sz="3400" dirty="0"/>
              <a:t> форм </a:t>
            </a:r>
            <a:r>
              <a:rPr lang="ru-RU" sz="3400" dirty="0" err="1"/>
              <a:t>власності</a:t>
            </a:r>
            <a:endParaRPr lang="ru-RU" sz="3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3400" dirty="0" err="1"/>
              <a:t>розрахунок</a:t>
            </a:r>
            <a:r>
              <a:rPr lang="ru-RU" sz="3400" dirty="0"/>
              <a:t> </a:t>
            </a:r>
            <a:r>
              <a:rPr lang="ru-RU" sz="3400" dirty="0" err="1"/>
              <a:t>втрат</a:t>
            </a:r>
            <a:r>
              <a:rPr lang="ru-RU" sz="3400" dirty="0"/>
              <a:t> </a:t>
            </a:r>
            <a:r>
              <a:rPr lang="ru-RU" sz="3400" dirty="0" err="1"/>
              <a:t>сільськогосподарського</a:t>
            </a:r>
            <a:r>
              <a:rPr lang="ru-RU" sz="3400" dirty="0"/>
              <a:t> і </a:t>
            </a:r>
            <a:r>
              <a:rPr lang="ru-RU" sz="3400" dirty="0" err="1"/>
              <a:t>лісогосподарського</a:t>
            </a:r>
            <a:r>
              <a:rPr lang="ru-RU" sz="3400" dirty="0"/>
              <a:t> </a:t>
            </a:r>
            <a:r>
              <a:rPr lang="ru-RU" sz="3400" dirty="0" err="1"/>
              <a:t>виробництва</a:t>
            </a:r>
            <a:r>
              <a:rPr lang="ru-RU" sz="34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400" dirty="0" err="1"/>
              <a:t>комплексну</a:t>
            </a:r>
            <a:r>
              <a:rPr lang="ru-RU" sz="3400" dirty="0"/>
              <a:t> </a:t>
            </a:r>
            <a:r>
              <a:rPr lang="ru-RU" sz="3400" dirty="0" err="1"/>
              <a:t>організацію</a:t>
            </a:r>
            <a:r>
              <a:rPr lang="ru-RU" sz="3400" dirty="0"/>
              <a:t> </a:t>
            </a:r>
            <a:r>
              <a:rPr lang="ru-RU" sz="3400" dirty="0" err="1"/>
              <a:t>торгів</a:t>
            </a:r>
            <a:r>
              <a:rPr lang="ru-RU" sz="3400" dirty="0"/>
              <a:t> </a:t>
            </a:r>
            <a:r>
              <a:rPr lang="ru-RU" sz="3400" dirty="0" err="1"/>
              <a:t>із</a:t>
            </a:r>
            <a:r>
              <a:rPr lang="ru-RU" sz="3400" dirty="0"/>
              <a:t> продажу </a:t>
            </a:r>
            <a:r>
              <a:rPr lang="ru-RU" sz="3400" dirty="0" err="1"/>
              <a:t>земельних</a:t>
            </a:r>
            <a:r>
              <a:rPr lang="ru-RU" sz="3400" dirty="0"/>
              <a:t> </a:t>
            </a:r>
            <a:r>
              <a:rPr lang="ru-RU" sz="3400" dirty="0" err="1"/>
              <a:t>ділянок</a:t>
            </a:r>
            <a:endParaRPr lang="ru-RU" sz="3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3400" dirty="0" err="1"/>
              <a:t>юридичний</a:t>
            </a:r>
            <a:r>
              <a:rPr lang="ru-RU" sz="3400" dirty="0"/>
              <a:t> </a:t>
            </a:r>
            <a:r>
              <a:rPr lang="ru-RU" sz="3400" dirty="0" err="1"/>
              <a:t>супровід</a:t>
            </a:r>
            <a:r>
              <a:rPr lang="ru-RU" sz="3400" dirty="0"/>
              <a:t> громад в </a:t>
            </a:r>
            <a:r>
              <a:rPr lang="ru-RU" sz="3400" dirty="0" err="1"/>
              <a:t>сучасних</a:t>
            </a:r>
            <a:r>
              <a:rPr lang="ru-RU" sz="3400" dirty="0"/>
              <a:t> </a:t>
            </a:r>
            <a:r>
              <a:rPr lang="ru-RU" sz="3400" dirty="0" err="1"/>
              <a:t>змінах</a:t>
            </a:r>
            <a:r>
              <a:rPr lang="ru-RU" sz="3400" dirty="0"/>
              <a:t> </a:t>
            </a:r>
            <a:r>
              <a:rPr lang="ru-RU" sz="3400" dirty="0" err="1"/>
              <a:t>законодавства</a:t>
            </a:r>
            <a:endParaRPr lang="ru-RU" sz="3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3400" dirty="0" err="1"/>
              <a:t>супровід</a:t>
            </a:r>
            <a:r>
              <a:rPr lang="ru-RU" sz="3400" dirty="0"/>
              <a:t> </a:t>
            </a:r>
            <a:r>
              <a:rPr lang="ru-RU" sz="3400" dirty="0" err="1"/>
              <a:t>виконання</a:t>
            </a:r>
            <a:r>
              <a:rPr lang="ru-RU" sz="3400" dirty="0"/>
              <a:t> договору про </a:t>
            </a:r>
            <a:r>
              <a:rPr lang="ru-RU" sz="3400" dirty="0" err="1"/>
              <a:t>закупівлю</a:t>
            </a:r>
            <a:r>
              <a:rPr lang="ru-RU" sz="3400" dirty="0"/>
              <a:t> у </a:t>
            </a:r>
            <a:r>
              <a:rPr lang="ru-RU" sz="3400" dirty="0" err="1"/>
              <a:t>системі</a:t>
            </a:r>
            <a:r>
              <a:rPr lang="ru-RU" sz="3400" dirty="0"/>
              <a:t> </a:t>
            </a:r>
            <a:r>
              <a:rPr lang="en-US" sz="3400" dirty="0" err="1"/>
              <a:t>Prozorro</a:t>
            </a:r>
            <a:endParaRPr lang="en-US" sz="3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523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862" y="820615"/>
            <a:ext cx="10515600" cy="48053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uk-UA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uk-UA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Налагоджені партнерські відносини територіальних громад з професійним </a:t>
            </a:r>
            <a:r>
              <a:rPr lang="uk-UA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саморегулівним</a:t>
            </a:r>
            <a:r>
              <a:rPr lang="uk-UA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об’єднаням</a:t>
            </a:r>
            <a:r>
              <a:rPr lang="uk-UA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найбільш ефективний інструмент  для досягнення спільних цілей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uk-UA" sz="4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uk-UA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Чесність, прозорість, спільна праця – успішні складові </a:t>
            </a:r>
            <a:r>
              <a:rPr lang="uk-UA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ефективної співпраці!</a:t>
            </a:r>
            <a:endParaRPr lang="uk-UA" sz="4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0585" y="533721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Контакти:</a:t>
            </a:r>
          </a:p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http://afz.com.ua/</a:t>
            </a:r>
          </a:p>
          <a:p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068 001 07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  <a:p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Пошта: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afzy@ukr.net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60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78282496"/>
              </p:ext>
            </p:extLst>
          </p:nvPr>
        </p:nvGraphicFramePr>
        <p:xfrm>
          <a:off x="7408985" y="335201"/>
          <a:ext cx="3345941" cy="60821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9885"/>
                <a:gridCol w="1296056"/>
              </a:tblGrid>
              <a:tr h="5227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осіб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(станом на 15.09.2021)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ctr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Вінницька область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ctr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Волинська область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Дніпропетровська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Донецька область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Житомирська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Закарпатська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Запорізька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Івано-Франківська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Київська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Кіровоградська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Луганська область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Львівська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Миколаївська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Одеська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Полтавська область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Рівненська область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Тернопільська область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Харківська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Херсонська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Хмельницька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Черкаська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Чернівецька область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Чернігівська область 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  <a:tr h="18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74" marR="7674" marT="7674" marB="0" anchor="b"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17865179"/>
              </p:ext>
            </p:extLst>
          </p:nvPr>
        </p:nvGraphicFramePr>
        <p:xfrm>
          <a:off x="1504950" y="683684"/>
          <a:ext cx="5219702" cy="556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79804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47" y="398584"/>
            <a:ext cx="10515600" cy="1325563"/>
          </a:xfrm>
        </p:spPr>
        <p:txBody>
          <a:bodyPr>
            <a:normAutofit/>
          </a:bodyPr>
          <a:lstStyle/>
          <a:p>
            <a:r>
              <a:rPr lang="uk-UA" b="1" i="1" dirty="0" smtClean="0"/>
              <a:t>Наша діяльність : </a:t>
            </a:r>
            <a:r>
              <a:rPr lang="ru-RU" dirty="0" smtClean="0"/>
              <a:t>проведено </a:t>
            </a:r>
            <a:r>
              <a:rPr lang="ru-RU" dirty="0" err="1"/>
              <a:t>понад</a:t>
            </a:r>
            <a:r>
              <a:rPr lang="ru-RU" dirty="0"/>
              <a:t> 90 </a:t>
            </a:r>
            <a:r>
              <a:rPr lang="ru-RU" dirty="0" err="1"/>
              <a:t>науково</a:t>
            </a:r>
            <a:r>
              <a:rPr lang="ru-RU" dirty="0"/>
              <a:t> </a:t>
            </a:r>
            <a:r>
              <a:rPr lang="ru-RU" dirty="0" err="1" smtClean="0"/>
              <a:t>практичних-заходів</a:t>
            </a:r>
            <a:endParaRPr lang="ru-RU" dirty="0"/>
          </a:p>
        </p:txBody>
      </p:sp>
      <p:pic>
        <p:nvPicPr>
          <p:cNvPr id="6" name="Объект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058" y="1606062"/>
            <a:ext cx="3016176" cy="200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5890" y="3610562"/>
            <a:ext cx="34465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/>
              <a:t>21 лютого 2018 року </a:t>
            </a:r>
            <a:r>
              <a:rPr lang="ru-RU" sz="1100" b="1" dirty="0" err="1" smtClean="0"/>
              <a:t>міжнародний</a:t>
            </a:r>
            <a:r>
              <a:rPr lang="ru-RU" sz="1100" b="1" dirty="0" smtClean="0"/>
              <a:t> </a:t>
            </a:r>
            <a:r>
              <a:rPr lang="ru-RU" sz="1100" b="1" dirty="0" err="1"/>
              <a:t>науково-виробничий</a:t>
            </a:r>
            <a:r>
              <a:rPr lang="ru-RU" sz="1100" b="1" dirty="0"/>
              <a:t> </a:t>
            </a:r>
            <a:r>
              <a:rPr lang="ru-RU" sz="1100" b="1" dirty="0" err="1"/>
              <a:t>семінар</a:t>
            </a:r>
            <a:r>
              <a:rPr lang="ru-RU" sz="1100" b="1" dirty="0"/>
              <a:t> </a:t>
            </a:r>
            <a:r>
              <a:rPr lang="ru-RU" sz="1100" b="1" dirty="0" err="1"/>
              <a:t>спільно</a:t>
            </a:r>
            <a:r>
              <a:rPr lang="ru-RU" sz="1100" b="1" dirty="0"/>
              <a:t> з </a:t>
            </a:r>
            <a:r>
              <a:rPr lang="ru-RU" sz="1100" b="1" dirty="0" err="1"/>
              <a:t>французьким</a:t>
            </a:r>
            <a:r>
              <a:rPr lang="ru-RU" sz="1100" b="1" dirty="0"/>
              <a:t> </a:t>
            </a:r>
            <a:r>
              <a:rPr lang="ru-RU" sz="1100" b="1" dirty="0" err="1"/>
              <a:t>експертом</a:t>
            </a:r>
            <a:r>
              <a:rPr lang="ru-RU" sz="1100" b="1" dirty="0"/>
              <a:t> </a:t>
            </a:r>
            <a:r>
              <a:rPr lang="en-US" sz="1100" b="1" dirty="0"/>
              <a:t>Robert Levesque </a:t>
            </a:r>
            <a:endParaRPr lang="ru-RU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30000" y="3622139"/>
            <a:ext cx="34465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/>
              <a:t>12 </a:t>
            </a:r>
            <a:r>
              <a:rPr lang="ru-RU" sz="1100" b="1" u="sng" dirty="0" err="1"/>
              <a:t>червня</a:t>
            </a:r>
            <a:r>
              <a:rPr lang="ru-RU" sz="1100" b="1" u="sng" dirty="0"/>
              <a:t> 2018 року </a:t>
            </a:r>
            <a:r>
              <a:rPr lang="ru-RU" sz="1100" b="1" dirty="0" err="1"/>
              <a:t>відбувся</a:t>
            </a:r>
            <a:r>
              <a:rPr lang="ru-RU" sz="1100" b="1" dirty="0"/>
              <a:t> </a:t>
            </a:r>
            <a:r>
              <a:rPr lang="ru-RU" sz="1100" b="1" dirty="0" err="1"/>
              <a:t>науково-виробничий</a:t>
            </a:r>
            <a:r>
              <a:rPr lang="ru-RU" sz="1100" b="1" dirty="0"/>
              <a:t> </a:t>
            </a:r>
            <a:r>
              <a:rPr lang="ru-RU" sz="1100" b="1" dirty="0" err="1"/>
              <a:t>семінар</a:t>
            </a:r>
            <a:r>
              <a:rPr lang="ru-RU" sz="1100" b="1" dirty="0"/>
              <a:t> на тему: </a:t>
            </a:r>
            <a:r>
              <a:rPr lang="ru-RU" sz="1100" b="1" dirty="0" err="1"/>
              <a:t>Поєднання</a:t>
            </a:r>
            <a:r>
              <a:rPr lang="ru-RU" sz="1100" b="1" dirty="0"/>
              <a:t> </a:t>
            </a:r>
            <a:r>
              <a:rPr lang="ru-RU" sz="1100" b="1" dirty="0" err="1"/>
              <a:t>земельної</a:t>
            </a:r>
            <a:r>
              <a:rPr lang="ru-RU" sz="1100" b="1" dirty="0"/>
              <a:t> </a:t>
            </a:r>
            <a:r>
              <a:rPr lang="ru-RU" sz="1100" b="1" dirty="0" err="1"/>
              <a:t>ділянки</a:t>
            </a:r>
            <a:r>
              <a:rPr lang="ru-RU" sz="1100" b="1" dirty="0"/>
              <a:t> та </a:t>
            </a:r>
            <a:r>
              <a:rPr lang="ru-RU" sz="1100" b="1" dirty="0" err="1"/>
              <a:t>будівель</a:t>
            </a:r>
            <a:r>
              <a:rPr lang="ru-RU" sz="1100" b="1" dirty="0"/>
              <a:t> у </a:t>
            </a:r>
            <a:r>
              <a:rPr lang="ru-RU" sz="1100" b="1" dirty="0" err="1"/>
              <a:t>єдиний</a:t>
            </a:r>
            <a:r>
              <a:rPr lang="ru-RU" sz="1100" b="1" dirty="0"/>
              <a:t> </a:t>
            </a:r>
            <a:r>
              <a:rPr lang="ru-RU" sz="1100" b="1" dirty="0" err="1"/>
              <a:t>обєкт</a:t>
            </a:r>
            <a:r>
              <a:rPr lang="ru-RU" sz="1100" b="1" dirty="0"/>
              <a:t> </a:t>
            </a:r>
            <a:r>
              <a:rPr lang="ru-RU" sz="1100" b="1" dirty="0" err="1"/>
              <a:t>нерухомості</a:t>
            </a:r>
            <a:r>
              <a:rPr lang="ru-RU" sz="1100" b="1" dirty="0"/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14"/>
          <a:stretch/>
        </p:blipFill>
        <p:spPr bwMode="auto">
          <a:xfrm>
            <a:off x="3782401" y="1606062"/>
            <a:ext cx="3141711" cy="20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0634" y="1675947"/>
            <a:ext cx="4254107" cy="186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240634" y="3610562"/>
            <a:ext cx="44824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/>
              <a:t>07 </a:t>
            </a:r>
            <a:r>
              <a:rPr lang="ru-RU" sz="1100" b="1" u="sng" dirty="0" err="1"/>
              <a:t>грудня</a:t>
            </a:r>
            <a:r>
              <a:rPr lang="ru-RU" sz="1100" b="1" u="sng" dirty="0"/>
              <a:t> 2018 року </a:t>
            </a:r>
            <a:r>
              <a:rPr lang="ru-RU" sz="1100" b="1" dirty="0" err="1" smtClean="0"/>
              <a:t>Всеукраїнський</a:t>
            </a:r>
            <a:r>
              <a:rPr lang="ru-RU" sz="1100" b="1" dirty="0" smtClean="0"/>
              <a:t> </a:t>
            </a:r>
            <a:r>
              <a:rPr lang="ru-RU" sz="1100" b="1" dirty="0" err="1"/>
              <a:t>круглий</a:t>
            </a:r>
            <a:r>
              <a:rPr lang="ru-RU" sz="1100" b="1" dirty="0"/>
              <a:t> </a:t>
            </a:r>
            <a:r>
              <a:rPr lang="ru-RU" sz="1100" b="1" dirty="0" err="1"/>
              <a:t>стіл</a:t>
            </a:r>
            <a:r>
              <a:rPr lang="ru-RU" sz="1100" b="1" dirty="0"/>
              <a:t> на тему:«</a:t>
            </a:r>
            <a:r>
              <a:rPr lang="ru-RU" sz="1100" b="1" dirty="0" err="1"/>
              <a:t>Перспективи</a:t>
            </a:r>
            <a:r>
              <a:rPr lang="ru-RU" sz="1100" b="1" dirty="0"/>
              <a:t> </a:t>
            </a:r>
            <a:r>
              <a:rPr lang="ru-RU" sz="1100" b="1" dirty="0" err="1"/>
              <a:t>модернізації</a:t>
            </a:r>
            <a:r>
              <a:rPr lang="ru-RU" sz="1100" b="1" dirty="0"/>
              <a:t> </a:t>
            </a:r>
            <a:r>
              <a:rPr lang="ru-RU" sz="1100" b="1" dirty="0" err="1"/>
              <a:t>регулювання</a:t>
            </a:r>
            <a:r>
              <a:rPr lang="ru-RU" sz="1100" b="1" dirty="0"/>
              <a:t> топографо-</a:t>
            </a:r>
            <a:r>
              <a:rPr lang="ru-RU" sz="1100" b="1" dirty="0" err="1"/>
              <a:t>геодезичної</a:t>
            </a:r>
            <a:r>
              <a:rPr lang="ru-RU" sz="1100" b="1" dirty="0"/>
              <a:t> </a:t>
            </a:r>
            <a:r>
              <a:rPr lang="ru-RU" sz="1100" b="1" dirty="0" err="1"/>
              <a:t>діяльності</a:t>
            </a:r>
            <a:r>
              <a:rPr lang="ru-RU" sz="1100" b="1" dirty="0"/>
              <a:t> та </a:t>
            </a:r>
            <a:r>
              <a:rPr lang="ru-RU" sz="1100" b="1" dirty="0" err="1"/>
              <a:t>створення</a:t>
            </a:r>
            <a:r>
              <a:rPr lang="ru-RU" sz="1100" b="1" dirty="0"/>
              <a:t> </a:t>
            </a:r>
            <a:r>
              <a:rPr lang="ru-RU" sz="1100" b="1" dirty="0" err="1"/>
              <a:t>інфраструктури</a:t>
            </a:r>
            <a:r>
              <a:rPr lang="ru-RU" sz="1100" b="1" dirty="0"/>
              <a:t> </a:t>
            </a:r>
            <a:r>
              <a:rPr lang="ru-RU" sz="1100" b="1" dirty="0" err="1"/>
              <a:t>геопросторових</a:t>
            </a:r>
            <a:r>
              <a:rPr lang="ru-RU" sz="1100" b="1" dirty="0"/>
              <a:t> </a:t>
            </a:r>
            <a:r>
              <a:rPr lang="ru-RU" sz="1100" b="1" dirty="0" err="1"/>
              <a:t>даних</a:t>
            </a:r>
            <a:r>
              <a:rPr lang="ru-RU" sz="1100" b="1" dirty="0"/>
              <a:t>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909"/>
          <a:stretch/>
        </p:blipFill>
        <p:spPr>
          <a:xfrm>
            <a:off x="693099" y="4222303"/>
            <a:ext cx="3328396" cy="170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51058" y="5923587"/>
            <a:ext cx="37914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/>
              <a:t>14 </a:t>
            </a:r>
            <a:r>
              <a:rPr lang="ru-RU" sz="1100" b="1" u="sng" dirty="0" err="1"/>
              <a:t>березня</a:t>
            </a:r>
            <a:r>
              <a:rPr lang="ru-RU" sz="1100" b="1" u="sng" dirty="0"/>
              <a:t> 2019 </a:t>
            </a:r>
            <a:r>
              <a:rPr lang="ru-RU" sz="1100" b="1" u="sng" dirty="0" smtClean="0"/>
              <a:t>року </a:t>
            </a:r>
            <a:r>
              <a:rPr lang="ru-RU" sz="1100" b="1" dirty="0" smtClean="0"/>
              <a:t>«</a:t>
            </a:r>
            <a:r>
              <a:rPr lang="ru-RU" sz="1100" b="1" dirty="0" err="1" smtClean="0"/>
              <a:t>Перспективи</a:t>
            </a:r>
            <a:r>
              <a:rPr lang="ru-RU" sz="1100" b="1" dirty="0" smtClean="0"/>
              <a:t> </a:t>
            </a:r>
            <a:r>
              <a:rPr lang="ru-RU" sz="1100" b="1" dirty="0" err="1"/>
              <a:t>формування</a:t>
            </a:r>
            <a:r>
              <a:rPr lang="ru-RU" sz="1100" b="1" dirty="0"/>
              <a:t> </a:t>
            </a:r>
            <a:r>
              <a:rPr lang="ru-RU" sz="1100" b="1" dirty="0" err="1"/>
              <a:t>масивів</a:t>
            </a:r>
            <a:r>
              <a:rPr lang="ru-RU" sz="1100" b="1" dirty="0"/>
              <a:t> земель </a:t>
            </a:r>
            <a:r>
              <a:rPr lang="ru-RU" sz="1100" b="1" dirty="0" err="1"/>
              <a:t>сільськогосподарського</a:t>
            </a:r>
            <a:r>
              <a:rPr lang="ru-RU" sz="1100" b="1" dirty="0"/>
              <a:t> </a:t>
            </a:r>
            <a:r>
              <a:rPr lang="ru-RU" sz="1100" b="1" dirty="0" err="1"/>
              <a:t>призначення</a:t>
            </a:r>
            <a:r>
              <a:rPr lang="ru-RU" sz="1100" b="1" dirty="0"/>
              <a:t> та </a:t>
            </a:r>
            <a:r>
              <a:rPr lang="ru-RU" sz="1100" b="1" dirty="0" err="1"/>
              <a:t>управління</a:t>
            </a:r>
            <a:r>
              <a:rPr lang="ru-RU" sz="1100" b="1" dirty="0"/>
              <a:t> землями </a:t>
            </a:r>
            <a:r>
              <a:rPr lang="ru-RU" sz="1100" b="1" dirty="0" err="1"/>
              <a:t>колективної</a:t>
            </a:r>
            <a:r>
              <a:rPr lang="ru-RU" sz="1100" b="1" dirty="0"/>
              <a:t> </a:t>
            </a:r>
            <a:r>
              <a:rPr lang="ru-RU" sz="1100" b="1" dirty="0" err="1"/>
              <a:t>власності</a:t>
            </a:r>
            <a:r>
              <a:rPr lang="ru-RU" sz="1100" b="1" dirty="0"/>
              <a:t>»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356" y="4234195"/>
            <a:ext cx="2966260" cy="173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299757" y="5938743"/>
            <a:ext cx="37914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29 </a:t>
            </a:r>
            <a:r>
              <a:rPr lang="ru-RU" sz="1100" b="1" u="sng" dirty="0" err="1"/>
              <a:t>березня</a:t>
            </a:r>
            <a:r>
              <a:rPr lang="ru-RU" sz="1100" b="1" u="sng" dirty="0"/>
              <a:t> 2019 </a:t>
            </a:r>
            <a:r>
              <a:rPr lang="ru-RU" sz="1100" b="1" u="sng" dirty="0" smtClean="0"/>
              <a:t>року </a:t>
            </a:r>
            <a:r>
              <a:rPr lang="ru-RU" sz="1100" b="1" dirty="0"/>
              <a:t>«Системна </a:t>
            </a:r>
            <a:r>
              <a:rPr lang="ru-RU" sz="1100" b="1" dirty="0" err="1"/>
              <a:t>взаємодія</a:t>
            </a:r>
            <a:r>
              <a:rPr lang="ru-RU" sz="1100" b="1" dirty="0"/>
              <a:t> </a:t>
            </a:r>
            <a:r>
              <a:rPr lang="ru-RU" sz="1100" b="1" dirty="0" err="1"/>
              <a:t>кадастрів</a:t>
            </a:r>
            <a:r>
              <a:rPr lang="ru-RU" sz="1100" b="1" dirty="0"/>
              <a:t>: </a:t>
            </a:r>
            <a:r>
              <a:rPr lang="ru-RU" sz="1100" b="1" dirty="0" err="1"/>
              <a:t>проблемні</a:t>
            </a:r>
            <a:r>
              <a:rPr lang="ru-RU" sz="1100" b="1" dirty="0"/>
              <a:t> </a:t>
            </a:r>
            <a:r>
              <a:rPr lang="ru-RU" sz="1100" b="1" dirty="0" err="1"/>
              <a:t>питання</a:t>
            </a:r>
            <a:r>
              <a:rPr lang="ru-RU" sz="1100" b="1" dirty="0"/>
              <a:t> </a:t>
            </a:r>
            <a:r>
              <a:rPr lang="ru-RU" sz="1100" b="1" dirty="0" err="1"/>
              <a:t>методологічного</a:t>
            </a:r>
            <a:r>
              <a:rPr lang="ru-RU" sz="1100" b="1" dirty="0"/>
              <a:t>, </a:t>
            </a:r>
            <a:r>
              <a:rPr lang="ru-RU" sz="1100" b="1" dirty="0" err="1"/>
              <a:t>інституційного</a:t>
            </a:r>
            <a:r>
              <a:rPr lang="ru-RU" sz="1100" b="1" dirty="0"/>
              <a:t> та </a:t>
            </a:r>
            <a:r>
              <a:rPr lang="ru-RU" sz="1100" b="1" dirty="0" err="1"/>
              <a:t>інформаційного</a:t>
            </a:r>
            <a:r>
              <a:rPr lang="ru-RU" sz="1100" b="1" dirty="0"/>
              <a:t> </a:t>
            </a:r>
            <a:r>
              <a:rPr lang="ru-RU" sz="1100" b="1" dirty="0" err="1"/>
              <a:t>забезпечення</a:t>
            </a:r>
            <a:r>
              <a:rPr lang="ru-RU" sz="1100" b="1" dirty="0"/>
              <a:t>»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98"/>
          <a:stretch/>
        </p:blipFill>
        <p:spPr bwMode="auto">
          <a:xfrm>
            <a:off x="8247869" y="4234195"/>
            <a:ext cx="3150294" cy="184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016606" y="6068145"/>
            <a:ext cx="36128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16 </a:t>
            </a:r>
            <a:r>
              <a:rPr lang="ru-RU" sz="1100" b="1" u="sng" dirty="0" err="1" smtClean="0"/>
              <a:t>жовтня</a:t>
            </a:r>
            <a:r>
              <a:rPr lang="ru-RU" sz="1100" b="1" u="sng" dirty="0" smtClean="0"/>
              <a:t> 2019 року </a:t>
            </a:r>
            <a:r>
              <a:rPr lang="ru-RU" sz="1100" b="1" dirty="0"/>
              <a:t>"</a:t>
            </a:r>
            <a:r>
              <a:rPr lang="ru-RU" sz="1100" b="1" dirty="0" err="1"/>
              <a:t>Чи</a:t>
            </a:r>
            <a:r>
              <a:rPr lang="ru-RU" sz="1100" b="1" dirty="0"/>
              <a:t> </a:t>
            </a:r>
            <a:r>
              <a:rPr lang="ru-RU" sz="1100" b="1" dirty="0" err="1"/>
              <a:t>потрібно</a:t>
            </a:r>
            <a:r>
              <a:rPr lang="ru-RU" sz="1100" b="1" dirty="0"/>
              <a:t> </a:t>
            </a:r>
            <a:r>
              <a:rPr lang="ru-RU" sz="1100" b="1" dirty="0" err="1"/>
              <a:t>скасовувати</a:t>
            </a:r>
            <a:r>
              <a:rPr lang="ru-RU" sz="1100" b="1" dirty="0"/>
              <a:t> </a:t>
            </a:r>
            <a:r>
              <a:rPr lang="ru-RU" sz="1100" b="1" dirty="0" err="1"/>
              <a:t>безоплатну</a:t>
            </a:r>
            <a:r>
              <a:rPr lang="ru-RU" sz="1100" b="1" dirty="0"/>
              <a:t> </a:t>
            </a:r>
            <a:r>
              <a:rPr lang="ru-RU" sz="1100" b="1" dirty="0" err="1"/>
              <a:t>приватизацію</a:t>
            </a:r>
            <a:r>
              <a:rPr lang="ru-RU" sz="1100" b="1" dirty="0"/>
              <a:t> земель в </a:t>
            </a:r>
            <a:r>
              <a:rPr lang="ru-RU" sz="1100" b="1" dirty="0" err="1"/>
              <a:t>Україні</a:t>
            </a:r>
            <a:r>
              <a:rPr lang="ru-RU" sz="1100" b="1" dirty="0"/>
              <a:t>?"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626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47" y="398584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Науково-практичні-заходи</a:t>
            </a:r>
            <a:r>
              <a:rPr lang="ru-RU" sz="3200" dirty="0" smtClean="0"/>
              <a:t> </a:t>
            </a:r>
            <a:r>
              <a:rPr lang="ru-RU" sz="3200" dirty="0" err="1" smtClean="0"/>
              <a:t>з</a:t>
            </a:r>
            <a:r>
              <a:rPr lang="ru-RU" sz="3200" dirty="0" smtClean="0"/>
              <a:t> </a:t>
            </a:r>
            <a:r>
              <a:rPr lang="ru-RU" sz="3200" dirty="0" err="1" smtClean="0"/>
              <a:t>міжнародними</a:t>
            </a:r>
            <a:r>
              <a:rPr lang="ru-RU" sz="3200" dirty="0" smtClean="0"/>
              <a:t> </a:t>
            </a:r>
            <a:r>
              <a:rPr lang="ru-RU" sz="3200" dirty="0" err="1" smtClean="0"/>
              <a:t>експертами</a:t>
            </a:r>
            <a:r>
              <a:rPr lang="ru-RU" sz="3200" dirty="0" smtClean="0"/>
              <a:t>, </a:t>
            </a:r>
            <a:r>
              <a:rPr lang="ru-RU" sz="3200" dirty="0" err="1" smtClean="0"/>
              <a:t>законотворцями</a:t>
            </a:r>
            <a:r>
              <a:rPr lang="ru-RU" sz="3200" dirty="0" smtClean="0"/>
              <a:t>, органами </a:t>
            </a:r>
            <a:r>
              <a:rPr lang="ru-RU" sz="3200" dirty="0" err="1" smtClean="0"/>
              <a:t>місцевого</a:t>
            </a:r>
            <a:r>
              <a:rPr lang="ru-RU" sz="3200" dirty="0" smtClean="0"/>
              <a:t> </a:t>
            </a:r>
            <a:r>
              <a:rPr lang="ru-RU" sz="3200" dirty="0" err="1" smtClean="0"/>
              <a:t>самоврядування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2738" y="3639993"/>
            <a:ext cx="3501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26 листопада 2020 року </a:t>
            </a:r>
            <a:r>
              <a:rPr lang="ru-RU" sz="1100" b="1" dirty="0" smtClean="0"/>
              <a:t>Онлайн </a:t>
            </a:r>
            <a:r>
              <a:rPr lang="uk-UA" sz="1100" b="1" dirty="0"/>
              <a:t>в</a:t>
            </a:r>
            <a:r>
              <a:rPr lang="uk-UA" sz="1100" b="1" dirty="0" smtClean="0"/>
              <a:t>сеукраїнський науково-практичний семінар  «Проблеми внесення до Державного земельного кадастру відомостей про обмеження»</a:t>
            </a:r>
            <a:endParaRPr lang="ru-RU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30000" y="3622139"/>
            <a:ext cx="40134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24 </a:t>
            </a:r>
            <a:r>
              <a:rPr lang="ru-RU" sz="1100" b="1" u="sng" dirty="0" err="1" smtClean="0"/>
              <a:t>вересня</a:t>
            </a:r>
            <a:r>
              <a:rPr lang="ru-RU" sz="1100" b="1" u="sng" dirty="0" smtClean="0"/>
              <a:t> 2020 </a:t>
            </a:r>
            <a:r>
              <a:rPr lang="ru-RU" sz="1100" b="1" u="sng" dirty="0"/>
              <a:t>року </a:t>
            </a:r>
            <a:r>
              <a:rPr lang="ru-RU" sz="1100" b="1" dirty="0" smtClean="0"/>
              <a:t>Онлайн </a:t>
            </a:r>
            <a:r>
              <a:rPr lang="ru-RU" sz="1100" b="1" dirty="0" err="1" smtClean="0"/>
              <a:t>Всеукраїнський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науково-практичний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семінар</a:t>
            </a:r>
            <a:r>
              <a:rPr lang="ru-RU" sz="1100" b="1" dirty="0" smtClean="0"/>
              <a:t> «</a:t>
            </a:r>
            <a:r>
              <a:rPr lang="ru-RU" sz="1100" b="1" dirty="0" err="1" smtClean="0"/>
              <a:t>Оновлення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методичних</a:t>
            </a:r>
            <a:r>
              <a:rPr lang="ru-RU" sz="1100" b="1" dirty="0" smtClean="0"/>
              <a:t> засад </a:t>
            </a:r>
            <a:r>
              <a:rPr lang="ru-RU" sz="1100" b="1" dirty="0" err="1" smtClean="0"/>
              <a:t>нормативної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грошової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оцінки</a:t>
            </a:r>
            <a:r>
              <a:rPr lang="ru-RU" sz="1100" b="1" dirty="0" smtClean="0"/>
              <a:t> земель»</a:t>
            </a:r>
            <a:endParaRPr lang="ru-RU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40634" y="3610562"/>
            <a:ext cx="44824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10 </a:t>
            </a:r>
            <a:r>
              <a:rPr lang="ru-RU" sz="1100" b="1" u="sng" dirty="0" err="1" smtClean="0"/>
              <a:t>вересня</a:t>
            </a:r>
            <a:r>
              <a:rPr lang="ru-RU" sz="1100" b="1" u="sng" dirty="0" smtClean="0"/>
              <a:t> 2020 </a:t>
            </a:r>
            <a:r>
              <a:rPr lang="ru-RU" sz="1100" b="1" u="sng" dirty="0"/>
              <a:t>року</a:t>
            </a:r>
            <a:r>
              <a:rPr lang="ru-RU" sz="1100" b="1" dirty="0"/>
              <a:t> </a:t>
            </a:r>
            <a:r>
              <a:rPr lang="ru-RU" sz="1100" b="1" dirty="0" smtClean="0"/>
              <a:t>Онлайн </a:t>
            </a:r>
            <a:r>
              <a:rPr lang="ru-RU" sz="1100" b="1" dirty="0" err="1"/>
              <a:t>н</a:t>
            </a:r>
            <a:r>
              <a:rPr lang="ru-RU" sz="1100" b="1" dirty="0" err="1" smtClean="0"/>
              <a:t>ауково-практичний</a:t>
            </a:r>
            <a:r>
              <a:rPr lang="ru-RU" sz="1100" b="1" dirty="0" smtClean="0"/>
              <a:t> сем</a:t>
            </a:r>
            <a:r>
              <a:rPr lang="uk-UA" sz="1100" b="1" dirty="0" err="1" smtClean="0"/>
              <a:t>інар</a:t>
            </a:r>
            <a:r>
              <a:rPr lang="uk-UA" sz="1100" b="1" dirty="0" smtClean="0"/>
              <a:t> «Екстериторіальні адміністративні послуги державних органів земельних ресурсів: </a:t>
            </a:r>
            <a:r>
              <a:rPr lang="uk-UA" sz="1100" b="1" dirty="0" err="1" smtClean="0"/>
              <a:t>песпективи</a:t>
            </a:r>
            <a:r>
              <a:rPr lang="uk-UA" sz="1100" b="1" dirty="0" smtClean="0"/>
              <a:t> розвитку» </a:t>
            </a:r>
            <a:endParaRPr lang="ru-RU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38221" y="5894011"/>
            <a:ext cx="37914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/>
              <a:t>З </a:t>
            </a:r>
            <a:r>
              <a:rPr lang="ru-RU" sz="1100" b="1" u="sng" dirty="0" smtClean="0"/>
              <a:t>21-23 </a:t>
            </a:r>
            <a:r>
              <a:rPr lang="ru-RU" sz="1100" b="1" u="sng" dirty="0" err="1"/>
              <a:t>травня</a:t>
            </a:r>
            <a:r>
              <a:rPr lang="ru-RU" sz="1100" b="1" u="sng" dirty="0"/>
              <a:t> 2021 року </a:t>
            </a:r>
            <a:r>
              <a:rPr lang="en-US" sz="1100" b="1" dirty="0" smtClean="0"/>
              <a:t>IX </a:t>
            </a:r>
            <a:r>
              <a:rPr lang="ru-RU" sz="1100" b="1" dirty="0" err="1"/>
              <a:t>з’їзд</a:t>
            </a:r>
            <a:r>
              <a:rPr lang="ru-RU" sz="1100" b="1" dirty="0"/>
              <a:t> </a:t>
            </a:r>
            <a:r>
              <a:rPr lang="ru-RU" sz="1100" b="1" dirty="0" err="1"/>
              <a:t>голів</a:t>
            </a:r>
            <a:r>
              <a:rPr lang="ru-RU" sz="1100" b="1" dirty="0"/>
              <a:t> </a:t>
            </a:r>
            <a:r>
              <a:rPr lang="ru-RU" sz="1100" b="1" dirty="0" err="1"/>
              <a:t>обласних</a:t>
            </a:r>
            <a:r>
              <a:rPr lang="ru-RU" sz="1100" b="1" dirty="0"/>
              <a:t> </a:t>
            </a:r>
            <a:r>
              <a:rPr lang="ru-RU" sz="1100" b="1" dirty="0" err="1"/>
              <a:t>осередків</a:t>
            </a:r>
            <a:r>
              <a:rPr lang="ru-RU" sz="1100" b="1" dirty="0"/>
              <a:t> та  </a:t>
            </a:r>
            <a:r>
              <a:rPr lang="ru-RU" sz="1100" b="1" dirty="0" err="1"/>
              <a:t>членів</a:t>
            </a:r>
            <a:r>
              <a:rPr lang="ru-RU" sz="1100" b="1" dirty="0"/>
              <a:t> </a:t>
            </a:r>
            <a:r>
              <a:rPr lang="ru-RU" sz="1100" b="1" dirty="0" err="1"/>
              <a:t>Всеукраїнської</a:t>
            </a:r>
            <a:r>
              <a:rPr lang="ru-RU" sz="1100" b="1" dirty="0"/>
              <a:t> </a:t>
            </a:r>
            <a:r>
              <a:rPr lang="ru-RU" sz="1100" b="1" dirty="0" err="1"/>
              <a:t>громадської</a:t>
            </a:r>
            <a:r>
              <a:rPr lang="ru-RU" sz="1100" b="1" dirty="0"/>
              <a:t> організації «</a:t>
            </a:r>
            <a:r>
              <a:rPr lang="ru-RU" sz="1100" b="1" dirty="0" err="1"/>
              <a:t>Асоціація</a:t>
            </a:r>
            <a:r>
              <a:rPr lang="ru-RU" sz="1100" b="1" dirty="0"/>
              <a:t> </a:t>
            </a:r>
            <a:r>
              <a:rPr lang="ru-RU" sz="1100" b="1" dirty="0" err="1"/>
              <a:t>фахівців</a:t>
            </a:r>
            <a:r>
              <a:rPr lang="ru-RU" sz="1100" b="1" dirty="0"/>
              <a:t> </a:t>
            </a:r>
            <a:r>
              <a:rPr lang="ru-RU" sz="1100" b="1" dirty="0" err="1"/>
              <a:t>землеустрою</a:t>
            </a:r>
            <a:r>
              <a:rPr lang="ru-RU" sz="1100" b="1" dirty="0"/>
              <a:t> </a:t>
            </a:r>
            <a:r>
              <a:rPr lang="ru-RU" sz="1100" b="1" dirty="0" err="1"/>
              <a:t>України</a:t>
            </a:r>
            <a:r>
              <a:rPr lang="ru-RU" sz="1100" b="1" dirty="0" smtClean="0"/>
              <a:t>» (м. </a:t>
            </a:r>
            <a:r>
              <a:rPr lang="ru-RU" sz="1100" b="1" dirty="0" err="1" smtClean="0"/>
              <a:t>Вінниця</a:t>
            </a:r>
            <a:r>
              <a:rPr lang="ru-RU" sz="1100" b="1" dirty="0" smtClean="0"/>
              <a:t>)</a:t>
            </a:r>
            <a:endParaRPr lang="ru-RU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299757" y="5938743"/>
            <a:ext cx="37914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/>
              <a:t>18 </a:t>
            </a:r>
            <a:r>
              <a:rPr lang="ru-RU" sz="1100" b="1" u="sng" dirty="0" err="1"/>
              <a:t>червня</a:t>
            </a:r>
            <a:r>
              <a:rPr lang="ru-RU" sz="1100" b="1" u="sng" dirty="0"/>
              <a:t> 2021 р. </a:t>
            </a:r>
            <a:r>
              <a:rPr lang="ru-RU" sz="1100" b="1" dirty="0" err="1" smtClean="0"/>
              <a:t>конференція</a:t>
            </a:r>
            <a:r>
              <a:rPr lang="ru-RU" sz="1100" b="1" dirty="0" smtClean="0"/>
              <a:t> </a:t>
            </a:r>
            <a:r>
              <a:rPr lang="ru-RU" sz="1100" b="1" dirty="0"/>
              <a:t>на тему: «</a:t>
            </a:r>
            <a:r>
              <a:rPr lang="ru-RU" sz="1100" b="1" dirty="0" err="1"/>
              <a:t>Зміни</a:t>
            </a:r>
            <a:r>
              <a:rPr lang="ru-RU" sz="1100" b="1" dirty="0"/>
              <a:t> в земельному </a:t>
            </a:r>
            <a:r>
              <a:rPr lang="ru-RU" sz="1100" b="1" dirty="0" err="1"/>
              <a:t>законодавстві</a:t>
            </a:r>
            <a:r>
              <a:rPr lang="ru-RU" sz="1100" b="1" dirty="0"/>
              <a:t>. </a:t>
            </a:r>
            <a:r>
              <a:rPr lang="ru-RU" sz="1100" b="1" dirty="0" err="1"/>
              <a:t>Управління</a:t>
            </a:r>
            <a:r>
              <a:rPr lang="ru-RU" sz="1100" b="1" dirty="0"/>
              <a:t> та </a:t>
            </a:r>
            <a:r>
              <a:rPr lang="ru-RU" sz="1100" b="1" dirty="0" err="1"/>
              <a:t>дерегуляція</a:t>
            </a:r>
            <a:r>
              <a:rPr lang="ru-RU" sz="1100" b="1" dirty="0"/>
              <a:t> в </a:t>
            </a:r>
            <a:r>
              <a:rPr lang="ru-RU" sz="1100" b="1" dirty="0" err="1"/>
              <a:t>сфері</a:t>
            </a:r>
            <a:r>
              <a:rPr lang="ru-RU" sz="1100" b="1" dirty="0"/>
              <a:t> </a:t>
            </a:r>
            <a:r>
              <a:rPr lang="ru-RU" sz="1100" b="1" dirty="0" err="1"/>
              <a:t>земельних</a:t>
            </a:r>
            <a:r>
              <a:rPr lang="ru-RU" sz="1100" b="1" dirty="0"/>
              <a:t> </a:t>
            </a:r>
            <a:r>
              <a:rPr lang="ru-RU" sz="1100" b="1" dirty="0" err="1"/>
              <a:t>відносин</a:t>
            </a:r>
            <a:r>
              <a:rPr lang="ru-RU" sz="1100" b="1" dirty="0" smtClean="0"/>
              <a:t>» (м. </a:t>
            </a:r>
            <a:r>
              <a:rPr lang="ru-RU" sz="1100" b="1" dirty="0" err="1" smtClean="0"/>
              <a:t>Харків</a:t>
            </a:r>
            <a:r>
              <a:rPr lang="ru-RU" sz="1100" b="1" dirty="0" smtClean="0"/>
              <a:t>)</a:t>
            </a:r>
            <a:endParaRPr lang="ru-RU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864206" y="5809372"/>
            <a:ext cx="3612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/>
              <a:t>11 лютого 2021 року</a:t>
            </a:r>
            <a:r>
              <a:rPr lang="ru-RU" sz="1100" b="1" dirty="0"/>
              <a:t> </a:t>
            </a:r>
            <a:r>
              <a:rPr lang="ru-RU" sz="1100" b="1" dirty="0" smtClean="0"/>
              <a:t>Онлайн </a:t>
            </a:r>
            <a:r>
              <a:rPr lang="ru-RU" sz="1100" b="1" dirty="0" err="1"/>
              <a:t>в</a:t>
            </a:r>
            <a:r>
              <a:rPr lang="ru-RU" sz="1100" b="1" dirty="0" err="1" smtClean="0"/>
              <a:t>сеукраїнський</a:t>
            </a:r>
            <a:r>
              <a:rPr lang="ru-RU" sz="1100" b="1" dirty="0" smtClean="0"/>
              <a:t> </a:t>
            </a:r>
            <a:r>
              <a:rPr lang="ru-RU" sz="1100" b="1" dirty="0" err="1"/>
              <a:t>науково-практичний</a:t>
            </a:r>
            <a:r>
              <a:rPr lang="ru-RU" sz="1100" b="1" dirty="0"/>
              <a:t> </a:t>
            </a:r>
            <a:r>
              <a:rPr lang="ru-RU" sz="1100" b="1" dirty="0" err="1"/>
              <a:t>семінар</a:t>
            </a:r>
            <a:r>
              <a:rPr lang="ru-RU" sz="1100" b="1" dirty="0"/>
              <a:t> на тему «</a:t>
            </a:r>
            <a:r>
              <a:rPr lang="ru-RU" sz="1100" b="1" dirty="0" err="1"/>
              <a:t>Управління</a:t>
            </a:r>
            <a:r>
              <a:rPr lang="ru-RU" sz="1100" b="1" dirty="0"/>
              <a:t> </a:t>
            </a:r>
            <a:r>
              <a:rPr lang="ru-RU" sz="1100" b="1" dirty="0" err="1"/>
              <a:t>земельними</a:t>
            </a:r>
            <a:r>
              <a:rPr lang="ru-RU" sz="1100" b="1" dirty="0"/>
              <a:t> ресурсами в </a:t>
            </a:r>
            <a:r>
              <a:rPr lang="ru-RU" sz="1100" b="1" dirty="0" err="1"/>
              <a:t>новоутворених</a:t>
            </a:r>
            <a:r>
              <a:rPr lang="ru-RU" sz="1100" b="1" dirty="0"/>
              <a:t> громадах та </a:t>
            </a:r>
            <a:r>
              <a:rPr lang="ru-RU" sz="1100" b="1" dirty="0" err="1"/>
              <a:t>адміністративних</a:t>
            </a:r>
            <a:r>
              <a:rPr lang="ru-RU" sz="1100" b="1" dirty="0"/>
              <a:t> районах»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/>
          <a:srcRect l="38869" t="24427" r="14102" b="26986"/>
          <a:stretch/>
        </p:blipFill>
        <p:spPr>
          <a:xfrm>
            <a:off x="8200429" y="1492405"/>
            <a:ext cx="2562851" cy="2118157"/>
          </a:xfrm>
          <a:prstGeom prst="rect">
            <a:avLst/>
          </a:prstGeom>
        </p:spPr>
      </p:pic>
      <p:pic>
        <p:nvPicPr>
          <p:cNvPr id="19" name="Объект 7"/>
          <p:cNvPicPr>
            <a:picLocks noGrp="1" noChangeAspect="1"/>
          </p:cNvPicPr>
          <p:nvPr/>
        </p:nvPicPr>
        <p:blipFill rotWithShape="1">
          <a:blip r:embed="rId3" cstate="print"/>
          <a:srcRect l="37973" t="33681" r="11602" b="27470"/>
          <a:stretch/>
        </p:blipFill>
        <p:spPr>
          <a:xfrm>
            <a:off x="4214799" y="1748695"/>
            <a:ext cx="2843847" cy="17527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/>
          <a:srcRect l="40651" t="29906" r="14271" b="28388"/>
          <a:stretch/>
        </p:blipFill>
        <p:spPr>
          <a:xfrm>
            <a:off x="718929" y="1626602"/>
            <a:ext cx="2680431" cy="1983960"/>
          </a:xfrm>
          <a:prstGeom prst="rect">
            <a:avLst/>
          </a:prstGeom>
        </p:spPr>
      </p:pic>
      <p:pic>
        <p:nvPicPr>
          <p:cNvPr id="3074" name="Picture 2" descr="Возможно, это изображение (1 человек, стоит и на открытом воздухе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3" t="16521" r="4895" b="14949"/>
          <a:stretch/>
        </p:blipFill>
        <p:spPr bwMode="auto">
          <a:xfrm>
            <a:off x="4617845" y="4222303"/>
            <a:ext cx="3101639" cy="177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озможно, это изображение (2 человека, люди стоят и на открытом воздухе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962"/>
          <a:stretch/>
        </p:blipFill>
        <p:spPr bwMode="auto">
          <a:xfrm>
            <a:off x="1386975" y="4421071"/>
            <a:ext cx="2493950" cy="145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81" t="23009" r="15386" b="30804"/>
          <a:stretch/>
        </p:blipFill>
        <p:spPr bwMode="auto">
          <a:xfrm>
            <a:off x="8752467" y="4257782"/>
            <a:ext cx="1836296" cy="157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61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47" y="3985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b="1" i="1" dirty="0" smtClean="0"/>
              <a:t>Діяльність Організації: </a:t>
            </a:r>
            <a:r>
              <a:rPr lang="ru-RU" dirty="0" err="1" smtClean="0"/>
              <a:t>приймали</a:t>
            </a:r>
            <a:r>
              <a:rPr lang="ru-RU" dirty="0" smtClean="0"/>
              <a:t> участь в </a:t>
            </a:r>
            <a:r>
              <a:rPr lang="ru-RU" dirty="0" err="1" smtClean="0"/>
              <a:t>засіданнях</a:t>
            </a:r>
            <a:r>
              <a:rPr lang="ru-RU" dirty="0"/>
              <a:t> </a:t>
            </a:r>
            <a:r>
              <a:rPr lang="ru-RU" dirty="0" err="1" smtClean="0"/>
              <a:t>Комітету</a:t>
            </a:r>
            <a:r>
              <a:rPr lang="ru-RU" dirty="0" smtClean="0"/>
              <a:t> </a:t>
            </a:r>
            <a:r>
              <a:rPr lang="ru-RU" dirty="0" err="1"/>
              <a:t>Верховної</a:t>
            </a:r>
            <a:r>
              <a:rPr lang="ru-RU" dirty="0"/>
              <a:t> Ради </a:t>
            </a:r>
            <a:r>
              <a:rPr lang="ru-RU" dirty="0" err="1"/>
              <a:t>України</a:t>
            </a:r>
            <a:r>
              <a:rPr lang="ru-RU" dirty="0"/>
              <a:t> з </a:t>
            </a:r>
            <a:r>
              <a:rPr lang="ru-RU" dirty="0" err="1"/>
              <a:t>питань</a:t>
            </a:r>
            <a:r>
              <a:rPr lang="ru-RU" dirty="0"/>
              <a:t> </a:t>
            </a:r>
            <a:r>
              <a:rPr lang="ru-RU" dirty="0" err="1"/>
              <a:t>аграрної</a:t>
            </a:r>
            <a:r>
              <a:rPr lang="ru-RU" dirty="0"/>
              <a:t> та </a:t>
            </a:r>
            <a:r>
              <a:rPr lang="ru-RU" dirty="0" err="1"/>
              <a:t>земельної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707" y="1977598"/>
            <a:ext cx="3492792" cy="218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708" y="4237870"/>
            <a:ext cx="35010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13 </a:t>
            </a:r>
            <a:r>
              <a:rPr lang="ru-RU" sz="1100" b="1" u="sng" dirty="0" err="1" smtClean="0"/>
              <a:t>липня</a:t>
            </a:r>
            <a:r>
              <a:rPr lang="ru-RU" sz="1100" b="1" u="sng" dirty="0" smtClean="0"/>
              <a:t> 2021 року </a:t>
            </a:r>
            <a:r>
              <a:rPr lang="ru-RU" sz="1100" b="1" dirty="0" err="1"/>
              <a:t>обговорювалися</a:t>
            </a:r>
            <a:r>
              <a:rPr lang="ru-RU" sz="1100" b="1" dirty="0"/>
              <a:t> </a:t>
            </a:r>
            <a:r>
              <a:rPr lang="ru-RU" sz="1100" b="1" dirty="0" err="1"/>
              <a:t>механізми</a:t>
            </a:r>
            <a:r>
              <a:rPr lang="ru-RU" sz="1100" b="1" dirty="0"/>
              <a:t> </a:t>
            </a:r>
            <a:r>
              <a:rPr lang="ru-RU" sz="1100" b="1" dirty="0" err="1"/>
              <a:t>впровадження</a:t>
            </a:r>
            <a:r>
              <a:rPr lang="ru-RU" sz="1100" b="1" dirty="0"/>
              <a:t> Закону </a:t>
            </a:r>
            <a:r>
              <a:rPr lang="ru-RU" sz="1100" b="1" dirty="0" smtClean="0"/>
              <a:t>№ 711</a:t>
            </a:r>
            <a:r>
              <a:rPr lang="ru-RU" sz="1100" b="1" dirty="0"/>
              <a:t>, </a:t>
            </a:r>
            <a:r>
              <a:rPr lang="ru-RU" sz="1100" b="1" dirty="0" err="1"/>
              <a:t>готовність</a:t>
            </a:r>
            <a:r>
              <a:rPr lang="ru-RU" sz="1100" b="1" dirty="0"/>
              <a:t> до </a:t>
            </a:r>
            <a:r>
              <a:rPr lang="ru-RU" sz="1100" b="1" dirty="0" err="1"/>
              <a:t>реалізації</a:t>
            </a:r>
            <a:r>
              <a:rPr lang="ru-RU" sz="1100" b="1" dirty="0"/>
              <a:t> та </a:t>
            </a:r>
            <a:r>
              <a:rPr lang="ru-RU" sz="1100" b="1" dirty="0" err="1"/>
              <a:t>можливі</a:t>
            </a:r>
            <a:r>
              <a:rPr lang="ru-RU" sz="1100" b="1" dirty="0"/>
              <a:t> </a:t>
            </a:r>
            <a:r>
              <a:rPr lang="ru-RU" sz="1100" b="1" dirty="0" err="1"/>
              <a:t>проблеми</a:t>
            </a:r>
            <a:r>
              <a:rPr lang="ru-RU" sz="1100" b="1" dirty="0"/>
              <a:t> у </a:t>
            </a:r>
            <a:r>
              <a:rPr lang="ru-RU" sz="1100" b="1" dirty="0" err="1" smtClean="0"/>
              <a:t>застосуванні</a:t>
            </a:r>
            <a:endParaRPr lang="ru-RU" sz="11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2" t="8208" r="16786" b="8205"/>
          <a:stretch/>
        </p:blipFill>
        <p:spPr>
          <a:xfrm>
            <a:off x="4453335" y="4333942"/>
            <a:ext cx="2682962" cy="160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63754" y="5996226"/>
            <a:ext cx="3501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/>
              <a:t>10 </a:t>
            </a:r>
            <a:r>
              <a:rPr lang="ru-RU" sz="1100" b="1" u="sng" dirty="0" err="1"/>
              <a:t>квітня</a:t>
            </a:r>
            <a:r>
              <a:rPr lang="ru-RU" sz="1100" b="1" u="sng" dirty="0"/>
              <a:t> 2019 </a:t>
            </a:r>
            <a:r>
              <a:rPr lang="ru-RU" sz="1100" b="1" u="sng" dirty="0" smtClean="0"/>
              <a:t>року </a:t>
            </a:r>
            <a:r>
              <a:rPr lang="ru-RU" sz="1100" b="1" dirty="0" smtClean="0"/>
              <a:t>«</a:t>
            </a:r>
            <a:r>
              <a:rPr lang="ru-RU" sz="1100" b="1" dirty="0" err="1" smtClean="0"/>
              <a:t>Проблеми</a:t>
            </a:r>
            <a:r>
              <a:rPr lang="ru-RU" sz="1100" b="1" dirty="0" smtClean="0"/>
              <a:t> </a:t>
            </a:r>
            <a:r>
              <a:rPr lang="ru-RU" sz="1100" b="1" dirty="0" err="1"/>
              <a:t>передачі</a:t>
            </a:r>
            <a:r>
              <a:rPr lang="ru-RU" sz="1100" b="1" dirty="0"/>
              <a:t> в </a:t>
            </a:r>
            <a:r>
              <a:rPr lang="ru-RU" sz="1100" b="1" dirty="0" err="1"/>
              <a:t>користування</a:t>
            </a:r>
            <a:r>
              <a:rPr lang="ru-RU" sz="1100" b="1" dirty="0"/>
              <a:t> земель водного </a:t>
            </a:r>
            <a:r>
              <a:rPr lang="ru-RU" sz="1100" b="1" dirty="0" smtClean="0"/>
              <a:t>фонду»</a:t>
            </a:r>
            <a:endParaRPr lang="ru-RU" sz="11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90822" y="5846649"/>
            <a:ext cx="35010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05 </a:t>
            </a:r>
            <a:r>
              <a:rPr lang="ru-RU" sz="1100" b="1" u="sng" dirty="0" err="1"/>
              <a:t>червня</a:t>
            </a:r>
            <a:r>
              <a:rPr lang="ru-RU" sz="1100" b="1" u="sng" dirty="0"/>
              <a:t> 2019 </a:t>
            </a:r>
            <a:r>
              <a:rPr lang="ru-RU" sz="1100" b="1" u="sng" dirty="0" smtClean="0"/>
              <a:t>року </a:t>
            </a:r>
            <a:r>
              <a:rPr lang="ru-RU" sz="1100" b="1" dirty="0" smtClean="0"/>
              <a:t>«</a:t>
            </a:r>
            <a:r>
              <a:rPr lang="ru-RU" sz="1100" b="1" dirty="0" err="1" smtClean="0"/>
              <a:t>Законодавче</a:t>
            </a:r>
            <a:r>
              <a:rPr lang="ru-RU" sz="1100" b="1" dirty="0" smtClean="0"/>
              <a:t> </a:t>
            </a:r>
            <a:r>
              <a:rPr lang="ru-RU" sz="1100" b="1" dirty="0" err="1"/>
              <a:t>врегулювання</a:t>
            </a:r>
            <a:r>
              <a:rPr lang="ru-RU" sz="1100" b="1" dirty="0"/>
              <a:t> </a:t>
            </a:r>
            <a:r>
              <a:rPr lang="ru-RU" sz="1100" b="1" dirty="0" err="1"/>
              <a:t>зміни</a:t>
            </a:r>
            <a:r>
              <a:rPr lang="ru-RU" sz="1100" b="1" dirty="0"/>
              <a:t> </a:t>
            </a:r>
            <a:r>
              <a:rPr lang="ru-RU" sz="1100" b="1" dirty="0" err="1"/>
              <a:t>угідь</a:t>
            </a:r>
            <a:r>
              <a:rPr lang="ru-RU" sz="1100" b="1" dirty="0"/>
              <a:t> земель </a:t>
            </a:r>
            <a:r>
              <a:rPr lang="ru-RU" sz="1100" b="1" dirty="0" err="1"/>
              <a:t>сільськогосподарського</a:t>
            </a:r>
            <a:r>
              <a:rPr lang="ru-RU" sz="1100" b="1" dirty="0"/>
              <a:t> </a:t>
            </a:r>
            <a:r>
              <a:rPr lang="ru-RU" sz="1100" b="1" dirty="0" err="1"/>
              <a:t>призначення</a:t>
            </a:r>
            <a:r>
              <a:rPr lang="ru-RU" sz="1100" b="1" dirty="0" smtClean="0"/>
              <a:t>"</a:t>
            </a:r>
            <a:endParaRPr lang="ru-RU" sz="11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53" r="2187" b="19298"/>
          <a:stretch/>
        </p:blipFill>
        <p:spPr>
          <a:xfrm>
            <a:off x="7839420" y="3835189"/>
            <a:ext cx="3403851" cy="200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86"/>
          <a:stretch/>
        </p:blipFill>
        <p:spPr>
          <a:xfrm>
            <a:off x="4651394" y="1912308"/>
            <a:ext cx="2325766" cy="232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977160" y="2483953"/>
            <a:ext cx="35010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/>
              <a:t>04 </a:t>
            </a:r>
            <a:r>
              <a:rPr lang="ru-RU" sz="1100" b="1" u="sng" dirty="0" err="1"/>
              <a:t>грудня</a:t>
            </a:r>
            <a:r>
              <a:rPr lang="ru-RU" sz="1100" b="1" u="sng" dirty="0"/>
              <a:t> 2019 року</a:t>
            </a:r>
          </a:p>
          <a:p>
            <a:pPr algn="ctr"/>
            <a:r>
              <a:rPr lang="ru-RU" sz="1100" b="1" dirty="0" err="1" smtClean="0"/>
              <a:t>Земельна</a:t>
            </a:r>
            <a:r>
              <a:rPr lang="ru-RU" sz="1100" b="1" dirty="0" smtClean="0"/>
              <a:t> </a:t>
            </a:r>
            <a:r>
              <a:rPr lang="ru-RU" sz="1100" b="1" dirty="0"/>
              <a:t>реформа: </a:t>
            </a:r>
            <a:r>
              <a:rPr lang="ru-RU" sz="1100" b="1" dirty="0" err="1"/>
              <a:t>вітчизняна</a:t>
            </a:r>
            <a:r>
              <a:rPr lang="ru-RU" sz="1100" b="1" dirty="0"/>
              <a:t> модель </a:t>
            </a:r>
            <a:r>
              <a:rPr lang="ru-RU" sz="1100" b="1" dirty="0" err="1"/>
              <a:t>обігу</a:t>
            </a:r>
            <a:r>
              <a:rPr lang="ru-RU" sz="1100" b="1" dirty="0"/>
              <a:t> земель </a:t>
            </a:r>
            <a:r>
              <a:rPr lang="ru-RU" sz="1100" b="1" dirty="0" err="1"/>
              <a:t>сільськогосподарського</a:t>
            </a:r>
            <a:r>
              <a:rPr lang="ru-RU" sz="1100" b="1" dirty="0"/>
              <a:t> </a:t>
            </a:r>
            <a:r>
              <a:rPr lang="ru-RU" sz="1100" b="1" dirty="0" err="1"/>
              <a:t>призначення</a:t>
            </a:r>
            <a:r>
              <a:rPr lang="ru-RU" sz="1100" b="1" dirty="0"/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229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prstClr val="black"/>
                </a:solidFill>
              </a:rPr>
              <a:t>Діяльність Організації: </a:t>
            </a:r>
            <a:r>
              <a:rPr lang="ru-RU" dirty="0">
                <a:solidFill>
                  <a:prstClr val="black"/>
                </a:solidFill>
              </a:rPr>
              <a:t>організація </a:t>
            </a:r>
            <a:r>
              <a:rPr lang="ru-RU" dirty="0" err="1">
                <a:solidFill>
                  <a:prstClr val="black"/>
                </a:solidFill>
              </a:rPr>
              <a:t>святкових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заходів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87" t="15938"/>
          <a:stretch/>
        </p:blipFill>
        <p:spPr>
          <a:xfrm>
            <a:off x="704908" y="1706563"/>
            <a:ext cx="5536375" cy="332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22572" y="5230049"/>
            <a:ext cx="3501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/>
              <a:t>16 </a:t>
            </a:r>
            <a:r>
              <a:rPr lang="ru-RU" sz="1100" b="1" u="sng" dirty="0" err="1"/>
              <a:t>березня</a:t>
            </a:r>
            <a:r>
              <a:rPr lang="ru-RU" sz="1100" b="1" u="sng" dirty="0"/>
              <a:t> 2018 року </a:t>
            </a:r>
            <a:r>
              <a:rPr lang="ru-RU" sz="1100" b="1" dirty="0" err="1" smtClean="0"/>
              <a:t>спільно</a:t>
            </a:r>
            <a:r>
              <a:rPr lang="ru-RU" sz="1100" b="1" dirty="0" smtClean="0"/>
              <a:t> </a:t>
            </a:r>
            <a:r>
              <a:rPr lang="ru-RU" sz="1100" b="1" dirty="0"/>
              <a:t>з Державною службою </a:t>
            </a:r>
            <a:r>
              <a:rPr lang="ru-RU" sz="1100" b="1" dirty="0" err="1"/>
              <a:t>України</a:t>
            </a:r>
            <a:r>
              <a:rPr lang="ru-RU" sz="1100" b="1" dirty="0"/>
              <a:t> з </a:t>
            </a:r>
            <a:r>
              <a:rPr lang="ru-RU" sz="1100" b="1" dirty="0" err="1"/>
              <a:t>питань</a:t>
            </a:r>
            <a:r>
              <a:rPr lang="ru-RU" sz="1100" b="1" dirty="0"/>
              <a:t> </a:t>
            </a:r>
            <a:r>
              <a:rPr lang="ru-RU" sz="1100" b="1" dirty="0" err="1"/>
              <a:t>геодезії</a:t>
            </a:r>
            <a:r>
              <a:rPr lang="ru-RU" sz="1100" b="1" dirty="0"/>
              <a:t>, </a:t>
            </a:r>
            <a:r>
              <a:rPr lang="ru-RU" sz="1100" b="1" dirty="0" err="1"/>
              <a:t>картографії</a:t>
            </a:r>
            <a:r>
              <a:rPr lang="ru-RU" sz="1100" b="1" dirty="0"/>
              <a:t> та кадастру </a:t>
            </a:r>
            <a:r>
              <a:rPr lang="ru-RU" sz="1100" b="1" dirty="0" err="1"/>
              <a:t>організували</a:t>
            </a:r>
            <a:r>
              <a:rPr lang="ru-RU" sz="1100" b="1" dirty="0"/>
              <a:t> </a:t>
            </a:r>
            <a:r>
              <a:rPr lang="ru-RU" sz="1100" b="1" dirty="0" err="1"/>
              <a:t>святковий</a:t>
            </a:r>
            <a:r>
              <a:rPr lang="ru-RU" sz="1100" b="1" dirty="0"/>
              <a:t> </a:t>
            </a:r>
            <a:r>
              <a:rPr lang="ru-RU" sz="1100" b="1" dirty="0" err="1"/>
              <a:t>захід</a:t>
            </a:r>
            <a:r>
              <a:rPr lang="ru-RU" sz="1100" b="1" dirty="0"/>
              <a:t> з </a:t>
            </a:r>
            <a:r>
              <a:rPr lang="ru-RU" sz="1100" b="1" dirty="0" err="1"/>
              <a:t>нагоди</a:t>
            </a:r>
            <a:r>
              <a:rPr lang="ru-RU" sz="1100" b="1" dirty="0"/>
              <a:t> Дня </a:t>
            </a:r>
            <a:r>
              <a:rPr lang="ru-RU" sz="1100" b="1" dirty="0" err="1"/>
              <a:t>землевпорядника</a:t>
            </a:r>
            <a:endParaRPr lang="ru-RU" sz="11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4"/>
          <a:stretch/>
        </p:blipFill>
        <p:spPr>
          <a:xfrm>
            <a:off x="6877187" y="1234156"/>
            <a:ext cx="4721806" cy="2723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84110" y="4163249"/>
            <a:ext cx="35010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15 </a:t>
            </a:r>
            <a:r>
              <a:rPr lang="ru-RU" sz="1100" b="1" u="sng" dirty="0" err="1" smtClean="0"/>
              <a:t>березня</a:t>
            </a:r>
            <a:r>
              <a:rPr lang="ru-RU" sz="1100" b="1" u="sng" dirty="0" smtClean="0"/>
              <a:t> 2019 року </a:t>
            </a:r>
            <a:r>
              <a:rPr lang="ru-RU" sz="1100" b="1" dirty="0" err="1" smtClean="0"/>
              <a:t>Святковий</a:t>
            </a:r>
            <a:r>
              <a:rPr lang="ru-RU" sz="1100" b="1" dirty="0" smtClean="0"/>
              <a:t> </a:t>
            </a:r>
            <a:r>
              <a:rPr lang="ru-RU" sz="1100" b="1" dirty="0" err="1"/>
              <a:t>захід</a:t>
            </a:r>
            <a:r>
              <a:rPr lang="ru-RU" sz="1100" b="1" dirty="0"/>
              <a:t> </a:t>
            </a:r>
            <a:r>
              <a:rPr lang="ru-RU" sz="1100" b="1" dirty="0" err="1"/>
              <a:t>присвячений</a:t>
            </a:r>
            <a:r>
              <a:rPr lang="ru-RU" sz="1100" b="1" dirty="0"/>
              <a:t> </a:t>
            </a:r>
            <a:r>
              <a:rPr lang="ru-RU" sz="1100" b="1" dirty="0" err="1"/>
              <a:t>професійному</a:t>
            </a:r>
            <a:r>
              <a:rPr lang="ru-RU" sz="1100" b="1" dirty="0"/>
              <a:t> </a:t>
            </a:r>
            <a:r>
              <a:rPr lang="ru-RU" sz="1100" b="1" dirty="0" err="1"/>
              <a:t>святу</a:t>
            </a:r>
            <a:r>
              <a:rPr lang="ru-RU" sz="1100" b="1" dirty="0"/>
              <a:t> </a:t>
            </a:r>
            <a:br>
              <a:rPr lang="ru-RU" sz="1100" b="1" dirty="0"/>
            </a:br>
            <a:r>
              <a:rPr lang="ru-RU" sz="1100" b="1" dirty="0"/>
              <a:t>Дню </a:t>
            </a:r>
            <a:r>
              <a:rPr lang="ru-RU" sz="1100" b="1" dirty="0" err="1"/>
              <a:t>землевпорядника</a:t>
            </a:r>
            <a:endParaRPr lang="ru-RU" sz="11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840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prstClr val="black"/>
                </a:solidFill>
              </a:rPr>
              <a:t>Діяльність Організації: </a:t>
            </a:r>
            <a:r>
              <a:rPr lang="ru-RU" dirty="0">
                <a:solidFill>
                  <a:prstClr val="black"/>
                </a:solidFill>
              </a:rPr>
              <a:t>організація </a:t>
            </a:r>
            <a:r>
              <a:rPr lang="ru-RU" dirty="0" err="1">
                <a:solidFill>
                  <a:prstClr val="black"/>
                </a:solidFill>
              </a:rPr>
              <a:t>святкових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заходів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1722572" y="5230049"/>
            <a:ext cx="3501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/>
              <a:t>День </a:t>
            </a:r>
            <a:r>
              <a:rPr lang="ru-RU" sz="1100" b="1" u="sng" dirty="0" err="1"/>
              <a:t>землевпорядника</a:t>
            </a:r>
            <a:r>
              <a:rPr lang="ru-RU" sz="1100" b="1" u="sng" dirty="0"/>
              <a:t> </a:t>
            </a:r>
            <a:r>
              <a:rPr lang="ru-RU" sz="1100" b="1" u="sng" dirty="0" err="1"/>
              <a:t>України</a:t>
            </a:r>
            <a:endParaRPr lang="ru-RU" sz="1100" b="1" u="sng" dirty="0"/>
          </a:p>
          <a:p>
            <a:pPr algn="ctr"/>
            <a:r>
              <a:rPr lang="ru-RU" sz="1100" b="1" u="sng" dirty="0"/>
              <a:t>13 </a:t>
            </a:r>
            <a:r>
              <a:rPr lang="ru-RU" sz="1100" b="1" u="sng" dirty="0" err="1"/>
              <a:t>березня</a:t>
            </a:r>
            <a:r>
              <a:rPr lang="ru-RU" sz="1100" b="1" u="sng" dirty="0"/>
              <a:t> 2020 року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7750" y="4248306"/>
            <a:ext cx="35010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/>
              <a:t>12 </a:t>
            </a:r>
            <a:r>
              <a:rPr lang="ru-RU" sz="1100" b="1" u="sng" dirty="0" err="1" smtClean="0"/>
              <a:t>березня</a:t>
            </a:r>
            <a:r>
              <a:rPr lang="ru-RU" sz="1100" b="1" u="sng" dirty="0" smtClean="0"/>
              <a:t> 2021 року </a:t>
            </a:r>
            <a:r>
              <a:rPr lang="ru-RU" sz="1100" b="1" dirty="0" err="1" smtClean="0"/>
              <a:t>Святковий</a:t>
            </a:r>
            <a:r>
              <a:rPr lang="ru-RU" sz="1100" b="1" dirty="0" smtClean="0"/>
              <a:t> </a:t>
            </a:r>
            <a:r>
              <a:rPr lang="ru-RU" sz="1100" b="1" dirty="0" err="1"/>
              <a:t>захід</a:t>
            </a:r>
            <a:r>
              <a:rPr lang="ru-RU" sz="1100" b="1" dirty="0"/>
              <a:t> </a:t>
            </a:r>
            <a:r>
              <a:rPr lang="ru-RU" sz="1100" b="1" dirty="0" err="1"/>
              <a:t>присвячений</a:t>
            </a:r>
            <a:r>
              <a:rPr lang="ru-RU" sz="1100" b="1" dirty="0"/>
              <a:t> </a:t>
            </a:r>
            <a:r>
              <a:rPr lang="ru-RU" sz="1100" b="1" dirty="0" err="1"/>
              <a:t>професійному</a:t>
            </a:r>
            <a:r>
              <a:rPr lang="ru-RU" sz="1100" b="1" dirty="0"/>
              <a:t> </a:t>
            </a:r>
            <a:r>
              <a:rPr lang="ru-RU" sz="1100" b="1" dirty="0" err="1"/>
              <a:t>святу</a:t>
            </a:r>
            <a:r>
              <a:rPr lang="ru-RU" sz="1100" b="1" dirty="0"/>
              <a:t> </a:t>
            </a:r>
            <a:br>
              <a:rPr lang="ru-RU" sz="1100" b="1" dirty="0"/>
            </a:br>
            <a:r>
              <a:rPr lang="ru-RU" sz="1100" b="1" dirty="0"/>
              <a:t>Дню </a:t>
            </a:r>
            <a:r>
              <a:rPr lang="ru-RU" sz="1100" b="1" dirty="0" err="1"/>
              <a:t>землевпорядника</a:t>
            </a:r>
            <a:endParaRPr lang="ru-RU" sz="11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1" t="607" r="3076" b="-607"/>
          <a:stretch/>
        </p:blipFill>
        <p:spPr>
          <a:xfrm>
            <a:off x="1008185" y="1854989"/>
            <a:ext cx="4701107" cy="334008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79" y="1233682"/>
            <a:ext cx="4466848" cy="297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177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prstClr val="black"/>
                </a:solidFill>
              </a:rPr>
              <a:t>Діяльність Організації: </a:t>
            </a:r>
            <a:r>
              <a:rPr lang="ru-RU" dirty="0">
                <a:solidFill>
                  <a:prstClr val="black"/>
                </a:solidFill>
              </a:rPr>
              <a:t>організація </a:t>
            </a:r>
            <a:r>
              <a:rPr lang="ru-RU" dirty="0" err="1" smtClean="0">
                <a:solidFill>
                  <a:prstClr val="black"/>
                </a:solidFill>
              </a:rPr>
              <a:t>спортивних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заходів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3" t="18421" r="14606" b="8596"/>
          <a:stretch/>
        </p:blipFill>
        <p:spPr>
          <a:xfrm>
            <a:off x="820615" y="1659822"/>
            <a:ext cx="4697178" cy="2430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71" t="24682" r="21226"/>
          <a:stretch/>
        </p:blipFill>
        <p:spPr>
          <a:xfrm>
            <a:off x="6623539" y="4381055"/>
            <a:ext cx="2945902" cy="2111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5323" y="1045263"/>
            <a:ext cx="4719949" cy="315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3261" y="4195829"/>
            <a:ext cx="3062586" cy="229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587" l="0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618"/>
          <a:stretch/>
        </p:blipFill>
        <p:spPr>
          <a:xfrm>
            <a:off x="11558099" y="6152501"/>
            <a:ext cx="633901" cy="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44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1235</Words>
  <Application>Microsoft Office PowerPoint</Application>
  <PresentationFormat>Произвольный</PresentationFormat>
  <Paragraphs>174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Про діяльність Асоціації фахівців землеустрою України</vt:lpstr>
      <vt:lpstr>Структура</vt:lpstr>
      <vt:lpstr>Слайд 3</vt:lpstr>
      <vt:lpstr>Наша діяльність : проведено понад 90 науково практичних-заходів</vt:lpstr>
      <vt:lpstr>Науково-практичні-заходи з міжнародними експертами, законотворцями, органами місцевого самоврядування</vt:lpstr>
      <vt:lpstr>Діяльність Організації: приймали участь в засіданнях Комітету Верховної Ради України з питань аграрної та земельної політики</vt:lpstr>
      <vt:lpstr>Діяльність Організації: організація святкових заходів</vt:lpstr>
      <vt:lpstr>Діяльність Організації: організація святкових заходів</vt:lpstr>
      <vt:lpstr>Діяльність Організації: організація спортивних заходів</vt:lpstr>
      <vt:lpstr>Діяльність Організації: навчальні заходи для студентів</vt:lpstr>
      <vt:lpstr>Діяльність Організації: активна участь у розробці нормативно-правових актів</vt:lpstr>
      <vt:lpstr>Діяльність Організації: підготовка листів-звернень щодо актуальних та нагальних питань в сфері землеустрою</vt:lpstr>
      <vt:lpstr>Діяльність Організації: видання наукових посібників</vt:lpstr>
      <vt:lpstr>Діяльність Організації: виготовили почесні відзнаки та медалі </vt:lpstr>
      <vt:lpstr>Песпективи членства в Організації</vt:lpstr>
      <vt:lpstr>Песпективи членства в Організації</vt:lpstr>
      <vt:lpstr>Песпективи членства в Організації</vt:lpstr>
      <vt:lpstr>Зміни, які відбуваються сьогодні,  плани і  подальші кроки</vt:lpstr>
      <vt:lpstr>Зміни, які відбуваються сьогодні,  плани і  подальші кроки</vt:lpstr>
      <vt:lpstr>Зміни, які відбуваються сьогодні,  плани і  подальші кроки</vt:lpstr>
      <vt:lpstr>Зміни, які відбуваються сьогодні,  плани і  подальші кроки</vt:lpstr>
      <vt:lpstr>Зміни, які відбуваються сьогодні,  плани і  подальші кроки</vt:lpstr>
      <vt:lpstr>Ми пропонуємо: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 Windows</cp:lastModifiedBy>
  <cp:revision>143</cp:revision>
  <dcterms:created xsi:type="dcterms:W3CDTF">2021-04-14T06:25:05Z</dcterms:created>
  <dcterms:modified xsi:type="dcterms:W3CDTF">2021-09-17T06:16:21Z</dcterms:modified>
</cp:coreProperties>
</file>