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83" r:id="rId2"/>
    <p:sldId id="430" r:id="rId3"/>
    <p:sldId id="451" r:id="rId4"/>
    <p:sldId id="384" r:id="rId5"/>
    <p:sldId id="385" r:id="rId6"/>
    <p:sldId id="387" r:id="rId7"/>
    <p:sldId id="426" r:id="rId8"/>
    <p:sldId id="525" r:id="rId9"/>
    <p:sldId id="526" r:id="rId10"/>
    <p:sldId id="390" r:id="rId11"/>
    <p:sldId id="393" r:id="rId12"/>
    <p:sldId id="394" r:id="rId13"/>
    <p:sldId id="396" r:id="rId14"/>
    <p:sldId id="397" r:id="rId15"/>
    <p:sldId id="450" r:id="rId16"/>
    <p:sldId id="399" r:id="rId17"/>
    <p:sldId id="400" r:id="rId18"/>
    <p:sldId id="513" r:id="rId19"/>
    <p:sldId id="408" r:id="rId20"/>
    <p:sldId id="410" r:id="rId21"/>
    <p:sldId id="411" r:id="rId22"/>
    <p:sldId id="412" r:id="rId23"/>
    <p:sldId id="599" r:id="rId24"/>
    <p:sldId id="413" r:id="rId25"/>
    <p:sldId id="414" r:id="rId26"/>
    <p:sldId id="415" r:id="rId27"/>
    <p:sldId id="416" r:id="rId28"/>
    <p:sldId id="417" r:id="rId29"/>
    <p:sldId id="519" r:id="rId30"/>
    <p:sldId id="520" r:id="rId31"/>
    <p:sldId id="522" r:id="rId32"/>
    <p:sldId id="465" r:id="rId33"/>
    <p:sldId id="600" r:id="rId34"/>
    <p:sldId id="523" r:id="rId35"/>
    <p:sldId id="601" r:id="rId36"/>
    <p:sldId id="468" r:id="rId37"/>
    <p:sldId id="470" r:id="rId38"/>
    <p:sldId id="471" r:id="rId39"/>
    <p:sldId id="527" r:id="rId40"/>
    <p:sldId id="503" r:id="rId41"/>
    <p:sldId id="504" r:id="rId42"/>
    <p:sldId id="509" r:id="rId43"/>
    <p:sldId id="604" r:id="rId44"/>
    <p:sldId id="510" r:id="rId45"/>
    <p:sldId id="511" r:id="rId46"/>
    <p:sldId id="512" r:id="rId47"/>
    <p:sldId id="578" r:id="rId48"/>
    <p:sldId id="583" r:id="rId49"/>
    <p:sldId id="345" r:id="rId50"/>
    <p:sldId id="341" r:id="rId51"/>
    <p:sldId id="613" r:id="rId52"/>
    <p:sldId id="594" r:id="rId53"/>
    <p:sldId id="614" r:id="rId54"/>
    <p:sldId id="615" r:id="rId55"/>
    <p:sldId id="595" r:id="rId56"/>
    <p:sldId id="609" r:id="rId57"/>
    <p:sldId id="596" r:id="rId58"/>
    <p:sldId id="441" r:id="rId59"/>
    <p:sldId id="442" r:id="rId60"/>
    <p:sldId id="443" r:id="rId61"/>
    <p:sldId id="560" r:id="rId62"/>
    <p:sldId id="561" r:id="rId63"/>
    <p:sldId id="587" r:id="rId64"/>
    <p:sldId id="585" r:id="rId65"/>
    <p:sldId id="349" r:id="rId66"/>
    <p:sldId id="607" r:id="rId67"/>
    <p:sldId id="612" r:id="rId68"/>
    <p:sldId id="610" r:id="rId69"/>
    <p:sldId id="611" r:id="rId70"/>
    <p:sldId id="608" r:id="rId71"/>
    <p:sldId id="602"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90" autoAdjust="0"/>
    <p:restoredTop sz="94660"/>
  </p:normalViewPr>
  <p:slideViewPr>
    <p:cSldViewPr snapToGrid="0">
      <p:cViewPr varScale="1">
        <p:scale>
          <a:sx n="84" d="100"/>
          <a:sy n="84" d="100"/>
        </p:scale>
        <p:origin x="58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0966B5-57C4-4624-83A6-E4515BB8A028}" type="datetimeFigureOut">
              <a:rPr lang="ru-RU" smtClean="0"/>
              <a:t>17.09.2021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BC2DB1-8686-4099-B336-6AC51F711930}" type="slidenum">
              <a:rPr lang="ru-RU" smtClean="0"/>
              <a:t>‹#›</a:t>
            </a:fld>
            <a:endParaRPr lang="ru-RU"/>
          </a:p>
        </p:txBody>
      </p:sp>
    </p:spTree>
    <p:extLst>
      <p:ext uri="{BB962C8B-B14F-4D97-AF65-F5344CB8AC3E}">
        <p14:creationId xmlns:p14="http://schemas.microsoft.com/office/powerpoint/2010/main" val="676618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4109179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0"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4239083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1872338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2"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2323839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18</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3764612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19</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78236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20</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39783677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21</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1514986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22</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41649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24</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324722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25</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4113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Образ слайда 1"/>
          <p:cNvSpPr>
            <a:spLocks noGrp="1" noRot="1" noChangeAspect="1" noTextEdit="1"/>
          </p:cNvSpPr>
          <p:nvPr>
            <p:ph type="sldImg"/>
          </p:nvPr>
        </p:nvSpPr>
        <p:spPr bwMode="auto">
          <a:noFill/>
          <a:ln>
            <a:solidFill>
              <a:srgbClr val="000000"/>
            </a:solidFill>
            <a:miter lim="800000"/>
            <a:headEnd/>
            <a:tailEnd/>
          </a:ln>
        </p:spPr>
      </p:sp>
      <p:sp>
        <p:nvSpPr>
          <p:cNvPr id="1741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
        <p:nvSpPr>
          <p:cNvPr id="4" name="Номер слайда 3"/>
          <p:cNvSpPr txBox="1">
            <a:spLocks noGrp="1"/>
          </p:cNvSpPr>
          <p:nvPr/>
        </p:nvSpPr>
        <p:spPr>
          <a:xfrm>
            <a:off x="3849688" y="9429750"/>
            <a:ext cx="2946400" cy="496888"/>
          </a:xfrm>
          <a:prstGeom prst="rect">
            <a:avLst/>
          </a:prstGeom>
          <a:noFill/>
        </p:spPr>
        <p:txBody>
          <a:bodyPr anchor="b"/>
          <a:lstStyle/>
          <a:p>
            <a:pPr algn="r" fontAlgn="auto">
              <a:spcBef>
                <a:spcPts val="0"/>
              </a:spcBef>
              <a:spcAft>
                <a:spcPts val="0"/>
              </a:spcAft>
              <a:defRPr/>
            </a:pPr>
            <a:fld id="{E107498E-801A-4A93-B29A-D5AAE12661E4}" type="slidenum">
              <a:rPr lang="ru-RU" sz="1200">
                <a:latin typeface="+mn-lt"/>
                <a:cs typeface="+mn-cs"/>
              </a:rPr>
              <a:pPr algn="r" fontAlgn="auto">
                <a:spcBef>
                  <a:spcPts val="0"/>
                </a:spcBef>
                <a:spcAft>
                  <a:spcPts val="0"/>
                </a:spcAft>
                <a:defRPr/>
              </a:pPr>
              <a:t>2</a:t>
            </a:fld>
            <a:endParaRPr lang="ru-RU" sz="1200">
              <a:latin typeface="+mn-lt"/>
              <a:cs typeface="+mn-cs"/>
            </a:endParaRPr>
          </a:p>
        </p:txBody>
      </p:sp>
    </p:spTree>
    <p:extLst>
      <p:ext uri="{BB962C8B-B14F-4D97-AF65-F5344CB8AC3E}">
        <p14:creationId xmlns:p14="http://schemas.microsoft.com/office/powerpoint/2010/main" val="258091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26</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2140829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27</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2562438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28</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217741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Образ слайда 1"/>
          <p:cNvSpPr>
            <a:spLocks noGrp="1" noRot="1" noChangeAspect="1" noTextEdit="1"/>
          </p:cNvSpPr>
          <p:nvPr>
            <p:ph type="sldImg"/>
          </p:nvPr>
        </p:nvSpPr>
        <p:spPr>
          <a:ln/>
        </p:spPr>
      </p:sp>
      <p:sp>
        <p:nvSpPr>
          <p:cNvPr id="40963" name="Заметки 2"/>
          <p:cNvSpPr>
            <a:spLocks noGrp="1"/>
          </p:cNvSpPr>
          <p:nvPr>
            <p:ph type="body" idx="1"/>
          </p:nvPr>
        </p:nvSpPr>
        <p:spPr>
          <a:noFill/>
        </p:spPr>
        <p:txBody>
          <a:bodyPr/>
          <a:lstStyle/>
          <a:p>
            <a:pPr eaLnBrk="1" hangingPunct="1"/>
            <a:endParaRPr lang="en-US" altLang="en-US"/>
          </a:p>
        </p:txBody>
      </p:sp>
      <p:sp>
        <p:nvSpPr>
          <p:cNvPr id="40964" name="Номер слайда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799813E-A24B-41F3-8CF1-FF3BD0FE2E46}" type="slidenum">
              <a:rPr lang="ru-RU" altLang="en-US"/>
              <a:pPr/>
              <a:t>31</a:t>
            </a:fld>
            <a:endParaRPr lang="ru-RU" altLang="en-US"/>
          </a:p>
        </p:txBody>
      </p:sp>
    </p:spTree>
    <p:extLst>
      <p:ext uri="{BB962C8B-B14F-4D97-AF65-F5344CB8AC3E}">
        <p14:creationId xmlns:p14="http://schemas.microsoft.com/office/powerpoint/2010/main" val="15888983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39</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3549370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5"/>
          </p:nvPr>
        </p:nvSpPr>
        <p:spPr/>
        <p:txBody>
          <a:bodyPr/>
          <a:lstStyle/>
          <a:p>
            <a:fld id="{DABC2DB1-8686-4099-B336-6AC51F711930}" type="slidenum">
              <a:rPr lang="ru-RU" smtClean="0"/>
              <a:t>43</a:t>
            </a:fld>
            <a:endParaRPr lang="ru-RU"/>
          </a:p>
        </p:txBody>
      </p:sp>
    </p:spTree>
    <p:extLst>
      <p:ext uri="{BB962C8B-B14F-4D97-AF65-F5344CB8AC3E}">
        <p14:creationId xmlns:p14="http://schemas.microsoft.com/office/powerpoint/2010/main" val="183765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200" dirty="0" err="1"/>
              <a:t>Містобудівна</a:t>
            </a:r>
            <a:r>
              <a:rPr lang="ru-RU" sz="1200" dirty="0"/>
              <a:t> </a:t>
            </a:r>
            <a:r>
              <a:rPr lang="ru-RU" sz="1200" dirty="0" err="1"/>
              <a:t>документація</a:t>
            </a:r>
            <a:r>
              <a:rPr lang="ru-RU" sz="1200" dirty="0"/>
              <a:t> </a:t>
            </a:r>
            <a:r>
              <a:rPr lang="ru-RU" sz="1200" dirty="0" err="1"/>
              <a:t>місцевого</a:t>
            </a:r>
            <a:r>
              <a:rPr lang="ru-RU" sz="1200" dirty="0"/>
              <a:t> </a:t>
            </a:r>
            <a:r>
              <a:rPr lang="ru-RU" sz="1200" dirty="0" err="1"/>
              <a:t>рівня</a:t>
            </a:r>
            <a:r>
              <a:rPr lang="ru-RU" sz="1200" dirty="0"/>
              <a:t> </a:t>
            </a:r>
            <a:r>
              <a:rPr lang="ru-RU" sz="1200" dirty="0" err="1"/>
              <a:t>визначається</a:t>
            </a:r>
            <a:r>
              <a:rPr lang="ru-RU" sz="1200" dirty="0"/>
              <a:t> як </a:t>
            </a:r>
            <a:r>
              <a:rPr lang="ru-RU" sz="1200" dirty="0" err="1"/>
              <a:t>одночасно</a:t>
            </a:r>
            <a:r>
              <a:rPr lang="ru-RU" sz="1200" dirty="0"/>
              <a:t> </a:t>
            </a:r>
            <a:r>
              <a:rPr lang="ru-RU" sz="1200" b="1" dirty="0" err="1"/>
              <a:t>містобудівна</a:t>
            </a:r>
            <a:r>
              <a:rPr lang="ru-RU" sz="1200" b="1" dirty="0"/>
              <a:t> </a:t>
            </a:r>
            <a:r>
              <a:rPr lang="ru-RU" sz="1200" b="1" dirty="0" err="1"/>
              <a:t>документація</a:t>
            </a:r>
            <a:r>
              <a:rPr lang="ru-RU" sz="1200" b="1" dirty="0"/>
              <a:t> на </a:t>
            </a:r>
            <a:r>
              <a:rPr lang="ru-RU" sz="1200" b="1" dirty="0" err="1"/>
              <a:t>місцевому</a:t>
            </a:r>
            <a:r>
              <a:rPr lang="ru-RU" sz="1200" b="1" dirty="0"/>
              <a:t> </a:t>
            </a:r>
            <a:r>
              <a:rPr lang="ru-RU" sz="1200" b="1" dirty="0" err="1"/>
              <a:t>рівні</a:t>
            </a:r>
            <a:r>
              <a:rPr lang="ru-RU" sz="1200" b="1" dirty="0"/>
              <a:t> </a:t>
            </a:r>
            <a:r>
              <a:rPr lang="ru-RU" sz="1200" dirty="0"/>
              <a:t>та </a:t>
            </a:r>
            <a:r>
              <a:rPr lang="ru-RU" sz="1200" b="1" dirty="0" err="1"/>
              <a:t>землевпорядна</a:t>
            </a:r>
            <a:r>
              <a:rPr lang="ru-RU" sz="1200" dirty="0"/>
              <a:t> </a:t>
            </a:r>
            <a:r>
              <a:rPr lang="ru-RU" sz="1200" dirty="0" err="1"/>
              <a:t>документація</a:t>
            </a:r>
            <a:r>
              <a:rPr lang="ru-RU"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dirty="0">
              <a:solidFill>
                <a:schemeClr val="accent6">
                  <a:lumMod val="60000"/>
                  <a:lumOff val="40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200" b="1" dirty="0" err="1">
                <a:solidFill>
                  <a:schemeClr val="accent6">
                    <a:lumMod val="60000"/>
                    <a:lumOff val="40000"/>
                  </a:schemeClr>
                </a:solidFill>
                <a:latin typeface="Arial" panose="020B0604020202020204" pitchFamily="34" charset="0"/>
                <a:cs typeface="Arial" panose="020B0604020202020204" pitchFamily="34" charset="0"/>
              </a:rPr>
              <a:t>Комплексний</a:t>
            </a:r>
            <a:r>
              <a:rPr lang="ru-RU" sz="1200" b="1" dirty="0">
                <a:solidFill>
                  <a:schemeClr val="accent6">
                    <a:lumMod val="60000"/>
                    <a:lumOff val="40000"/>
                  </a:schemeClr>
                </a:solidFill>
                <a:latin typeface="Arial" panose="020B0604020202020204" pitchFamily="34" charset="0"/>
                <a:cs typeface="Arial" panose="020B0604020202020204" pitchFamily="34" charset="0"/>
              </a:rPr>
              <a:t> план </a:t>
            </a:r>
            <a:r>
              <a:rPr lang="ru-RU" sz="1200" b="1" dirty="0" err="1">
                <a:solidFill>
                  <a:schemeClr val="accent6">
                    <a:lumMod val="60000"/>
                    <a:lumOff val="40000"/>
                  </a:schemeClr>
                </a:solidFill>
                <a:latin typeface="Arial" panose="020B0604020202020204" pitchFamily="34" charset="0"/>
                <a:cs typeface="Arial" panose="020B0604020202020204" pitchFamily="34" charset="0"/>
              </a:rPr>
              <a:t>визначає</a:t>
            </a:r>
            <a:r>
              <a:rPr lang="ru-RU" sz="1200" b="1" dirty="0">
                <a:solidFill>
                  <a:schemeClr val="accent6">
                    <a:lumMod val="60000"/>
                    <a:lumOff val="40000"/>
                  </a:schemeClr>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планувальну</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організацію</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функціональне</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призначення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території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основні</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принципи</a:t>
            </a:r>
            <a:r>
              <a:rPr lang="ru-RU" sz="1200" dirty="0">
                <a:solidFill>
                  <a:prstClr val="black"/>
                </a:solidFill>
                <a:latin typeface="Arial" panose="020B0604020202020204" pitchFamily="34" charset="0"/>
                <a:cs typeface="Arial" panose="020B0604020202020204" pitchFamily="34" charset="0"/>
              </a:rPr>
              <a:t> і напрямки </a:t>
            </a:r>
            <a:r>
              <a:rPr lang="ru-RU" sz="1200" dirty="0" err="1">
                <a:solidFill>
                  <a:prstClr val="black"/>
                </a:solidFill>
                <a:latin typeface="Arial" panose="020B0604020202020204" pitchFamily="34" charset="0"/>
                <a:cs typeface="Arial" panose="020B0604020202020204" pitchFamily="34" charset="0"/>
              </a:rPr>
              <a:t>формування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єдиної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системи</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громадського</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обслуговування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населення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дорожньої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мережі</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інженерно-транспортної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інфраструктури</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інженерної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підготовки</a:t>
            </a:r>
            <a:r>
              <a:rPr lang="ru-RU" sz="1200" dirty="0">
                <a:solidFill>
                  <a:prstClr val="black"/>
                </a:solidFill>
                <a:latin typeface="Arial" panose="020B0604020202020204" pitchFamily="34" charset="0"/>
                <a:cs typeface="Arial" panose="020B0604020202020204" pitchFamily="34" charset="0"/>
              </a:rPr>
              <a:t> і благоустрою, </a:t>
            </a:r>
            <a:r>
              <a:rPr lang="ru-RU" sz="1200" dirty="0" err="1">
                <a:solidFill>
                  <a:prstClr val="black"/>
                </a:solidFill>
                <a:latin typeface="Arial" panose="020B0604020202020204" pitchFamily="34" charset="0"/>
                <a:cs typeface="Arial" panose="020B0604020202020204" pitchFamily="34" charset="0"/>
              </a:rPr>
              <a:t>цивільного</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захисту</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території</a:t>
            </a:r>
            <a:r>
              <a:rPr lang="ru-RU" sz="1200" dirty="0">
                <a:solidFill>
                  <a:prstClr val="black"/>
                </a:solidFill>
                <a:latin typeface="Arial" panose="020B0604020202020204" pitchFamily="34" charset="0"/>
                <a:cs typeface="Arial" panose="020B0604020202020204" pitchFamily="34" charset="0"/>
              </a:rPr>
              <a:t> та </a:t>
            </a:r>
            <a:r>
              <a:rPr lang="ru-RU" sz="1200" dirty="0" err="1">
                <a:solidFill>
                  <a:prstClr val="black"/>
                </a:solidFill>
                <a:latin typeface="Arial" panose="020B0604020202020204" pitchFamily="34" charset="0"/>
                <a:cs typeface="Arial" panose="020B0604020202020204" pitchFamily="34" charset="0"/>
              </a:rPr>
              <a:t>населення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від</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небезпечних</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природних</a:t>
            </a:r>
            <a:r>
              <a:rPr lang="ru-RU" sz="1200" dirty="0">
                <a:solidFill>
                  <a:prstClr val="black"/>
                </a:solidFill>
                <a:latin typeface="Arial" panose="020B0604020202020204" pitchFamily="34" charset="0"/>
                <a:cs typeface="Arial" panose="020B0604020202020204" pitchFamily="34" charset="0"/>
              </a:rPr>
              <a:t> і </a:t>
            </a:r>
            <a:r>
              <a:rPr lang="ru-RU" sz="1200" dirty="0" err="1">
                <a:solidFill>
                  <a:prstClr val="black"/>
                </a:solidFill>
                <a:latin typeface="Arial" panose="020B0604020202020204" pitchFamily="34" charset="0"/>
                <a:cs typeface="Arial" panose="020B0604020202020204" pitchFamily="34" charset="0"/>
              </a:rPr>
              <a:t>техногенних</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процесів</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охорони</a:t>
            </a:r>
            <a:r>
              <a:rPr lang="ru-RU" sz="1200" dirty="0">
                <a:solidFill>
                  <a:prstClr val="black"/>
                </a:solidFill>
                <a:latin typeface="Arial" panose="020B0604020202020204" pitchFamily="34" charset="0"/>
                <a:cs typeface="Arial" panose="020B0604020202020204" pitchFamily="34" charset="0"/>
              </a:rPr>
              <a:t> земель та </a:t>
            </a:r>
            <a:r>
              <a:rPr lang="ru-RU" sz="1200" dirty="0" err="1">
                <a:solidFill>
                  <a:prstClr val="black"/>
                </a:solidFill>
                <a:latin typeface="Arial" panose="020B0604020202020204" pitchFamily="34" charset="0"/>
                <a:cs typeface="Arial" panose="020B0604020202020204" pitchFamily="34" charset="0"/>
              </a:rPr>
              <a:t>інших</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компонентів</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навколишнього</a:t>
            </a:r>
            <a:r>
              <a:rPr lang="ru-RU" sz="1200" dirty="0">
                <a:solidFill>
                  <a:prstClr val="black"/>
                </a:solidFill>
                <a:latin typeface="Arial" panose="020B0604020202020204" pitchFamily="34" charset="0"/>
                <a:cs typeface="Arial" panose="020B0604020202020204" pitchFamily="34" charset="0"/>
              </a:rPr>
              <a:t> природного </a:t>
            </a:r>
            <a:r>
              <a:rPr lang="ru-RU" sz="1200" dirty="0" err="1">
                <a:solidFill>
                  <a:prstClr val="black"/>
                </a:solidFill>
                <a:latin typeface="Arial" panose="020B0604020202020204" pitchFamily="34" charset="0"/>
                <a:cs typeface="Arial" panose="020B0604020202020204" pitchFamily="34" charset="0"/>
              </a:rPr>
              <a:t>середовища</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формування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екомережі</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охорони</a:t>
            </a:r>
            <a:r>
              <a:rPr lang="ru-RU" sz="1200" dirty="0">
                <a:solidFill>
                  <a:prstClr val="black"/>
                </a:solidFill>
                <a:latin typeface="Arial" panose="020B0604020202020204" pitchFamily="34" charset="0"/>
                <a:cs typeface="Arial" panose="020B0604020202020204" pitchFamily="34" charset="0"/>
              </a:rPr>
              <a:t> і </a:t>
            </a:r>
            <a:r>
              <a:rPr lang="ru-RU" sz="1200" dirty="0" err="1">
                <a:solidFill>
                  <a:prstClr val="black"/>
                </a:solidFill>
                <a:latin typeface="Arial" panose="020B0604020202020204" pitchFamily="34" charset="0"/>
                <a:cs typeface="Arial" panose="020B0604020202020204" pitchFamily="34" charset="0"/>
              </a:rPr>
              <a:t>збереження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культурної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спадщини</a:t>
            </a:r>
            <a:r>
              <a:rPr lang="ru-RU" sz="1200" dirty="0">
                <a:solidFill>
                  <a:prstClr val="black"/>
                </a:solidFill>
                <a:latin typeface="Arial" panose="020B0604020202020204" pitchFamily="34" charset="0"/>
                <a:cs typeface="Arial" panose="020B0604020202020204" pitchFamily="34" charset="0"/>
              </a:rPr>
              <a:t> та </a:t>
            </a:r>
            <a:r>
              <a:rPr lang="ru-RU" sz="1200" dirty="0" err="1">
                <a:solidFill>
                  <a:prstClr val="black"/>
                </a:solidFill>
                <a:latin typeface="Arial" panose="020B0604020202020204" pitchFamily="34" charset="0"/>
                <a:cs typeface="Arial" panose="020B0604020202020204" pitchFamily="34" charset="0"/>
              </a:rPr>
              <a:t>традиційного</a:t>
            </a:r>
            <a:r>
              <a:rPr lang="ru-RU" sz="1200" dirty="0">
                <a:solidFill>
                  <a:prstClr val="black"/>
                </a:solidFill>
                <a:latin typeface="Arial" panose="020B0604020202020204" pitchFamily="34" charset="0"/>
                <a:cs typeface="Arial" panose="020B0604020202020204" pitchFamily="34" charset="0"/>
              </a:rPr>
              <a:t> характеру </a:t>
            </a:r>
            <a:r>
              <a:rPr lang="ru-RU" sz="1200" dirty="0" err="1">
                <a:solidFill>
                  <a:prstClr val="black"/>
                </a:solidFill>
                <a:latin typeface="Arial" panose="020B0604020202020204" pitchFamily="34" charset="0"/>
                <a:cs typeface="Arial" panose="020B0604020202020204" pitchFamily="34" charset="0"/>
              </a:rPr>
              <a:t>середовища</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населених</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пунктів</a:t>
            </a:r>
            <a:r>
              <a:rPr lang="ru-RU" sz="1200" dirty="0">
                <a:solidFill>
                  <a:prstClr val="black"/>
                </a:solidFill>
                <a:latin typeface="Arial" panose="020B0604020202020204" pitchFamily="34" charset="0"/>
                <a:cs typeface="Arial" panose="020B0604020202020204" pitchFamily="34" charset="0"/>
              </a:rPr>
              <a:t>, а </a:t>
            </a:r>
            <a:r>
              <a:rPr lang="ru-RU" sz="1200" dirty="0" err="1">
                <a:solidFill>
                  <a:prstClr val="black"/>
                </a:solidFill>
                <a:latin typeface="Arial" panose="020B0604020202020204" pitchFamily="34" charset="0"/>
                <a:cs typeface="Arial" panose="020B0604020202020204" pitchFamily="34" charset="0"/>
              </a:rPr>
              <a:t>також</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послідовність</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реалізації</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рішень</a:t>
            </a:r>
            <a:r>
              <a:rPr lang="ru-RU" sz="1200" dirty="0">
                <a:solidFill>
                  <a:prstClr val="black"/>
                </a:solidFill>
                <a:latin typeface="Arial" panose="020B0604020202020204" pitchFamily="34" charset="0"/>
                <a:cs typeface="Arial" panose="020B0604020202020204" pitchFamily="34" charset="0"/>
              </a:rPr>
              <a:t>, у тому </a:t>
            </a:r>
            <a:r>
              <a:rPr lang="ru-RU" sz="1200" dirty="0" err="1">
                <a:solidFill>
                  <a:prstClr val="black"/>
                </a:solidFill>
                <a:latin typeface="Arial" panose="020B0604020202020204" pitchFamily="34" charset="0"/>
                <a:cs typeface="Arial" panose="020B0604020202020204" pitchFamily="34" charset="0"/>
              </a:rPr>
              <a:t>числі</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етапність</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освоєння</a:t>
            </a:r>
            <a:r>
              <a:rPr lang="ru-RU" sz="1200" dirty="0">
                <a:solidFill>
                  <a:prstClr val="black"/>
                </a:solidFill>
                <a:latin typeface="Arial" panose="020B0604020202020204" pitchFamily="34" charset="0"/>
                <a:cs typeface="Arial" panose="020B0604020202020204" pitchFamily="34" charset="0"/>
              </a:rPr>
              <a:t> </a:t>
            </a:r>
            <a:r>
              <a:rPr lang="ru-RU" sz="1200" dirty="0" err="1">
                <a:solidFill>
                  <a:prstClr val="black"/>
                </a:solidFill>
                <a:latin typeface="Arial" panose="020B0604020202020204" pitchFamily="34" charset="0"/>
                <a:cs typeface="Arial" panose="020B0604020202020204" pitchFamily="34" charset="0"/>
              </a:rPr>
              <a:t>території</a:t>
            </a:r>
            <a:r>
              <a:rPr lang="ru-RU" sz="1200" dirty="0">
                <a:solidFill>
                  <a:prstClr val="black"/>
                </a:solidFill>
                <a:latin typeface="Arial" panose="020B0604020202020204" pitchFamily="34" charset="0"/>
                <a:cs typeface="Arial" panose="020B0604020202020204" pitchFamily="34" charset="0"/>
              </a:rPr>
              <a:t>.</a:t>
            </a:r>
            <a:endParaRPr lang="de-DE" sz="1200" dirty="0">
              <a:solidFill>
                <a:prstClr val="black"/>
              </a:solidFill>
              <a:latin typeface="Arial" panose="020B0604020202020204" pitchFamily="34" charset="0"/>
              <a:cs typeface="Arial" panose="020B0604020202020204" pitchFamily="34" charset="0"/>
            </a:endParaRPr>
          </a:p>
          <a:p>
            <a:endParaRPr lang="ru-RU" dirty="0"/>
          </a:p>
        </p:txBody>
      </p:sp>
      <p:sp>
        <p:nvSpPr>
          <p:cNvPr id="4" name="Номер слайда 3"/>
          <p:cNvSpPr>
            <a:spLocks noGrp="1"/>
          </p:cNvSpPr>
          <p:nvPr>
            <p:ph type="sldNum" sz="quarter" idx="5"/>
          </p:nvPr>
        </p:nvSpPr>
        <p:spPr/>
        <p:txBody>
          <a:bodyPr/>
          <a:lstStyle/>
          <a:p>
            <a:fld id="{161B22AA-A984-844A-B98E-7D3DF72398EA}" type="slidenum">
              <a:rPr lang="en-US" smtClean="0"/>
              <a:t>50</a:t>
            </a:fld>
            <a:endParaRPr lang="en-US"/>
          </a:p>
        </p:txBody>
      </p:sp>
    </p:spTree>
    <p:extLst>
      <p:ext uri="{BB962C8B-B14F-4D97-AF65-F5344CB8AC3E}">
        <p14:creationId xmlns:p14="http://schemas.microsoft.com/office/powerpoint/2010/main" val="2382765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err="1"/>
              <a:t>Розробником</a:t>
            </a:r>
            <a:r>
              <a:rPr lang="ru-RU" dirty="0"/>
              <a:t> комплексного плану є  </a:t>
            </a:r>
            <a:r>
              <a:rPr lang="ru-RU" dirty="0" err="1"/>
              <a:t>суб’єкт</a:t>
            </a:r>
            <a:r>
              <a:rPr lang="ru-RU" dirty="0"/>
              <a:t> </a:t>
            </a:r>
            <a:r>
              <a:rPr lang="ru-RU" dirty="0" err="1"/>
              <a:t>господарювання</a:t>
            </a:r>
            <a:r>
              <a:rPr lang="ru-RU" dirty="0"/>
              <a:t>, </a:t>
            </a:r>
            <a:r>
              <a:rPr lang="ru-RU" dirty="0" err="1"/>
              <a:t>який</a:t>
            </a:r>
            <a:r>
              <a:rPr lang="ru-RU" dirty="0"/>
              <a:t> </a:t>
            </a:r>
            <a:r>
              <a:rPr lang="ru-RU" dirty="0" err="1"/>
              <a:t>має</a:t>
            </a:r>
            <a:r>
              <a:rPr lang="ru-RU" dirty="0"/>
              <a:t> право на </a:t>
            </a:r>
            <a:r>
              <a:rPr lang="ru-RU" dirty="0" err="1"/>
              <a:t>розроблення</a:t>
            </a:r>
            <a:r>
              <a:rPr lang="ru-RU" dirty="0"/>
              <a:t> </a:t>
            </a:r>
            <a:r>
              <a:rPr lang="ru-RU" dirty="0" err="1"/>
              <a:t>даного</a:t>
            </a:r>
            <a:r>
              <a:rPr lang="ru-RU" dirty="0"/>
              <a:t> виду </a:t>
            </a:r>
            <a:r>
              <a:rPr lang="ru-RU" dirty="0" err="1"/>
              <a:t>документації</a:t>
            </a:r>
            <a:r>
              <a:rPr lang="ru-RU" dirty="0"/>
              <a:t>, </a:t>
            </a:r>
            <a:r>
              <a:rPr lang="ru-RU" dirty="0" err="1"/>
              <a:t>тобто</a:t>
            </a:r>
            <a:r>
              <a:rPr lang="ru-RU" dirty="0"/>
              <a:t> </a:t>
            </a:r>
            <a:r>
              <a:rPr lang="ru-RU" dirty="0" err="1"/>
              <a:t>має</a:t>
            </a:r>
            <a:r>
              <a:rPr lang="ru-RU" dirty="0"/>
              <a:t> у </a:t>
            </a:r>
            <a:r>
              <a:rPr lang="ru-RU" dirty="0" err="1"/>
              <a:t>своєму</a:t>
            </a:r>
            <a:r>
              <a:rPr lang="ru-RU" dirty="0"/>
              <a:t> </a:t>
            </a:r>
            <a:r>
              <a:rPr lang="ru-RU" dirty="0" err="1"/>
              <a:t>штаті</a:t>
            </a:r>
            <a:r>
              <a:rPr lang="ru-RU" dirty="0"/>
              <a:t> </a:t>
            </a:r>
            <a:r>
              <a:rPr lang="ru-RU" dirty="0" err="1"/>
              <a:t>сертифікованих</a:t>
            </a:r>
            <a:r>
              <a:rPr lang="ru-RU" dirty="0"/>
              <a:t> </a:t>
            </a:r>
            <a:r>
              <a:rPr lang="ru-RU" dirty="0" err="1"/>
              <a:t>архітектора</a:t>
            </a:r>
            <a:r>
              <a:rPr lang="ru-RU" dirty="0"/>
              <a:t> та </a:t>
            </a:r>
            <a:r>
              <a:rPr lang="ru-RU" dirty="0" err="1"/>
              <a:t>інженер-землевпорядника</a:t>
            </a:r>
            <a:r>
              <a:rPr lang="ru-RU" dirty="0"/>
              <a:t>.</a:t>
            </a:r>
            <a:endParaRPr lang="de-DE" dirty="0"/>
          </a:p>
          <a:p>
            <a:endParaRPr lang="ru-RU" dirty="0"/>
          </a:p>
        </p:txBody>
      </p:sp>
      <p:sp>
        <p:nvSpPr>
          <p:cNvPr id="4" name="Номер слайда 3"/>
          <p:cNvSpPr>
            <a:spLocks noGrp="1"/>
          </p:cNvSpPr>
          <p:nvPr>
            <p:ph type="sldNum" sz="quarter" idx="5"/>
          </p:nvPr>
        </p:nvSpPr>
        <p:spPr/>
        <p:txBody>
          <a:bodyPr/>
          <a:lstStyle/>
          <a:p>
            <a:fld id="{161B22AA-A984-844A-B98E-7D3DF72398EA}" type="slidenum">
              <a:rPr lang="en-US" smtClean="0"/>
              <a:t>53</a:t>
            </a:fld>
            <a:endParaRPr lang="en-US"/>
          </a:p>
        </p:txBody>
      </p:sp>
    </p:spTree>
    <p:extLst>
      <p:ext uri="{BB962C8B-B14F-4D97-AF65-F5344CB8AC3E}">
        <p14:creationId xmlns:p14="http://schemas.microsoft.com/office/powerpoint/2010/main" val="3217638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61B22AA-A984-844A-B98E-7D3DF72398EA}" type="slidenum">
              <a:rPr lang="en-US" smtClean="0"/>
              <a:t>65</a:t>
            </a:fld>
            <a:endParaRPr lang="en-US"/>
          </a:p>
        </p:txBody>
      </p:sp>
    </p:spTree>
    <p:extLst>
      <p:ext uri="{BB962C8B-B14F-4D97-AF65-F5344CB8AC3E}">
        <p14:creationId xmlns:p14="http://schemas.microsoft.com/office/powerpoint/2010/main" val="2406224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8"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4124570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24A558B-E4E9-A94A-B9C1-029E46A76ABA}" type="slidenum">
              <a:rPr lang="en-US" smtClean="0"/>
              <a:t>3</a:t>
            </a:fld>
            <a:endParaRPr lang="en-US"/>
          </a:p>
        </p:txBody>
      </p:sp>
    </p:spTree>
    <p:extLst>
      <p:ext uri="{BB962C8B-B14F-4D97-AF65-F5344CB8AC3E}">
        <p14:creationId xmlns:p14="http://schemas.microsoft.com/office/powerpoint/2010/main" val="1755049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1EA76A5-4A41-4098-973E-A5FA4E09A1E1}" type="slidenum">
              <a:rPr lang="ru-RU" smtClean="0"/>
              <a:t>4</a:t>
            </a:fld>
            <a:endParaRPr lang="ru-RU"/>
          </a:p>
        </p:txBody>
      </p:sp>
    </p:spTree>
    <p:extLst>
      <p:ext uri="{BB962C8B-B14F-4D97-AF65-F5344CB8AC3E}">
        <p14:creationId xmlns:p14="http://schemas.microsoft.com/office/powerpoint/2010/main" val="257620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4"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1554734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7</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2258843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8</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17884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114800"/>
          </a:xfrm>
          <a:prstGeom prst="rect">
            <a:avLst/>
          </a:prstGeom>
        </p:spPr>
        <p:txBody>
          <a:bodyPr/>
          <a:lstStyle/>
          <a:p>
            <a:endParaRPr lang="en-GB" dirty="0"/>
          </a:p>
        </p:txBody>
      </p:sp>
      <p:sp>
        <p:nvSpPr>
          <p:cNvPr id="4" name="Slide Number Placeholder 3"/>
          <p:cNvSpPr>
            <a:spLocks noGrp="1"/>
          </p:cNvSpPr>
          <p:nvPr>
            <p:ph type="sldNum" sz="quarter" idx="10"/>
          </p:nvPr>
        </p:nvSpPr>
        <p:spPr/>
        <p:txBody>
          <a:bodyPr/>
          <a:lstStyle/>
          <a:p>
            <a:fld id="{98152657-3941-024D-B81D-098C3450B7BC}" type="slidenum">
              <a:rPr lang="ru-RU" smtClean="0"/>
              <a:t>9</a:t>
            </a:fld>
            <a:endParaRPr lang="ru-RU"/>
          </a:p>
        </p:txBody>
      </p:sp>
      <p:sp>
        <p:nvSpPr>
          <p:cNvPr id="5" name="Footer Placeholder 4"/>
          <p:cNvSpPr>
            <a:spLocks noGrp="1"/>
          </p:cNvSpPr>
          <p:nvPr>
            <p:ph type="ftr" sz="quarter" idx="11"/>
          </p:nvPr>
        </p:nvSpPr>
        <p:spPr/>
        <p:txBody>
          <a:bodyPr/>
          <a:lstStyle/>
          <a:p>
            <a:endParaRPr lang="ru-RU" dirty="0"/>
          </a:p>
        </p:txBody>
      </p:sp>
      <p:sp>
        <p:nvSpPr>
          <p:cNvPr id="6" name="Header Placeholder 5"/>
          <p:cNvSpPr>
            <a:spLocks noGrp="1"/>
          </p:cNvSpPr>
          <p:nvPr>
            <p:ph type="hdr" sz="quarter" idx="12"/>
          </p:nvPr>
        </p:nvSpPr>
        <p:spPr/>
        <p:txBody>
          <a:bodyPr/>
          <a:lstStyle/>
          <a:p>
            <a:endParaRPr lang="ru-RU" dirty="0"/>
          </a:p>
        </p:txBody>
      </p:sp>
    </p:spTree>
    <p:extLst>
      <p:ext uri="{BB962C8B-B14F-4D97-AF65-F5344CB8AC3E}">
        <p14:creationId xmlns:p14="http://schemas.microsoft.com/office/powerpoint/2010/main" val="95235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6"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ru-RU"/>
          </a:p>
        </p:txBody>
      </p:sp>
    </p:spTree>
    <p:extLst>
      <p:ext uri="{BB962C8B-B14F-4D97-AF65-F5344CB8AC3E}">
        <p14:creationId xmlns:p14="http://schemas.microsoft.com/office/powerpoint/2010/main" val="3528773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2329379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351851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1834209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d/Gray 1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43000"/>
            <a:ext cx="10363200" cy="5029200"/>
          </a:xfrm>
        </p:spPr>
        <p:txBody>
          <a:bodyPr/>
          <a:lstStyle/>
          <a:p>
            <a:pPr lvl="0"/>
            <a:r>
              <a:rPr lang="en-US" dirty="0"/>
              <a:t>Click to edit Master text styles</a:t>
            </a:r>
          </a:p>
          <a:p>
            <a:pPr lvl="1"/>
            <a:r>
              <a:rPr lang="en-US" dirty="0"/>
              <a:t>Second level</a:t>
            </a:r>
          </a:p>
        </p:txBody>
      </p:sp>
      <p:sp>
        <p:nvSpPr>
          <p:cNvPr id="11" name="Title 1"/>
          <p:cNvSpPr>
            <a:spLocks noGrp="1"/>
          </p:cNvSpPr>
          <p:nvPr>
            <p:ph type="title"/>
          </p:nvPr>
        </p:nvSpPr>
        <p:spPr>
          <a:xfrm>
            <a:off x="914805" y="376535"/>
            <a:ext cx="10363200" cy="461665"/>
          </a:xfrm>
        </p:spPr>
        <p:txBody>
          <a:bodyPr>
            <a:spAutoFit/>
          </a:bodyPr>
          <a:lstStyle>
            <a:lvl1pPr>
              <a:defRPr>
                <a:solidFill>
                  <a:srgbClr val="BA0C2F"/>
                </a:solidFill>
              </a:defRPr>
            </a:lvl1pPr>
          </a:lstStyle>
          <a:p>
            <a:r>
              <a:rPr lang="uk-UA" dirty="0"/>
              <a:t>Зразок заголовка</a:t>
            </a:r>
            <a:endParaRPr lang="en-US" dirty="0"/>
          </a:p>
        </p:txBody>
      </p:sp>
      <p:sp>
        <p:nvSpPr>
          <p:cNvPr id="4" name="Date Placeholder 3"/>
          <p:cNvSpPr>
            <a:spLocks noGrp="1"/>
          </p:cNvSpPr>
          <p:nvPr>
            <p:ph type="dt" sz="half" idx="10"/>
          </p:nvPr>
        </p:nvSpPr>
        <p:spPr>
          <a:xfrm>
            <a:off x="203200" y="6521450"/>
            <a:ext cx="2844800" cy="184150"/>
          </a:xfrm>
        </p:spPr>
        <p:txBody>
          <a:bodyPr/>
          <a:lstStyle>
            <a:lvl1pPr algn="l">
              <a:defRPr sz="600" b="0" i="0">
                <a:solidFill>
                  <a:srgbClr val="6C6463"/>
                </a:solidFill>
                <a:latin typeface="Gill Sans MT"/>
                <a:cs typeface="Gill Sans MT"/>
              </a:defRPr>
            </a:lvl1pPr>
          </a:lstStyle>
          <a:p>
            <a:pPr>
              <a:defRPr/>
            </a:pPr>
            <a:fld id="{86267A68-8D63-437A-BBF5-3D4B68DE42C9}" type="datetime1">
              <a:rPr lang="en-US"/>
              <a:pPr>
                <a:defRPr/>
              </a:pPr>
              <a:t>9/17/2021</a:t>
            </a:fld>
            <a:endParaRPr lang="en-US"/>
          </a:p>
        </p:txBody>
      </p:sp>
      <p:sp>
        <p:nvSpPr>
          <p:cNvPr id="6" name="Slide Number Placeholder 5"/>
          <p:cNvSpPr>
            <a:spLocks noGrp="1"/>
          </p:cNvSpPr>
          <p:nvPr>
            <p:ph type="sldNum" sz="quarter" idx="12"/>
          </p:nvPr>
        </p:nvSpPr>
        <p:spPr>
          <a:xfrm>
            <a:off x="9144000" y="6521450"/>
            <a:ext cx="2844800" cy="184150"/>
          </a:xfrm>
        </p:spPr>
        <p:txBody>
          <a:bodyPr/>
          <a:lstStyle>
            <a:lvl1pPr>
              <a:defRPr>
                <a:solidFill>
                  <a:srgbClr val="6C6463"/>
                </a:solidFill>
              </a:defRPr>
            </a:lvl1pPr>
          </a:lstStyle>
          <a:p>
            <a:pPr>
              <a:defRPr/>
            </a:pPr>
            <a:fld id="{0238CDB0-D24E-4C67-8B33-270FDCB37725}" type="slidenum">
              <a:rPr lang="en-US" altLang="en-US"/>
              <a:pPr>
                <a:defRPr/>
              </a:pPr>
              <a:t>‹#›</a:t>
            </a:fld>
            <a:endParaRPr lang="en-US" altLang="en-US"/>
          </a:p>
        </p:txBody>
      </p:sp>
    </p:spTree>
    <p:extLst>
      <p:ext uri="{BB962C8B-B14F-4D97-AF65-F5344CB8AC3E}">
        <p14:creationId xmlns:p14="http://schemas.microsoft.com/office/powerpoint/2010/main" val="4188945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624691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3066606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0194FAE1-768C-41EA-9D1D-F3BB7DBAE9E7}" type="datetimeFigureOut">
              <a:rPr lang="en-US" smtClean="0"/>
              <a:t>9/17/2021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854336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0194FAE1-768C-41EA-9D1D-F3BB7DBAE9E7}" type="datetimeFigureOut">
              <a:rPr lang="en-US" smtClean="0"/>
              <a:t>9/17/2021</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3241696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0194FAE1-768C-41EA-9D1D-F3BB7DBAE9E7}" type="datetimeFigureOut">
              <a:rPr lang="en-US" smtClean="0"/>
              <a:t>9/17/2021</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403775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194FAE1-768C-41EA-9D1D-F3BB7DBAE9E7}" type="datetimeFigureOut">
              <a:rPr lang="en-US" smtClean="0"/>
              <a:t>9/17/2021</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96570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194FAE1-768C-41EA-9D1D-F3BB7DBAE9E7}" type="datetimeFigureOut">
              <a:rPr lang="en-US" smtClean="0"/>
              <a:t>9/17/2021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2194497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194FAE1-768C-41EA-9D1D-F3BB7DBAE9E7}" type="datetimeFigureOut">
              <a:rPr lang="en-US" smtClean="0"/>
              <a:t>9/17/2021</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B43FBF5C-AB8E-498F-B6C8-9B3F1342C3F7}" type="slidenum">
              <a:rPr lang="en-US" smtClean="0"/>
              <a:t>‹#›</a:t>
            </a:fld>
            <a:endParaRPr lang="en-US"/>
          </a:p>
        </p:txBody>
      </p:sp>
    </p:spTree>
    <p:extLst>
      <p:ext uri="{BB962C8B-B14F-4D97-AF65-F5344CB8AC3E}">
        <p14:creationId xmlns:p14="http://schemas.microsoft.com/office/powerpoint/2010/main" val="282668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94FAE1-768C-41EA-9D1D-F3BB7DBAE9E7}" type="datetimeFigureOut">
              <a:rPr lang="en-US" smtClean="0"/>
              <a:t>9/17/2021</a:t>
            </a:fld>
            <a:endParaRPr lang="en-US"/>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3FBF5C-AB8E-498F-B6C8-9B3F1342C3F7}" type="slidenum">
              <a:rPr lang="en-US" smtClean="0"/>
              <a:t>‹#›</a:t>
            </a:fld>
            <a:endParaRPr lang="en-US"/>
          </a:p>
        </p:txBody>
      </p:sp>
    </p:spTree>
    <p:extLst>
      <p:ext uri="{BB962C8B-B14F-4D97-AF65-F5344CB8AC3E}">
        <p14:creationId xmlns:p14="http://schemas.microsoft.com/office/powerpoint/2010/main" val="3938339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hyperlink" Target="https://zakon.rada.gov.ua/laws/show/858-15#n230" TargetMode="Externa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s://zakon.rada.gov.ua/laws/show/858-15" TargetMode="External"/><Relationship Id="rId2" Type="http://schemas.openxmlformats.org/officeDocument/2006/relationships/hyperlink" Target="https://zakon.rada.gov.ua/laws/show/687-14" TargetMode="Externa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zakon.rada.gov.ua/laws/show/280/97-%D0%B2%D1%80" TargetMode="Externa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a:xfrm>
            <a:off x="1991544" y="260648"/>
            <a:ext cx="8229600" cy="5329014"/>
          </a:xfrm>
        </p:spPr>
        <p:txBody>
          <a:bodyPr/>
          <a:lstStyle/>
          <a:p>
            <a:pPr algn="ctr">
              <a:buFontTx/>
              <a:buNone/>
            </a:pPr>
            <a:endParaRPr lang="uk-UA" sz="4000" b="1" dirty="0"/>
          </a:p>
          <a:p>
            <a:pPr algn="ctr">
              <a:buFontTx/>
              <a:buNone/>
            </a:pPr>
            <a:r>
              <a:rPr lang="uk-UA" sz="4000" b="1" dirty="0"/>
              <a:t>ПРАВОВЕ ЗАБЕЗПЕЧЕННЯ ТА</a:t>
            </a:r>
            <a:endParaRPr lang="en-US" sz="4000" b="1" dirty="0"/>
          </a:p>
          <a:p>
            <a:pPr algn="ctr">
              <a:buFontTx/>
              <a:buNone/>
            </a:pPr>
            <a:r>
              <a:rPr lang="uk-UA" sz="4000" b="1" dirty="0"/>
              <a:t>ПРАКТИЧНИЙ ДОСВІД </a:t>
            </a:r>
            <a:endParaRPr lang="uk-UA" sz="4000" b="1" dirty="0" smtClean="0"/>
          </a:p>
          <a:p>
            <a:pPr algn="ctr">
              <a:buFontTx/>
              <a:buNone/>
            </a:pPr>
            <a:r>
              <a:rPr lang="uk-UA" sz="4000" b="1" dirty="0" smtClean="0"/>
              <a:t>ПРОСТОРОВОГО </a:t>
            </a:r>
            <a:r>
              <a:rPr lang="uk-UA" sz="4000" b="1" dirty="0"/>
              <a:t>ПЛАНУВАННЯ</a:t>
            </a:r>
          </a:p>
          <a:p>
            <a:pPr algn="ctr">
              <a:buFontTx/>
              <a:buNone/>
            </a:pPr>
            <a:r>
              <a:rPr lang="uk-UA" sz="4000" b="1" dirty="0"/>
              <a:t>Т</a:t>
            </a:r>
            <a:r>
              <a:rPr lang="ru-RU" sz="4000" b="1" dirty="0"/>
              <a:t>ЕРИТОР</a:t>
            </a:r>
            <a:r>
              <a:rPr lang="uk-UA" sz="4000" b="1" dirty="0"/>
              <a:t>І</a:t>
            </a:r>
            <a:r>
              <a:rPr lang="ru-RU" sz="4000" b="1" dirty="0"/>
              <a:t>АЛЬНИХ </a:t>
            </a:r>
            <a:r>
              <a:rPr lang="ru-RU" sz="4000" b="1" dirty="0" smtClean="0"/>
              <a:t>ГРОМАД</a:t>
            </a:r>
            <a:r>
              <a:rPr lang="en-US" sz="4000" b="1" dirty="0" smtClean="0"/>
              <a:t> </a:t>
            </a:r>
            <a:endParaRPr lang="uk-UA" sz="4000" b="1" dirty="0" smtClean="0"/>
          </a:p>
          <a:p>
            <a:pPr algn="ctr">
              <a:buFontTx/>
              <a:buNone/>
            </a:pPr>
            <a:endParaRPr lang="uk-UA" sz="4000" b="1" dirty="0" smtClean="0"/>
          </a:p>
          <a:p>
            <a:pPr algn="ctr">
              <a:buFontTx/>
              <a:buNone/>
            </a:pPr>
            <a:r>
              <a:rPr lang="uk-UA" sz="4000" b="1" dirty="0" smtClean="0"/>
              <a:t> ПОВНОВАЖЕННЯ ОМС</a:t>
            </a:r>
          </a:p>
          <a:p>
            <a:pPr algn="ctr">
              <a:buFontTx/>
              <a:buNone/>
            </a:pPr>
            <a:endParaRPr lang="uk-UA" sz="4000" b="1" dirty="0"/>
          </a:p>
          <a:p>
            <a:pPr algn="ctr">
              <a:buFontTx/>
              <a:buNone/>
            </a:pPr>
            <a:endParaRPr lang="en-US" sz="4000" b="1" dirty="0"/>
          </a:p>
          <a:p>
            <a:pPr algn="ctr">
              <a:buFontTx/>
              <a:buNone/>
            </a:pPr>
            <a:endParaRPr lang="uk-UA" sz="4000" b="1" dirty="0"/>
          </a:p>
          <a:p>
            <a:pPr>
              <a:buFontTx/>
              <a:buNone/>
            </a:pPr>
            <a:endParaRPr lang="en-US" sz="2400" b="1" dirty="0"/>
          </a:p>
          <a:p>
            <a:pPr>
              <a:buFontTx/>
              <a:buNone/>
            </a:pPr>
            <a:endParaRPr lang="uk-UA" sz="2400" b="1" dirty="0"/>
          </a:p>
          <a:p>
            <a:endParaRPr lang="uk-UA" sz="4000" b="1" dirty="0">
              <a:solidFill>
                <a:schemeClr val="bg1"/>
              </a:solidFill>
            </a:endParaRPr>
          </a:p>
          <a:p>
            <a:endParaRPr lang="ru-RU" sz="4000" b="1" dirty="0">
              <a:solidFill>
                <a:schemeClr val="bg1"/>
              </a:solidFill>
            </a:endParaRPr>
          </a:p>
          <a:p>
            <a:pPr>
              <a:buFontTx/>
              <a:buNone/>
            </a:pPr>
            <a:endParaRPr lang="ru-RU" sz="4000" dirty="0"/>
          </a:p>
        </p:txBody>
      </p:sp>
      <p:pic>
        <p:nvPicPr>
          <p:cNvPr id="2" name="Рисунок 1"/>
          <p:cNvPicPr>
            <a:picLocks noChangeAspect="1"/>
          </p:cNvPicPr>
          <p:nvPr/>
        </p:nvPicPr>
        <p:blipFill>
          <a:blip r:embed="rId3"/>
          <a:stretch>
            <a:fillRect/>
          </a:stretch>
        </p:blipFill>
        <p:spPr>
          <a:xfrm>
            <a:off x="8472265" y="5229200"/>
            <a:ext cx="1378791" cy="1441606"/>
          </a:xfrm>
          <a:prstGeom prst="rect">
            <a:avLst/>
          </a:prstGeom>
        </p:spPr>
      </p:pic>
    </p:spTree>
    <p:extLst>
      <p:ext uri="{BB962C8B-B14F-4D97-AF65-F5344CB8AC3E}">
        <p14:creationId xmlns:p14="http://schemas.microsoft.com/office/powerpoint/2010/main" val="4269159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p:cNvPicPr>
            <a:picLocks noChangeAspect="1" noChangeArrowheads="1"/>
          </p:cNvPicPr>
          <p:nvPr/>
        </p:nvPicPr>
        <p:blipFill>
          <a:blip r:embed="rId2"/>
          <a:srcRect/>
          <a:stretch>
            <a:fillRect/>
          </a:stretch>
        </p:blipFill>
        <p:spPr bwMode="auto">
          <a:xfrm>
            <a:off x="2135188" y="3176"/>
            <a:ext cx="7993062" cy="6867525"/>
          </a:xfrm>
          <a:prstGeom prst="rect">
            <a:avLst/>
          </a:prstGeom>
          <a:noFill/>
          <a:ln w="9525">
            <a:noFill/>
            <a:miter lim="800000"/>
            <a:headEnd/>
            <a:tailEnd/>
          </a:ln>
        </p:spPr>
      </p:pic>
    </p:spTree>
    <p:extLst>
      <p:ext uri="{BB962C8B-B14F-4D97-AF65-F5344CB8AC3E}">
        <p14:creationId xmlns:p14="http://schemas.microsoft.com/office/powerpoint/2010/main" val="2616569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noChangeArrowheads="1"/>
          </p:cNvPicPr>
          <p:nvPr/>
        </p:nvPicPr>
        <p:blipFill>
          <a:blip r:embed="rId2"/>
          <a:srcRect/>
          <a:stretch>
            <a:fillRect/>
          </a:stretch>
        </p:blipFill>
        <p:spPr bwMode="auto">
          <a:xfrm>
            <a:off x="1498600" y="692150"/>
            <a:ext cx="9169400" cy="5410200"/>
          </a:xfrm>
          <a:prstGeom prst="rect">
            <a:avLst/>
          </a:prstGeom>
          <a:noFill/>
          <a:ln w="9525">
            <a:noFill/>
            <a:miter lim="800000"/>
            <a:headEnd/>
            <a:tailEnd/>
          </a:ln>
        </p:spPr>
      </p:pic>
    </p:spTree>
    <p:extLst>
      <p:ext uri="{BB962C8B-B14F-4D97-AF65-F5344CB8AC3E}">
        <p14:creationId xmlns:p14="http://schemas.microsoft.com/office/powerpoint/2010/main" val="354506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p:cNvPicPr>
            <a:picLocks noChangeAspect="1" noChangeArrowheads="1"/>
          </p:cNvPicPr>
          <p:nvPr/>
        </p:nvPicPr>
        <p:blipFill>
          <a:blip r:embed="rId2"/>
          <a:srcRect/>
          <a:stretch>
            <a:fillRect/>
          </a:stretch>
        </p:blipFill>
        <p:spPr bwMode="auto">
          <a:xfrm>
            <a:off x="1524000" y="765175"/>
            <a:ext cx="9144000" cy="5240338"/>
          </a:xfrm>
          <a:prstGeom prst="rect">
            <a:avLst/>
          </a:prstGeom>
          <a:noFill/>
          <a:ln w="9525">
            <a:noFill/>
            <a:miter lim="800000"/>
            <a:headEnd/>
            <a:tailEnd/>
          </a:ln>
        </p:spPr>
      </p:pic>
    </p:spTree>
    <p:extLst>
      <p:ext uri="{BB962C8B-B14F-4D97-AF65-F5344CB8AC3E}">
        <p14:creationId xmlns:p14="http://schemas.microsoft.com/office/powerpoint/2010/main" val="275428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p:cNvPicPr>
            <a:picLocks noChangeAspect="1" noChangeArrowheads="1"/>
          </p:cNvPicPr>
          <p:nvPr/>
        </p:nvPicPr>
        <p:blipFill>
          <a:blip r:embed="rId2"/>
          <a:srcRect r="2736"/>
          <a:stretch>
            <a:fillRect/>
          </a:stretch>
        </p:blipFill>
        <p:spPr bwMode="auto">
          <a:xfrm>
            <a:off x="1524000" y="703264"/>
            <a:ext cx="9144000" cy="5330825"/>
          </a:xfrm>
          <a:prstGeom prst="rect">
            <a:avLst/>
          </a:prstGeom>
          <a:noFill/>
          <a:ln w="9525">
            <a:noFill/>
            <a:miter lim="800000"/>
            <a:headEnd/>
            <a:tailEnd/>
          </a:ln>
        </p:spPr>
      </p:pic>
    </p:spTree>
    <p:extLst>
      <p:ext uri="{BB962C8B-B14F-4D97-AF65-F5344CB8AC3E}">
        <p14:creationId xmlns:p14="http://schemas.microsoft.com/office/powerpoint/2010/main" val="499288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1524000" y="188914"/>
            <a:ext cx="9144000" cy="1196975"/>
          </a:xfrm>
          <a:prstGeom prst="rect">
            <a:avLst/>
          </a:prstGeom>
          <a:solidFill>
            <a:schemeClr val="bg1"/>
          </a:solidFill>
          <a:ln w="9525" algn="ctr">
            <a:noFill/>
            <a:miter lim="800000"/>
            <a:headEnd/>
            <a:tailEnd/>
          </a:ln>
          <a:effectLst>
            <a:outerShdw dist="23000" dir="5400000" rotWithShape="0">
              <a:srgbClr val="000000">
                <a:alpha val="34999"/>
              </a:srgbClr>
            </a:outerShdw>
          </a:effectLst>
        </p:spPr>
        <p:txBody>
          <a:bodyPr lIns="72000" tIns="0" rIns="72000" bIns="46800" anchor="ctr"/>
          <a:lstStyle/>
          <a:p>
            <a:pPr algn="ctr">
              <a:defRPr/>
            </a:pPr>
            <a:r>
              <a:rPr lang="uk-UA" sz="2000" b="1"/>
              <a:t>Проектний план (основне креслення), суміщений зі схемою проектних планувальних обмежень.</a:t>
            </a:r>
          </a:p>
          <a:p>
            <a:pPr algn="ctr">
              <a:defRPr/>
            </a:pPr>
            <a:r>
              <a:rPr lang="uk-UA" sz="2000" b="1"/>
              <a:t>Волочиська ОТГ Хмельницької області</a:t>
            </a:r>
          </a:p>
        </p:txBody>
      </p:sp>
      <p:pic>
        <p:nvPicPr>
          <p:cNvPr id="35842" name="Picture 5" descr="Proekt_900x1200"/>
          <p:cNvPicPr>
            <a:picLocks noChangeAspect="1" noChangeArrowheads="1"/>
          </p:cNvPicPr>
          <p:nvPr/>
        </p:nvPicPr>
        <p:blipFill>
          <a:blip r:embed="rId3"/>
          <a:srcRect/>
          <a:stretch>
            <a:fillRect/>
          </a:stretch>
        </p:blipFill>
        <p:spPr bwMode="auto">
          <a:xfrm>
            <a:off x="1919289" y="1412875"/>
            <a:ext cx="8262937" cy="5329238"/>
          </a:xfrm>
          <a:prstGeom prst="rect">
            <a:avLst/>
          </a:prstGeom>
          <a:noFill/>
          <a:ln w="9525">
            <a:noFill/>
            <a:miter lim="800000"/>
            <a:headEnd/>
            <a:tailEnd/>
          </a:ln>
        </p:spPr>
      </p:pic>
    </p:spTree>
    <p:extLst>
      <p:ext uri="{BB962C8B-B14F-4D97-AF65-F5344CB8AC3E}">
        <p14:creationId xmlns:p14="http://schemas.microsoft.com/office/powerpoint/2010/main" val="115029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1524000" y="188914"/>
            <a:ext cx="9144000" cy="1196975"/>
          </a:xfrm>
          <a:prstGeom prst="rect">
            <a:avLst/>
          </a:prstGeom>
          <a:solidFill>
            <a:schemeClr val="bg1"/>
          </a:solidFill>
          <a:ln w="9525" algn="ctr">
            <a:noFill/>
            <a:miter lim="800000"/>
            <a:headEnd/>
            <a:tailEnd/>
          </a:ln>
          <a:effectLst>
            <a:outerShdw dist="23000" dir="5400000" rotWithShape="0">
              <a:srgbClr val="000000">
                <a:alpha val="34999"/>
              </a:srgbClr>
            </a:outerShdw>
          </a:effectLst>
        </p:spPr>
        <p:txBody>
          <a:bodyPr lIns="72000" tIns="0" rIns="72000" bIns="46800" anchor="ctr"/>
          <a:lstStyle/>
          <a:p>
            <a:pPr algn="ctr">
              <a:defRPr/>
            </a:pPr>
            <a:r>
              <a:rPr lang="uk-UA" sz="2000" b="1"/>
              <a:t>Схема просторової реалізації Стратегії розвитку громади.</a:t>
            </a:r>
          </a:p>
          <a:p>
            <a:pPr algn="ctr">
              <a:defRPr/>
            </a:pPr>
            <a:r>
              <a:rPr lang="uk-UA" sz="1400" b="1"/>
              <a:t>Операційна ціль - розвиток туризму</a:t>
            </a:r>
          </a:p>
          <a:p>
            <a:pPr algn="ctr">
              <a:defRPr/>
            </a:pPr>
            <a:r>
              <a:rPr lang="uk-UA" sz="1400" b="1"/>
              <a:t>(створення нових туристичних продуктів). </a:t>
            </a:r>
          </a:p>
          <a:p>
            <a:pPr algn="ctr">
              <a:defRPr/>
            </a:pPr>
            <a:r>
              <a:rPr lang="uk-UA" sz="2000" b="1"/>
              <a:t>Волочиська ОТГ Хмельницької області</a:t>
            </a:r>
          </a:p>
        </p:txBody>
      </p:sp>
      <p:pic>
        <p:nvPicPr>
          <p:cNvPr id="41986" name="Picture 6" descr="Turyzm"/>
          <p:cNvPicPr>
            <a:picLocks noChangeAspect="1" noChangeArrowheads="1"/>
          </p:cNvPicPr>
          <p:nvPr/>
        </p:nvPicPr>
        <p:blipFill>
          <a:blip r:embed="rId3"/>
          <a:srcRect/>
          <a:stretch>
            <a:fillRect/>
          </a:stretch>
        </p:blipFill>
        <p:spPr bwMode="auto">
          <a:xfrm>
            <a:off x="2100264" y="1412876"/>
            <a:ext cx="8027987" cy="4964113"/>
          </a:xfrm>
          <a:prstGeom prst="rect">
            <a:avLst/>
          </a:prstGeom>
          <a:noFill/>
          <a:ln w="9525">
            <a:noFill/>
            <a:miter lim="800000"/>
            <a:headEnd/>
            <a:tailEnd/>
          </a:ln>
        </p:spPr>
      </p:pic>
    </p:spTree>
    <p:extLst>
      <p:ext uri="{BB962C8B-B14F-4D97-AF65-F5344CB8AC3E}">
        <p14:creationId xmlns:p14="http://schemas.microsoft.com/office/powerpoint/2010/main" val="1658700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txBox="1">
            <a:spLocks/>
          </p:cNvSpPr>
          <p:nvPr/>
        </p:nvSpPr>
        <p:spPr bwMode="auto">
          <a:xfrm>
            <a:off x="1524000" y="260350"/>
            <a:ext cx="9144000" cy="1081088"/>
          </a:xfrm>
          <a:prstGeom prst="rect">
            <a:avLst/>
          </a:prstGeom>
          <a:solidFill>
            <a:schemeClr val="bg1"/>
          </a:solidFill>
          <a:ln w="9525" algn="ctr">
            <a:noFill/>
            <a:miter lim="800000"/>
            <a:headEnd/>
            <a:tailEnd/>
          </a:ln>
          <a:effectLst>
            <a:outerShdw dist="23000" dir="5400000" rotWithShape="0">
              <a:srgbClr val="000000">
                <a:alpha val="34999"/>
              </a:srgbClr>
            </a:outerShdw>
          </a:effectLst>
        </p:spPr>
        <p:txBody>
          <a:bodyPr lIns="72000" tIns="0" rIns="72000" bIns="46800" anchor="ctr"/>
          <a:lstStyle/>
          <a:p>
            <a:pPr algn="ctr" defTabSz="457200">
              <a:defRPr/>
            </a:pPr>
            <a:endParaRPr lang="uk-UA" altLang="de-DE" b="1">
              <a:solidFill>
                <a:schemeClr val="bg1"/>
              </a:solidFill>
            </a:endParaRPr>
          </a:p>
          <a:p>
            <a:pPr algn="ctr" defTabSz="457200">
              <a:defRPr/>
            </a:pPr>
            <a:r>
              <a:rPr lang="uk-UA" b="1"/>
              <a:t>Схема просторової реалізації Стратегії розвитку громади.</a:t>
            </a:r>
          </a:p>
          <a:p>
            <a:pPr algn="ctr" defTabSz="457200">
              <a:defRPr/>
            </a:pPr>
            <a:r>
              <a:rPr lang="uk-UA" sz="1400" b="1"/>
              <a:t>Стратегічна ціль - підвищення економічної спроможності громади. </a:t>
            </a:r>
          </a:p>
          <a:p>
            <a:pPr algn="ctr" defTabSz="457200">
              <a:defRPr/>
            </a:pPr>
            <a:r>
              <a:rPr lang="uk-UA" b="1"/>
              <a:t>Волочиська ОТГ Хмельницької області</a:t>
            </a:r>
          </a:p>
          <a:p>
            <a:pPr algn="ctr" defTabSz="457200">
              <a:defRPr/>
            </a:pPr>
            <a:endParaRPr lang="uk-UA" sz="1400" b="1"/>
          </a:p>
          <a:p>
            <a:pPr algn="ctr" defTabSz="457200">
              <a:defRPr/>
            </a:pPr>
            <a:endParaRPr lang="de-DE" altLang="de-DE">
              <a:solidFill>
                <a:schemeClr val="bg1"/>
              </a:solidFill>
            </a:endParaRPr>
          </a:p>
        </p:txBody>
      </p:sp>
      <p:pic>
        <p:nvPicPr>
          <p:cNvPr id="37890" name="Picture 5" descr="Волочиськ збільшений"/>
          <p:cNvPicPr>
            <a:picLocks noChangeAspect="1" noChangeArrowheads="1"/>
          </p:cNvPicPr>
          <p:nvPr/>
        </p:nvPicPr>
        <p:blipFill>
          <a:blip r:embed="rId3"/>
          <a:srcRect r="1181"/>
          <a:stretch>
            <a:fillRect/>
          </a:stretch>
        </p:blipFill>
        <p:spPr bwMode="auto">
          <a:xfrm>
            <a:off x="1524000" y="1557339"/>
            <a:ext cx="9144000" cy="4421187"/>
          </a:xfrm>
          <a:prstGeom prst="rect">
            <a:avLst/>
          </a:prstGeom>
          <a:noFill/>
          <a:ln w="9525">
            <a:noFill/>
            <a:miter lim="800000"/>
            <a:headEnd/>
            <a:tailEnd/>
          </a:ln>
        </p:spPr>
      </p:pic>
    </p:spTree>
    <p:extLst>
      <p:ext uri="{BB962C8B-B14F-4D97-AF65-F5344CB8AC3E}">
        <p14:creationId xmlns:p14="http://schemas.microsoft.com/office/powerpoint/2010/main" val="3318592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bwMode="auto">
          <a:xfrm>
            <a:off x="1524000" y="260350"/>
            <a:ext cx="9144000" cy="1081088"/>
          </a:xfrm>
          <a:prstGeom prst="rect">
            <a:avLst/>
          </a:prstGeom>
          <a:solidFill>
            <a:schemeClr val="bg1"/>
          </a:solidFill>
          <a:ln w="9525" algn="ctr">
            <a:noFill/>
            <a:miter lim="800000"/>
            <a:headEnd/>
            <a:tailEnd/>
          </a:ln>
          <a:effectLst>
            <a:outerShdw dist="23000" dir="5400000" rotWithShape="0">
              <a:srgbClr val="000000">
                <a:alpha val="34999"/>
              </a:srgbClr>
            </a:outerShdw>
          </a:effectLst>
        </p:spPr>
        <p:txBody>
          <a:bodyPr lIns="72000" tIns="0" rIns="72000" bIns="46800" anchor="ctr"/>
          <a:lstStyle/>
          <a:p>
            <a:pPr algn="ctr" defTabSz="457200">
              <a:defRPr/>
            </a:pPr>
            <a:endParaRPr lang="uk-UA" altLang="de-DE" b="1">
              <a:solidFill>
                <a:schemeClr val="bg1"/>
              </a:solidFill>
            </a:endParaRPr>
          </a:p>
          <a:p>
            <a:pPr algn="ctr" defTabSz="457200">
              <a:defRPr/>
            </a:pPr>
            <a:r>
              <a:rPr lang="uk-UA" b="1"/>
              <a:t>Схема просторової реалізації Стратегії розвитку громади.</a:t>
            </a:r>
          </a:p>
          <a:p>
            <a:pPr algn="ctr" defTabSz="457200">
              <a:defRPr/>
            </a:pPr>
            <a:r>
              <a:rPr lang="uk-UA" sz="1400" b="1"/>
              <a:t>Стратегічна ціль - розвиток сільських територій.</a:t>
            </a:r>
          </a:p>
          <a:p>
            <a:pPr algn="ctr" defTabSz="457200">
              <a:defRPr/>
            </a:pPr>
            <a:r>
              <a:rPr lang="uk-UA" b="1"/>
              <a:t>Волочиська ОТГ Хмельницької області</a:t>
            </a:r>
          </a:p>
        </p:txBody>
      </p:sp>
      <p:pic>
        <p:nvPicPr>
          <p:cNvPr id="39938" name="Picture 6" descr="Клинини"/>
          <p:cNvPicPr>
            <a:picLocks noChangeAspect="1" noChangeArrowheads="1"/>
          </p:cNvPicPr>
          <p:nvPr/>
        </p:nvPicPr>
        <p:blipFill>
          <a:blip r:embed="rId3"/>
          <a:srcRect/>
          <a:stretch>
            <a:fillRect/>
          </a:stretch>
        </p:blipFill>
        <p:spPr bwMode="auto">
          <a:xfrm>
            <a:off x="1524000" y="1484313"/>
            <a:ext cx="9144000" cy="5205412"/>
          </a:xfrm>
          <a:prstGeom prst="rect">
            <a:avLst/>
          </a:prstGeom>
          <a:noFill/>
          <a:ln w="9525">
            <a:noFill/>
            <a:miter lim="800000"/>
            <a:headEnd/>
            <a:tailEnd/>
          </a:ln>
        </p:spPr>
      </p:pic>
    </p:spTree>
    <p:extLst>
      <p:ext uri="{BB962C8B-B14F-4D97-AF65-F5344CB8AC3E}">
        <p14:creationId xmlns:p14="http://schemas.microsoft.com/office/powerpoint/2010/main" val="4293965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828" y="0"/>
            <a:ext cx="6207496" cy="6858000"/>
          </a:xfrm>
          <a:prstGeom prst="rect">
            <a:avLst/>
          </a:prstGeom>
        </p:spPr>
      </p:pic>
      <p:pic>
        <p:nvPicPr>
          <p:cNvPr id="4" name="Изображение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sp>
        <p:nvSpPr>
          <p:cNvPr id="9" name="Прямоугольник 8">
            <a:extLst>
              <a:ext uri="{FF2B5EF4-FFF2-40B4-BE49-F238E27FC236}">
                <a16:creationId xmlns:a16="http://schemas.microsoft.com/office/drawing/2014/main" id="{DBD97DCA-8731-46F3-A67B-5CFDD734DE03}"/>
              </a:ext>
            </a:extLst>
          </p:cNvPr>
          <p:cNvSpPr/>
          <p:nvPr/>
        </p:nvSpPr>
        <p:spPr>
          <a:xfrm>
            <a:off x="8548576" y="-3321"/>
            <a:ext cx="3697947" cy="790345"/>
          </a:xfrm>
          <a:prstGeom prst="rect">
            <a:avLst/>
          </a:prstGeom>
        </p:spPr>
        <p:txBody>
          <a:bodyPr wrap="square">
            <a:spAutoFit/>
          </a:bodyPr>
          <a:lstStyle/>
          <a:p>
            <a:pPr algn="r">
              <a:lnSpc>
                <a:spcPct val="80000"/>
              </a:lnSpc>
              <a:buFontTx/>
              <a:buNone/>
            </a:pPr>
            <a:r>
              <a:rPr lang="uk-UA" sz="2800" b="1" kern="0" dirty="0" err="1">
                <a:solidFill>
                  <a:schemeClr val="accent2"/>
                </a:solidFill>
              </a:rPr>
              <a:t>Коблівська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Миколаївської області</a:t>
            </a:r>
            <a:endParaRPr lang="ru-RU" sz="2000" kern="0" dirty="0"/>
          </a:p>
        </p:txBody>
      </p:sp>
      <p:sp>
        <p:nvSpPr>
          <p:cNvPr id="10" name="Прямоугольник 9">
            <a:extLst>
              <a:ext uri="{FF2B5EF4-FFF2-40B4-BE49-F238E27FC236}">
                <a16:creationId xmlns:a16="http://schemas.microsoft.com/office/drawing/2014/main" id="{21BCFEE7-32F7-4247-80CC-A1C62FE3DA95}"/>
              </a:ext>
            </a:extLst>
          </p:cNvPr>
          <p:cNvSpPr/>
          <p:nvPr/>
        </p:nvSpPr>
        <p:spPr>
          <a:xfrm>
            <a:off x="7410893" y="771198"/>
            <a:ext cx="4781108" cy="837152"/>
          </a:xfrm>
          <a:prstGeom prst="rect">
            <a:avLst/>
          </a:prstGeom>
          <a:solidFill>
            <a:schemeClr val="bg1"/>
          </a:solidFill>
        </p:spPr>
        <p:txBody>
          <a:bodyPr wrap="square">
            <a:spAutoFit/>
          </a:bodyPr>
          <a:lstStyle/>
          <a:p>
            <a:pPr algn="r">
              <a:lnSpc>
                <a:spcPct val="80000"/>
              </a:lnSpc>
              <a:buFontTx/>
              <a:buNone/>
            </a:pPr>
            <a:r>
              <a:rPr lang="uk-UA" sz="2000" kern="0" dirty="0"/>
              <a:t>Конкурентоспроможна місцева економіка</a:t>
            </a:r>
          </a:p>
          <a:p>
            <a:pPr algn="r">
              <a:lnSpc>
                <a:spcPct val="80000"/>
              </a:lnSpc>
              <a:buFontTx/>
              <a:buNone/>
            </a:pPr>
            <a:r>
              <a:rPr lang="uk-UA" sz="2000" kern="0" dirty="0"/>
              <a:t>Створення інфраструктури підтримки місцевого підприємництва</a:t>
            </a:r>
          </a:p>
        </p:txBody>
      </p:sp>
    </p:spTree>
    <p:extLst>
      <p:ext uri="{BB962C8B-B14F-4D97-AF65-F5344CB8AC3E}">
        <p14:creationId xmlns:p14="http://schemas.microsoft.com/office/powerpoint/2010/main" val="234854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8" name="Рисунок 7">
            <a:extLst>
              <a:ext uri="{FF2B5EF4-FFF2-40B4-BE49-F238E27FC236}">
                <a16:creationId xmlns:a16="http://schemas.microsoft.com/office/drawing/2014/main" id="{1EBA7697-12D3-476E-AD97-DA2ABFAF571D}"/>
              </a:ext>
            </a:extLst>
          </p:cNvPr>
          <p:cNvPicPr>
            <a:picLocks noChangeAspect="1"/>
          </p:cNvPicPr>
          <p:nvPr/>
        </p:nvPicPr>
        <p:blipFill rotWithShape="1">
          <a:blip r:embed="rId4"/>
          <a:srcRect t="8982" b="5028"/>
          <a:stretch/>
        </p:blipFill>
        <p:spPr>
          <a:xfrm>
            <a:off x="0" y="0"/>
            <a:ext cx="8655821" cy="6867312"/>
          </a:xfrm>
          <a:prstGeom prst="rect">
            <a:avLst/>
          </a:prstGeom>
        </p:spPr>
      </p:pic>
      <p:sp>
        <p:nvSpPr>
          <p:cNvPr id="9" name="Прямоугольник 8">
            <a:extLst>
              <a:ext uri="{FF2B5EF4-FFF2-40B4-BE49-F238E27FC236}">
                <a16:creationId xmlns:a16="http://schemas.microsoft.com/office/drawing/2014/main" id="{DBD97DCA-8731-46F3-A67B-5CFDD734DE03}"/>
              </a:ext>
            </a:extLst>
          </p:cNvPr>
          <p:cNvSpPr/>
          <p:nvPr/>
        </p:nvSpPr>
        <p:spPr>
          <a:xfrm>
            <a:off x="8548576" y="-3321"/>
            <a:ext cx="3697947" cy="790345"/>
          </a:xfrm>
          <a:prstGeom prst="rect">
            <a:avLst/>
          </a:prstGeom>
        </p:spPr>
        <p:txBody>
          <a:bodyPr wrap="square">
            <a:spAutoFit/>
          </a:bodyPr>
          <a:lstStyle/>
          <a:p>
            <a:pPr algn="r">
              <a:lnSpc>
                <a:spcPct val="80000"/>
              </a:lnSpc>
              <a:buFontTx/>
              <a:buNone/>
            </a:pPr>
            <a:r>
              <a:rPr lang="uk-UA" sz="2800" b="1" kern="0" dirty="0" err="1">
                <a:solidFill>
                  <a:schemeClr val="accent2"/>
                </a:solidFill>
              </a:rPr>
              <a:t>Коблівська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Миколаївської області</a:t>
            </a:r>
            <a:endParaRPr lang="ru-RU" sz="2000" kern="0" dirty="0"/>
          </a:p>
        </p:txBody>
      </p:sp>
      <p:sp>
        <p:nvSpPr>
          <p:cNvPr id="10" name="Прямоугольник 9">
            <a:extLst>
              <a:ext uri="{FF2B5EF4-FFF2-40B4-BE49-F238E27FC236}">
                <a16:creationId xmlns:a16="http://schemas.microsoft.com/office/drawing/2014/main" id="{21BCFEE7-32F7-4247-80CC-A1C62FE3DA95}"/>
              </a:ext>
            </a:extLst>
          </p:cNvPr>
          <p:cNvSpPr/>
          <p:nvPr/>
        </p:nvSpPr>
        <p:spPr>
          <a:xfrm>
            <a:off x="7410893" y="771198"/>
            <a:ext cx="4781108" cy="837152"/>
          </a:xfrm>
          <a:prstGeom prst="rect">
            <a:avLst/>
          </a:prstGeom>
          <a:solidFill>
            <a:schemeClr val="bg1"/>
          </a:solidFill>
        </p:spPr>
        <p:txBody>
          <a:bodyPr wrap="square">
            <a:spAutoFit/>
          </a:bodyPr>
          <a:lstStyle/>
          <a:p>
            <a:pPr algn="r">
              <a:lnSpc>
                <a:spcPct val="80000"/>
              </a:lnSpc>
              <a:buFontTx/>
              <a:buNone/>
            </a:pPr>
            <a:r>
              <a:rPr lang="uk-UA" sz="2000" kern="0" dirty="0"/>
              <a:t>Конкурентоспроможна місцева економіка</a:t>
            </a:r>
          </a:p>
          <a:p>
            <a:pPr algn="r">
              <a:lnSpc>
                <a:spcPct val="80000"/>
              </a:lnSpc>
              <a:buFontTx/>
              <a:buNone/>
            </a:pPr>
            <a:r>
              <a:rPr lang="uk-UA" sz="2000" kern="0" dirty="0"/>
              <a:t>Створення інфраструктури підтримки місцевого підприємництва</a:t>
            </a:r>
          </a:p>
        </p:txBody>
      </p:sp>
    </p:spTree>
    <p:extLst>
      <p:ext uri="{BB962C8B-B14F-4D97-AF65-F5344CB8AC3E}">
        <p14:creationId xmlns:p14="http://schemas.microsoft.com/office/powerpoint/2010/main" val="1406442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Прямоугольник 22"/>
          <p:cNvGrpSpPr>
            <a:grpSpLocks/>
          </p:cNvGrpSpPr>
          <p:nvPr/>
        </p:nvGrpSpPr>
        <p:grpSpPr bwMode="auto">
          <a:xfrm>
            <a:off x="228600" y="314326"/>
            <a:ext cx="6078856" cy="6629400"/>
            <a:chOff x="749" y="169"/>
            <a:chExt cx="2434" cy="4176"/>
          </a:xfrm>
        </p:grpSpPr>
        <p:pic>
          <p:nvPicPr>
            <p:cNvPr id="16389" name="Прямоугольник 22"/>
            <p:cNvPicPr>
              <a:picLocks noChangeArrowheads="1"/>
            </p:cNvPicPr>
            <p:nvPr/>
          </p:nvPicPr>
          <p:blipFill>
            <a:blip r:embed="rId3"/>
            <a:srcRect/>
            <a:stretch>
              <a:fillRect/>
            </a:stretch>
          </p:blipFill>
          <p:spPr bwMode="auto">
            <a:xfrm>
              <a:off x="749" y="169"/>
              <a:ext cx="2434" cy="4139"/>
            </a:xfrm>
            <a:prstGeom prst="rect">
              <a:avLst/>
            </a:prstGeom>
            <a:solidFill>
              <a:srgbClr val="FFFFFF"/>
            </a:solidFill>
            <a:ln w="9525">
              <a:noFill/>
              <a:miter lim="800000"/>
              <a:headEnd/>
              <a:tailEnd/>
            </a:ln>
          </p:spPr>
        </p:pic>
        <p:sp>
          <p:nvSpPr>
            <p:cNvPr id="16390" name="Text Box 4"/>
            <p:cNvSpPr txBox="1">
              <a:spLocks noChangeArrowheads="1"/>
            </p:cNvSpPr>
            <p:nvPr/>
          </p:nvSpPr>
          <p:spPr bwMode="auto">
            <a:xfrm>
              <a:off x="795" y="196"/>
              <a:ext cx="2322" cy="4149"/>
            </a:xfrm>
            <a:prstGeom prst="rect">
              <a:avLst/>
            </a:prstGeom>
            <a:solidFill>
              <a:srgbClr val="FFFFFF"/>
            </a:solidFill>
            <a:ln w="9525">
              <a:noFill/>
              <a:miter lim="800000"/>
              <a:headEnd/>
              <a:tailEnd/>
            </a:ln>
          </p:spPr>
          <p:txBody>
            <a:bodyPr lIns="91428" tIns="45715" rIns="91428" bIns="45715">
              <a:spAutoFit/>
            </a:bodyPr>
            <a:lstStyle/>
            <a:p>
              <a:pPr algn="ctr"/>
              <a:r>
                <a:rPr lang="ru-RU" b="1" dirty="0">
                  <a:latin typeface="Arial" panose="020B0604020202020204" pitchFamily="34" charset="0"/>
                  <a:cs typeface="Arial" panose="020B0604020202020204" pitchFamily="34" charset="0"/>
                </a:rPr>
                <a:t>КОНЦЕПЦІЯ РЕФОРМУВАННЯ </a:t>
              </a:r>
            </a:p>
            <a:p>
              <a:pPr algn="ctr"/>
              <a:r>
                <a:rPr lang="ru-RU" b="1" dirty="0">
                  <a:latin typeface="Arial" panose="020B0604020202020204" pitchFamily="34" charset="0"/>
                  <a:cs typeface="Arial" panose="020B0604020202020204" pitchFamily="34" charset="0"/>
                </a:rPr>
                <a:t>МІСЦЕВОГО САМОВРЯДУВАННЯ ТА </a:t>
              </a:r>
              <a:br>
                <a:rPr lang="ru-RU" b="1" dirty="0">
                  <a:latin typeface="Arial" panose="020B0604020202020204" pitchFamily="34" charset="0"/>
                  <a:cs typeface="Arial" panose="020B0604020202020204" pitchFamily="34" charset="0"/>
                </a:rPr>
              </a:br>
              <a:r>
                <a:rPr lang="ru-RU" b="1" dirty="0">
                  <a:latin typeface="Arial" panose="020B0604020202020204" pitchFamily="34" charset="0"/>
                  <a:cs typeface="Arial" panose="020B0604020202020204" pitchFamily="34" charset="0"/>
                </a:rPr>
                <a:t>ТЕРИТОРІАЛЬНОЇ ОРГАНІЗАЦІЇ ВЛАДИ В УКРАЇНІ,</a:t>
              </a:r>
              <a:br>
                <a:rPr lang="ru-RU" b="1" dirty="0">
                  <a:latin typeface="Arial" panose="020B0604020202020204" pitchFamily="34" charset="0"/>
                  <a:cs typeface="Arial" panose="020B0604020202020204" pitchFamily="34" charset="0"/>
                </a:rPr>
              </a:br>
              <a:r>
                <a:rPr lang="ru-RU" sz="1400" b="1" dirty="0" err="1">
                  <a:latin typeface="Arial" panose="020B0604020202020204" pitchFamily="34" charset="0"/>
                  <a:cs typeface="Arial" panose="020B0604020202020204" pitchFamily="34" charset="0"/>
                </a:rPr>
                <a:t>схвалена</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розпорядженням</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Кабінету</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Міністрів</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України</a:t>
              </a:r>
              <a:r>
                <a:rPr lang="ru-RU" sz="1400" b="1" dirty="0">
                  <a:latin typeface="Arial" panose="020B0604020202020204" pitchFamily="34" charset="0"/>
                  <a:cs typeface="Arial" panose="020B0604020202020204" pitchFamily="34" charset="0"/>
                </a:rPr>
                <a:t> </a:t>
              </a:r>
              <a:r>
                <a:rPr lang="ru-RU" sz="1400" b="1" dirty="0" err="1">
                  <a:latin typeface="Arial" panose="020B0604020202020204" pitchFamily="34" charset="0"/>
                  <a:cs typeface="Arial" panose="020B0604020202020204" pitchFamily="34" charset="0"/>
                </a:rPr>
                <a:t>від</a:t>
              </a:r>
              <a:r>
                <a:rPr lang="ru-RU" sz="1400" b="1" dirty="0">
                  <a:latin typeface="Arial" panose="020B0604020202020204" pitchFamily="34" charset="0"/>
                  <a:cs typeface="Arial" panose="020B0604020202020204" pitchFamily="34" charset="0"/>
                </a:rPr>
                <a:t> 1 </a:t>
              </a:r>
              <a:r>
                <a:rPr lang="ru-RU" sz="1400" b="1" dirty="0" err="1">
                  <a:latin typeface="Arial" panose="020B0604020202020204" pitchFamily="34" charset="0"/>
                  <a:cs typeface="Arial" panose="020B0604020202020204" pitchFamily="34" charset="0"/>
                </a:rPr>
                <a:t>квітня</a:t>
              </a:r>
              <a:r>
                <a:rPr lang="ru-RU" sz="1400" b="1" dirty="0">
                  <a:latin typeface="Arial" panose="020B0604020202020204" pitchFamily="34" charset="0"/>
                  <a:cs typeface="Arial" panose="020B0604020202020204" pitchFamily="34" charset="0"/>
                </a:rPr>
                <a:t> 2014 р. № 333-р </a:t>
              </a:r>
              <a:endParaRPr lang="en-US" sz="1400" b="1" dirty="0">
                <a:latin typeface="Arial" panose="020B0604020202020204" pitchFamily="34" charset="0"/>
                <a:cs typeface="Arial" panose="020B0604020202020204" pitchFamily="34" charset="0"/>
              </a:endParaRPr>
            </a:p>
            <a:p>
              <a:endParaRPr lang="ru-RU" b="1" dirty="0">
                <a:latin typeface="Arial" panose="020B0604020202020204" pitchFamily="34" charset="0"/>
                <a:cs typeface="Arial" panose="020B0604020202020204" pitchFamily="34" charset="0"/>
              </a:endParaRPr>
            </a:p>
            <a:p>
              <a:r>
                <a:rPr lang="ru-RU" sz="1900" dirty="0">
                  <a:latin typeface="Arial" panose="020B0604020202020204" pitchFamily="34" charset="0"/>
                  <a:cs typeface="Arial" panose="020B0604020202020204" pitchFamily="34" charset="0"/>
                </a:rPr>
                <a:t>Реформа </a:t>
              </a:r>
              <a:r>
                <a:rPr lang="ru-RU" sz="1900" dirty="0" err="1">
                  <a:latin typeface="Arial" panose="020B0604020202020204" pitchFamily="34" charset="0"/>
                  <a:cs typeface="Arial" panose="020B0604020202020204" pitchFamily="34" charset="0"/>
                </a:rPr>
                <a:t>місцевого</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самоврядування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спрямована</a:t>
              </a:r>
              <a:r>
                <a:rPr lang="ru-RU" sz="1900" dirty="0">
                  <a:latin typeface="Arial" panose="020B0604020202020204" pitchFamily="34" charset="0"/>
                  <a:cs typeface="Arial" panose="020B0604020202020204" pitchFamily="34" charset="0"/>
                </a:rPr>
                <a:t> </a:t>
              </a:r>
              <a:r>
                <a:rPr lang="ru-RU" sz="1900" u="sng" dirty="0">
                  <a:latin typeface="Arial" panose="020B0604020202020204" pitchFamily="34" charset="0"/>
                  <a:cs typeface="Arial" panose="020B0604020202020204" pitchFamily="34" charset="0"/>
                </a:rPr>
                <a:t>на </a:t>
              </a:r>
              <a:r>
                <a:rPr lang="ru-RU" sz="1900" u="sng" dirty="0" err="1">
                  <a:latin typeface="Arial" panose="020B0604020202020204" pitchFamily="34" charset="0"/>
                  <a:cs typeface="Arial" panose="020B0604020202020204" pitchFamily="34" charset="0"/>
                </a:rPr>
                <a:t>створення</a:t>
              </a:r>
              <a:r>
                <a:rPr lang="ru-RU" sz="1900" u="sng" dirty="0">
                  <a:latin typeface="Arial" panose="020B0604020202020204" pitchFamily="34" charset="0"/>
                  <a:cs typeface="Arial" panose="020B0604020202020204" pitchFamily="34" charset="0"/>
                </a:rPr>
                <a:t> та </a:t>
              </a:r>
              <a:r>
                <a:rPr lang="ru-RU" sz="1900" u="sng" dirty="0" err="1">
                  <a:latin typeface="Arial" panose="020B0604020202020204" pitchFamily="34" charset="0"/>
                  <a:cs typeface="Arial" panose="020B0604020202020204" pitchFamily="34" charset="0"/>
                </a:rPr>
                <a:t>підтримку</a:t>
              </a:r>
              <a:r>
                <a:rPr lang="ru-RU" sz="1900" dirty="0">
                  <a:latin typeface="Arial" panose="020B0604020202020204" pitchFamily="34" charset="0"/>
                  <a:cs typeface="Arial" panose="020B0604020202020204" pitchFamily="34" charset="0"/>
                </a:rPr>
                <a:t> </a:t>
              </a:r>
              <a:r>
                <a:rPr lang="ru-RU" sz="1900" u="sng" dirty="0" err="1">
                  <a:latin typeface="Arial" panose="020B0604020202020204" pitchFamily="34" charset="0"/>
                  <a:cs typeface="Arial" panose="020B0604020202020204" pitchFamily="34" charset="0"/>
                </a:rPr>
                <a:t>сприятливого</a:t>
              </a:r>
              <a:r>
                <a:rPr lang="ru-RU" sz="1900" u="sng" dirty="0">
                  <a:latin typeface="Arial" panose="020B0604020202020204" pitchFamily="34" charset="0"/>
                  <a:cs typeface="Arial" panose="020B0604020202020204" pitchFamily="34" charset="0"/>
                </a:rPr>
                <a:t> </a:t>
              </a:r>
              <a:r>
                <a:rPr lang="ru-RU" sz="1900" u="sng" dirty="0" err="1">
                  <a:latin typeface="Arial" panose="020B0604020202020204" pitchFamily="34" charset="0"/>
                  <a:cs typeface="Arial" panose="020B0604020202020204" pitchFamily="34" charset="0"/>
                </a:rPr>
                <a:t>життєвого</a:t>
              </a:r>
              <a:r>
                <a:rPr lang="ru-RU" sz="1900" u="sng" dirty="0">
                  <a:latin typeface="Arial" panose="020B0604020202020204" pitchFamily="34" charset="0"/>
                  <a:cs typeface="Arial" panose="020B0604020202020204" pitchFamily="34" charset="0"/>
                </a:rPr>
                <a:t> </a:t>
              </a:r>
              <a:r>
                <a:rPr lang="ru-RU" sz="1900" u="sng" dirty="0" err="1">
                  <a:latin typeface="Arial" panose="020B0604020202020204" pitchFamily="34" charset="0"/>
                  <a:cs typeface="Arial" panose="020B0604020202020204" pitchFamily="34" charset="0"/>
                </a:rPr>
                <a:t>середовища</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забезпечення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сталого</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соціально-економічного</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розвитку</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відповідних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адміністративно-територіальних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одиниць</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задоволення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інтересів</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громадян</a:t>
              </a:r>
              <a:r>
                <a:rPr lang="ru-RU" sz="1900" dirty="0">
                  <a:latin typeface="Arial" panose="020B0604020202020204" pitchFamily="34" charset="0"/>
                  <a:cs typeface="Arial" panose="020B0604020202020204" pitchFamily="34" charset="0"/>
                </a:rPr>
                <a:t> в </a:t>
              </a:r>
              <a:r>
                <a:rPr lang="ru-RU" sz="1900" dirty="0" err="1">
                  <a:latin typeface="Arial" panose="020B0604020202020204" pitchFamily="34" charset="0"/>
                  <a:cs typeface="Arial" panose="020B0604020202020204" pitchFamily="34" charset="0"/>
                </a:rPr>
                <a:t>усіх</a:t>
              </a:r>
              <a:r>
                <a:rPr lang="ru-RU" sz="1900" dirty="0">
                  <a:latin typeface="Arial" panose="020B0604020202020204" pitchFamily="34" charset="0"/>
                  <a:cs typeface="Arial" panose="020B0604020202020204" pitchFamily="34" charset="0"/>
                </a:rPr>
                <a:t> сферах </a:t>
              </a:r>
              <a:r>
                <a:rPr lang="ru-RU" sz="1900" dirty="0" err="1">
                  <a:latin typeface="Arial" panose="020B0604020202020204" pitchFamily="34" charset="0"/>
                  <a:cs typeface="Arial" panose="020B0604020202020204" pitchFamily="34" charset="0"/>
                </a:rPr>
                <a:t>життєдіяльності</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надання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населенню</a:t>
              </a:r>
              <a:r>
                <a:rPr lang="ru-RU" sz="1900" dirty="0">
                  <a:latin typeface="Arial" panose="020B0604020202020204" pitchFamily="34" charset="0"/>
                  <a:cs typeface="Arial" panose="020B0604020202020204" pitchFamily="34" charset="0"/>
                </a:rPr>
                <a:t> органами </a:t>
              </a:r>
              <a:r>
                <a:rPr lang="ru-RU" sz="1900" dirty="0" err="1">
                  <a:latin typeface="Arial" panose="020B0604020202020204" pitchFamily="34" charset="0"/>
                  <a:cs typeface="Arial" panose="020B0604020202020204" pitchFamily="34" charset="0"/>
                </a:rPr>
                <a:t>місцевого</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самоврядування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високоякісних</a:t>
              </a:r>
              <a:r>
                <a:rPr lang="ru-RU" sz="1900" dirty="0">
                  <a:latin typeface="Arial" panose="020B0604020202020204" pitchFamily="34" charset="0"/>
                  <a:cs typeface="Arial" panose="020B0604020202020204" pitchFamily="34" charset="0"/>
                </a:rPr>
                <a:t> і </a:t>
              </a:r>
              <a:r>
                <a:rPr lang="ru-RU" sz="1900" dirty="0" err="1">
                  <a:latin typeface="Arial" panose="020B0604020202020204" pitchFamily="34" charset="0"/>
                  <a:cs typeface="Arial" panose="020B0604020202020204" pitchFamily="34" charset="0"/>
                </a:rPr>
                <a:t>доступних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адміністративних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соціальних</a:t>
              </a:r>
              <a:r>
                <a:rPr lang="ru-RU" sz="1900" dirty="0">
                  <a:latin typeface="Arial" panose="020B0604020202020204" pitchFamily="34" charset="0"/>
                  <a:cs typeface="Arial" panose="020B0604020202020204" pitchFamily="34" charset="0"/>
                </a:rPr>
                <a:t> та </a:t>
              </a:r>
              <a:r>
                <a:rPr lang="ru-RU" sz="1900" dirty="0" err="1">
                  <a:latin typeface="Arial" panose="020B0604020202020204" pitchFamily="34" charset="0"/>
                  <a:cs typeface="Arial" panose="020B0604020202020204" pitchFamily="34" charset="0"/>
                </a:rPr>
                <a:t>інших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послуг</a:t>
              </a:r>
              <a:r>
                <a:rPr lang="ru-RU" sz="1900" dirty="0">
                  <a:latin typeface="Arial" panose="020B0604020202020204" pitchFamily="34" charset="0"/>
                  <a:cs typeface="Arial" panose="020B0604020202020204" pitchFamily="34" charset="0"/>
                </a:rPr>
                <a:t> на </a:t>
              </a:r>
              <a:r>
                <a:rPr lang="ru-RU" sz="1900" dirty="0" err="1">
                  <a:latin typeface="Arial" panose="020B0604020202020204" pitchFamily="34" charset="0"/>
                  <a:cs typeface="Arial" panose="020B0604020202020204" pitchFamily="34" charset="0"/>
                </a:rPr>
                <a:t>відповідних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територіях</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узгодження</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інтересів</a:t>
              </a:r>
              <a:r>
                <a:rPr lang="ru-RU" sz="1900" dirty="0">
                  <a:latin typeface="Arial" panose="020B0604020202020204" pitchFamily="34" charset="0"/>
                  <a:cs typeface="Arial" panose="020B0604020202020204" pitchFamily="34" charset="0"/>
                </a:rPr>
                <a:t> </a:t>
              </a:r>
              <a:r>
                <a:rPr lang="ru-RU" sz="1900" dirty="0" err="1">
                  <a:latin typeface="Arial" panose="020B0604020202020204" pitchFamily="34" charset="0"/>
                  <a:cs typeface="Arial" panose="020B0604020202020204" pitchFamily="34" charset="0"/>
                </a:rPr>
                <a:t>держави</a:t>
              </a:r>
              <a:r>
                <a:rPr lang="ru-RU" sz="1900" dirty="0">
                  <a:latin typeface="Arial" panose="020B0604020202020204" pitchFamily="34" charset="0"/>
                  <a:cs typeface="Arial" panose="020B0604020202020204" pitchFamily="34" charset="0"/>
                </a:rPr>
                <a:t> та </a:t>
              </a:r>
              <a:r>
                <a:rPr lang="ru-RU" sz="1900" dirty="0" err="1">
                  <a:latin typeface="Arial" panose="020B0604020202020204" pitchFamily="34" charset="0"/>
                  <a:cs typeface="Arial" panose="020B0604020202020204" pitchFamily="34" charset="0"/>
                </a:rPr>
                <a:t>територіальних</a:t>
              </a:r>
              <a:r>
                <a:rPr lang="ru-RU" sz="1900" dirty="0">
                  <a:latin typeface="Arial" panose="020B0604020202020204" pitchFamily="34" charset="0"/>
                  <a:cs typeface="Arial" panose="020B0604020202020204" pitchFamily="34" charset="0"/>
                </a:rPr>
                <a:t> громад.</a:t>
              </a:r>
            </a:p>
          </p:txBody>
        </p:sp>
      </p:grpSp>
      <p:grpSp>
        <p:nvGrpSpPr>
          <p:cNvPr id="16386" name="Прямоугольник 23"/>
          <p:cNvGrpSpPr>
            <a:grpSpLocks/>
          </p:cNvGrpSpPr>
          <p:nvPr/>
        </p:nvGrpSpPr>
        <p:grpSpPr bwMode="auto">
          <a:xfrm>
            <a:off x="6262688" y="268288"/>
            <a:ext cx="5700712" cy="6586538"/>
            <a:chOff x="3172" y="169"/>
            <a:chExt cx="2538" cy="4149"/>
          </a:xfrm>
        </p:grpSpPr>
        <p:pic>
          <p:nvPicPr>
            <p:cNvPr id="16387" name="Прямоугольник 23"/>
            <p:cNvPicPr>
              <a:picLocks noChangeArrowheads="1"/>
            </p:cNvPicPr>
            <p:nvPr/>
          </p:nvPicPr>
          <p:blipFill>
            <a:blip r:embed="rId4"/>
            <a:srcRect/>
            <a:stretch>
              <a:fillRect/>
            </a:stretch>
          </p:blipFill>
          <p:spPr bwMode="auto">
            <a:xfrm>
              <a:off x="3172" y="169"/>
              <a:ext cx="2538" cy="4136"/>
            </a:xfrm>
            <a:prstGeom prst="rect">
              <a:avLst/>
            </a:prstGeom>
            <a:noFill/>
            <a:ln w="9525">
              <a:noFill/>
              <a:miter lim="800000"/>
              <a:headEnd/>
              <a:tailEnd/>
            </a:ln>
          </p:spPr>
        </p:pic>
        <p:sp>
          <p:nvSpPr>
            <p:cNvPr id="16388" name="Text Box 7"/>
            <p:cNvSpPr txBox="1">
              <a:spLocks noChangeArrowheads="1"/>
            </p:cNvSpPr>
            <p:nvPr/>
          </p:nvSpPr>
          <p:spPr bwMode="auto">
            <a:xfrm>
              <a:off x="3221" y="198"/>
              <a:ext cx="2449" cy="4120"/>
            </a:xfrm>
            <a:prstGeom prst="rect">
              <a:avLst/>
            </a:prstGeom>
            <a:solidFill>
              <a:srgbClr val="FFFFFF"/>
            </a:solidFill>
            <a:ln w="9525">
              <a:noFill/>
              <a:miter lim="800000"/>
              <a:headEnd/>
              <a:tailEnd/>
            </a:ln>
          </p:spPr>
          <p:txBody>
            <a:bodyPr wrap="square" lIns="91428" tIns="45715" rIns="91428" bIns="45715">
              <a:spAutoFit/>
            </a:bodyPr>
            <a:lstStyle/>
            <a:p>
              <a:pPr algn="ctr"/>
              <a:r>
                <a:rPr lang="uk-UA" b="1" dirty="0">
                  <a:latin typeface="Arial" panose="020B0604020202020204" pitchFamily="34" charset="0"/>
                  <a:cs typeface="Arial" panose="020B0604020202020204" pitchFamily="34" charset="0"/>
                </a:rPr>
                <a:t>ЗАКОН УКРАЇНИ</a:t>
              </a:r>
              <a:br>
                <a:rPr lang="uk-UA" b="1" dirty="0">
                  <a:latin typeface="Arial" panose="020B0604020202020204" pitchFamily="34" charset="0"/>
                  <a:cs typeface="Arial" panose="020B0604020202020204" pitchFamily="34" charset="0"/>
                </a:rPr>
              </a:br>
              <a:r>
                <a:rPr lang="uk-UA" b="1" dirty="0">
                  <a:latin typeface="Arial" panose="020B0604020202020204" pitchFamily="34" charset="0"/>
                  <a:cs typeface="Arial" panose="020B0604020202020204" pitchFamily="34" charset="0"/>
                </a:rPr>
                <a:t>«ПРО ОСНОВИ МІСТОБУДУВАННЯ»</a:t>
              </a:r>
              <a:endParaRPr lang="en-US" b="1" dirty="0">
                <a:latin typeface="Arial" panose="020B0604020202020204" pitchFamily="34" charset="0"/>
                <a:cs typeface="Arial" panose="020B0604020202020204" pitchFamily="34" charset="0"/>
              </a:endParaRPr>
            </a:p>
            <a:p>
              <a:pPr algn="ctr"/>
              <a:r>
                <a:rPr lang="en-US" sz="1400" b="1" dirty="0">
                  <a:latin typeface="Arial" panose="020B0604020202020204" pitchFamily="34" charset="0"/>
                  <a:cs typeface="Arial" panose="020B0604020202020204" pitchFamily="34" charset="0"/>
                </a:rPr>
                <a:t>(1992 </a:t>
              </a:r>
              <a:r>
                <a:rPr lang="uk-UA" sz="1400" b="1" dirty="0">
                  <a:latin typeface="Arial" panose="020B0604020202020204" pitchFamily="34" charset="0"/>
                  <a:cs typeface="Arial" panose="020B0604020202020204" pitchFamily="34" charset="0"/>
                </a:rPr>
                <a:t>р.</a:t>
              </a:r>
              <a:r>
                <a:rPr lang="en-US" sz="1400" b="1" dirty="0">
                  <a:latin typeface="Arial" panose="020B0604020202020204" pitchFamily="34" charset="0"/>
                  <a:cs typeface="Arial" panose="020B0604020202020204" pitchFamily="34" charset="0"/>
                </a:rPr>
                <a:t>)</a:t>
              </a:r>
              <a:endParaRPr lang="en-US" sz="1400" i="1" dirty="0">
                <a:latin typeface="Arial" panose="020B0604020202020204" pitchFamily="34" charset="0"/>
                <a:cs typeface="Arial" panose="020B0604020202020204" pitchFamily="34" charset="0"/>
              </a:endParaRPr>
            </a:p>
            <a:p>
              <a:endParaRPr lang="uk-UA" sz="1500" i="1" dirty="0">
                <a:latin typeface="Arial" panose="020B0604020202020204" pitchFamily="34" charset="0"/>
                <a:cs typeface="Arial" panose="020B0604020202020204" pitchFamily="34" charset="0"/>
              </a:endParaRPr>
            </a:p>
            <a:p>
              <a:endParaRPr lang="uk-UA" sz="1600" i="1" dirty="0">
                <a:latin typeface="Arial" panose="020B0604020202020204" pitchFamily="34" charset="0"/>
                <a:cs typeface="Arial" panose="020B0604020202020204" pitchFamily="34" charset="0"/>
              </a:endParaRPr>
            </a:p>
            <a:p>
              <a:r>
                <a:rPr lang="uk-UA" sz="1600" i="1" dirty="0">
                  <a:latin typeface="Arial" panose="020B0604020202020204" pitchFamily="34" charset="0"/>
                  <a:cs typeface="Arial" panose="020B0604020202020204" pitchFamily="34" charset="0"/>
                </a:rPr>
                <a:t>Містобудування (містобудівна діяльність)</a:t>
              </a:r>
              <a:r>
                <a:rPr lang="uk-UA" sz="1600" dirty="0">
                  <a:latin typeface="Arial" panose="020B0604020202020204" pitchFamily="34" charset="0"/>
                  <a:cs typeface="Arial" panose="020B0604020202020204" pitchFamily="34" charset="0"/>
                </a:rPr>
                <a:t> - це цілеспрямована діяльність державних органів, органів місцевого самоврядування, підприємств, установ, організацій, громадян, об'єднань громадян </a:t>
              </a:r>
              <a:r>
                <a:rPr lang="uk-UA" sz="1600" u="sng" dirty="0">
                  <a:latin typeface="Arial" panose="020B0604020202020204" pitchFamily="34" charset="0"/>
                  <a:cs typeface="Arial" panose="020B0604020202020204" pitchFamily="34" charset="0"/>
                </a:rPr>
                <a:t>по створенню та підтриманню</a:t>
              </a:r>
              <a:r>
                <a:rPr lang="uk-UA" sz="1600" dirty="0">
                  <a:latin typeface="Arial" panose="020B0604020202020204" pitchFamily="34" charset="0"/>
                  <a:cs typeface="Arial" panose="020B0604020202020204" pitchFamily="34" charset="0"/>
                </a:rPr>
                <a:t> </a:t>
              </a:r>
              <a:r>
                <a:rPr lang="uk-UA" sz="1600" u="sng" dirty="0">
                  <a:latin typeface="Arial" panose="020B0604020202020204" pitchFamily="34" charset="0"/>
                  <a:cs typeface="Arial" panose="020B0604020202020204" pitchFamily="34" charset="0"/>
                </a:rPr>
                <a:t>повноцінного життєвого середовища</a:t>
              </a:r>
              <a:r>
                <a:rPr lang="uk-UA" sz="1600" dirty="0">
                  <a:latin typeface="Arial" panose="020B0604020202020204" pitchFamily="34" charset="0"/>
                  <a:cs typeface="Arial" panose="020B0604020202020204" pitchFamily="34" charset="0"/>
                </a:rPr>
                <a:t>, яка включає прогнозування розвитку населених пунктів і територій, планування, забудову та інше використання територій, проектування, будівництво об'єктів містобудування, спорудження інших об'єктів, реконструкцію історичних населених пунктів при збереженні традиційного характеру середовища, реставрацію та реабілітацію об'єктів культурної спадщини, створення інженерної та транспортної інфраструктури. </a:t>
              </a:r>
              <a:endParaRPr lang="ru-RU"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3850133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3" name="Рисунок 2">
            <a:extLst>
              <a:ext uri="{FF2B5EF4-FFF2-40B4-BE49-F238E27FC236}">
                <a16:creationId xmlns:a16="http://schemas.microsoft.com/office/drawing/2014/main" id="{AAB6ABBD-CB9A-42FA-ABE1-EFE8BAC8D979}"/>
              </a:ext>
            </a:extLst>
          </p:cNvPr>
          <p:cNvPicPr>
            <a:picLocks noChangeAspect="1"/>
          </p:cNvPicPr>
          <p:nvPr/>
        </p:nvPicPr>
        <p:blipFill rotWithShape="1">
          <a:blip r:embed="rId4"/>
          <a:srcRect l="1631" t="8844" r="1957" b="14551"/>
          <a:stretch/>
        </p:blipFill>
        <p:spPr>
          <a:xfrm>
            <a:off x="10633" y="1037071"/>
            <a:ext cx="12165493" cy="5431269"/>
          </a:xfrm>
          <a:prstGeom prst="rect">
            <a:avLst/>
          </a:prstGeom>
        </p:spPr>
      </p:pic>
      <p:sp>
        <p:nvSpPr>
          <p:cNvPr id="7" name="Прямоугольник 6">
            <a:extLst>
              <a:ext uri="{FF2B5EF4-FFF2-40B4-BE49-F238E27FC236}">
                <a16:creationId xmlns:a16="http://schemas.microsoft.com/office/drawing/2014/main" id="{84BA08F3-C96C-4901-AEE6-9289226561C6}"/>
              </a:ext>
            </a:extLst>
          </p:cNvPr>
          <p:cNvSpPr/>
          <p:nvPr/>
        </p:nvSpPr>
        <p:spPr>
          <a:xfrm>
            <a:off x="8548576" y="-3321"/>
            <a:ext cx="3697947" cy="790345"/>
          </a:xfrm>
          <a:prstGeom prst="rect">
            <a:avLst/>
          </a:prstGeom>
        </p:spPr>
        <p:txBody>
          <a:bodyPr wrap="square">
            <a:spAutoFit/>
          </a:bodyPr>
          <a:lstStyle/>
          <a:p>
            <a:pPr algn="r">
              <a:lnSpc>
                <a:spcPct val="80000"/>
              </a:lnSpc>
              <a:buFontTx/>
              <a:buNone/>
            </a:pPr>
            <a:r>
              <a:rPr lang="uk-UA" sz="2800" b="1" kern="0" dirty="0" err="1">
                <a:solidFill>
                  <a:schemeClr val="accent2"/>
                </a:solidFill>
              </a:rPr>
              <a:t>Коблівська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Миколаївської області</a:t>
            </a:r>
            <a:endParaRPr lang="ru-RU" sz="2000" kern="0" dirty="0"/>
          </a:p>
        </p:txBody>
      </p:sp>
      <p:sp>
        <p:nvSpPr>
          <p:cNvPr id="6" name="Прямоугольник 5">
            <a:extLst>
              <a:ext uri="{FF2B5EF4-FFF2-40B4-BE49-F238E27FC236}">
                <a16:creationId xmlns:a16="http://schemas.microsoft.com/office/drawing/2014/main" id="{A03C70FC-F723-406A-9AA6-704CD9674713}"/>
              </a:ext>
            </a:extLst>
          </p:cNvPr>
          <p:cNvSpPr/>
          <p:nvPr/>
        </p:nvSpPr>
        <p:spPr>
          <a:xfrm>
            <a:off x="8666088" y="712074"/>
            <a:ext cx="3536545" cy="319446"/>
          </a:xfrm>
          <a:prstGeom prst="rect">
            <a:avLst/>
          </a:prstGeom>
        </p:spPr>
        <p:txBody>
          <a:bodyPr wrap="none">
            <a:spAutoFit/>
          </a:bodyPr>
          <a:lstStyle/>
          <a:p>
            <a:pPr algn="r">
              <a:lnSpc>
                <a:spcPct val="80000"/>
              </a:lnSpc>
              <a:buFontTx/>
              <a:buNone/>
            </a:pPr>
            <a:r>
              <a:rPr lang="uk-UA" kern="0" dirty="0"/>
              <a:t>Створення туристичного продукту</a:t>
            </a:r>
          </a:p>
        </p:txBody>
      </p:sp>
    </p:spTree>
    <p:extLst>
      <p:ext uri="{BB962C8B-B14F-4D97-AF65-F5344CB8AC3E}">
        <p14:creationId xmlns:p14="http://schemas.microsoft.com/office/powerpoint/2010/main" val="2481902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3" name="Рисунок 2">
            <a:extLst>
              <a:ext uri="{FF2B5EF4-FFF2-40B4-BE49-F238E27FC236}">
                <a16:creationId xmlns:a16="http://schemas.microsoft.com/office/drawing/2014/main" id="{3EB84771-58C2-4783-8169-C766806F03B6}"/>
              </a:ext>
            </a:extLst>
          </p:cNvPr>
          <p:cNvPicPr>
            <a:picLocks noChangeAspect="1"/>
          </p:cNvPicPr>
          <p:nvPr/>
        </p:nvPicPr>
        <p:blipFill rotWithShape="1">
          <a:blip r:embed="rId4"/>
          <a:srcRect b="12851"/>
          <a:stretch/>
        </p:blipFill>
        <p:spPr>
          <a:xfrm>
            <a:off x="930746" y="0"/>
            <a:ext cx="7362649" cy="6862984"/>
          </a:xfrm>
          <a:prstGeom prst="rect">
            <a:avLst/>
          </a:prstGeom>
        </p:spPr>
      </p:pic>
      <p:sp>
        <p:nvSpPr>
          <p:cNvPr id="7" name="Прямоугольник 6">
            <a:extLst>
              <a:ext uri="{FF2B5EF4-FFF2-40B4-BE49-F238E27FC236}">
                <a16:creationId xmlns:a16="http://schemas.microsoft.com/office/drawing/2014/main" id="{3D672C6E-8205-4E7E-91FF-6B2ED2D9C43E}"/>
              </a:ext>
            </a:extLst>
          </p:cNvPr>
          <p:cNvSpPr/>
          <p:nvPr/>
        </p:nvSpPr>
        <p:spPr>
          <a:xfrm>
            <a:off x="8548576" y="-3321"/>
            <a:ext cx="3697947" cy="790345"/>
          </a:xfrm>
          <a:prstGeom prst="rect">
            <a:avLst/>
          </a:prstGeom>
        </p:spPr>
        <p:txBody>
          <a:bodyPr wrap="square">
            <a:spAutoFit/>
          </a:bodyPr>
          <a:lstStyle/>
          <a:p>
            <a:pPr algn="r">
              <a:lnSpc>
                <a:spcPct val="80000"/>
              </a:lnSpc>
              <a:buFontTx/>
              <a:buNone/>
            </a:pPr>
            <a:r>
              <a:rPr lang="uk-UA" sz="2800" b="1" kern="0" dirty="0" err="1">
                <a:solidFill>
                  <a:schemeClr val="accent2"/>
                </a:solidFill>
              </a:rPr>
              <a:t>Коблівська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Миколаївської області</a:t>
            </a:r>
            <a:endParaRPr lang="ru-RU" sz="2000" kern="0" dirty="0"/>
          </a:p>
        </p:txBody>
      </p:sp>
      <p:sp>
        <p:nvSpPr>
          <p:cNvPr id="8" name="Прямоугольник 7">
            <a:extLst>
              <a:ext uri="{FF2B5EF4-FFF2-40B4-BE49-F238E27FC236}">
                <a16:creationId xmlns:a16="http://schemas.microsoft.com/office/drawing/2014/main" id="{7598AB36-489F-4C82-B08B-7AF453C7102C}"/>
              </a:ext>
            </a:extLst>
          </p:cNvPr>
          <p:cNvSpPr/>
          <p:nvPr/>
        </p:nvSpPr>
        <p:spPr>
          <a:xfrm>
            <a:off x="8709978" y="770841"/>
            <a:ext cx="3536545" cy="319446"/>
          </a:xfrm>
          <a:prstGeom prst="rect">
            <a:avLst/>
          </a:prstGeom>
        </p:spPr>
        <p:txBody>
          <a:bodyPr wrap="none">
            <a:spAutoFit/>
          </a:bodyPr>
          <a:lstStyle/>
          <a:p>
            <a:pPr algn="r">
              <a:lnSpc>
                <a:spcPct val="80000"/>
              </a:lnSpc>
              <a:buFontTx/>
              <a:buNone/>
            </a:pPr>
            <a:r>
              <a:rPr lang="uk-UA" kern="0" dirty="0"/>
              <a:t>Створення туристичного продукту</a:t>
            </a:r>
          </a:p>
        </p:txBody>
      </p:sp>
    </p:spTree>
    <p:extLst>
      <p:ext uri="{BB962C8B-B14F-4D97-AF65-F5344CB8AC3E}">
        <p14:creationId xmlns:p14="http://schemas.microsoft.com/office/powerpoint/2010/main" val="2327349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3" name="Рисунок 2">
            <a:extLst>
              <a:ext uri="{FF2B5EF4-FFF2-40B4-BE49-F238E27FC236}">
                <a16:creationId xmlns:a16="http://schemas.microsoft.com/office/drawing/2014/main" id="{FE711F41-44C2-430D-89D8-98D4B213C707}"/>
              </a:ext>
            </a:extLst>
          </p:cNvPr>
          <p:cNvPicPr>
            <a:picLocks noChangeAspect="1"/>
          </p:cNvPicPr>
          <p:nvPr/>
        </p:nvPicPr>
        <p:blipFill>
          <a:blip r:embed="rId4"/>
          <a:stretch>
            <a:fillRect/>
          </a:stretch>
        </p:blipFill>
        <p:spPr>
          <a:xfrm>
            <a:off x="1075206" y="0"/>
            <a:ext cx="6991350" cy="6858000"/>
          </a:xfrm>
          <a:prstGeom prst="rect">
            <a:avLst/>
          </a:prstGeom>
        </p:spPr>
      </p:pic>
      <p:sp>
        <p:nvSpPr>
          <p:cNvPr id="7" name="Прямоугольник 6">
            <a:extLst>
              <a:ext uri="{FF2B5EF4-FFF2-40B4-BE49-F238E27FC236}">
                <a16:creationId xmlns:a16="http://schemas.microsoft.com/office/drawing/2014/main" id="{061C5543-C762-409B-A201-8A8A7872FCBE}"/>
              </a:ext>
            </a:extLst>
          </p:cNvPr>
          <p:cNvSpPr/>
          <p:nvPr/>
        </p:nvSpPr>
        <p:spPr>
          <a:xfrm>
            <a:off x="8548576" y="-3321"/>
            <a:ext cx="3697947" cy="790345"/>
          </a:xfrm>
          <a:prstGeom prst="rect">
            <a:avLst/>
          </a:prstGeom>
        </p:spPr>
        <p:txBody>
          <a:bodyPr wrap="square">
            <a:spAutoFit/>
          </a:bodyPr>
          <a:lstStyle/>
          <a:p>
            <a:pPr algn="r">
              <a:lnSpc>
                <a:spcPct val="80000"/>
              </a:lnSpc>
              <a:buFontTx/>
              <a:buNone/>
            </a:pPr>
            <a:r>
              <a:rPr lang="uk-UA" sz="2800" b="1" kern="0" dirty="0" err="1">
                <a:solidFill>
                  <a:schemeClr val="accent2"/>
                </a:solidFill>
              </a:rPr>
              <a:t>Коблівська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Миколаївської області</a:t>
            </a:r>
            <a:endParaRPr lang="ru-RU" sz="2000" kern="0" dirty="0"/>
          </a:p>
        </p:txBody>
      </p:sp>
      <p:sp>
        <p:nvSpPr>
          <p:cNvPr id="8" name="Прямоугольник 7">
            <a:extLst>
              <a:ext uri="{FF2B5EF4-FFF2-40B4-BE49-F238E27FC236}">
                <a16:creationId xmlns:a16="http://schemas.microsoft.com/office/drawing/2014/main" id="{B9D92A8A-907C-4EDA-B2A8-FBDFEEC7F427}"/>
              </a:ext>
            </a:extLst>
          </p:cNvPr>
          <p:cNvSpPr/>
          <p:nvPr/>
        </p:nvSpPr>
        <p:spPr>
          <a:xfrm>
            <a:off x="8709978" y="767745"/>
            <a:ext cx="3536545" cy="319446"/>
          </a:xfrm>
          <a:prstGeom prst="rect">
            <a:avLst/>
          </a:prstGeom>
        </p:spPr>
        <p:txBody>
          <a:bodyPr wrap="none">
            <a:spAutoFit/>
          </a:bodyPr>
          <a:lstStyle/>
          <a:p>
            <a:pPr algn="r">
              <a:lnSpc>
                <a:spcPct val="80000"/>
              </a:lnSpc>
              <a:buFontTx/>
              <a:buNone/>
            </a:pPr>
            <a:r>
              <a:rPr lang="uk-UA" kern="0" dirty="0"/>
              <a:t>Створення туристичного продукту</a:t>
            </a:r>
          </a:p>
        </p:txBody>
      </p:sp>
    </p:spTree>
    <p:extLst>
      <p:ext uri="{BB962C8B-B14F-4D97-AF65-F5344CB8AC3E}">
        <p14:creationId xmlns:p14="http://schemas.microsoft.com/office/powerpoint/2010/main" val="250028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Isn_vikoristania_10_0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5777" y="-163002"/>
            <a:ext cx="6859780" cy="7021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4"/>
          <p:cNvSpPr>
            <a:spLocks noGrp="1" noChangeArrowheads="1"/>
          </p:cNvSpPr>
          <p:nvPr>
            <p:ph type="title"/>
          </p:nvPr>
        </p:nvSpPr>
        <p:spPr>
          <a:xfrm>
            <a:off x="962109" y="0"/>
            <a:ext cx="3333668" cy="6858000"/>
          </a:xfrm>
          <a:solidFill>
            <a:schemeClr val="accent1"/>
          </a:solidFill>
          <a:ln>
            <a:solidFill>
              <a:schemeClr val="tx1"/>
            </a:solidFill>
            <a:miter lim="800000"/>
            <a:headEnd/>
            <a:tailEnd/>
          </a:ln>
        </p:spPr>
        <p:txBody>
          <a:bodyPr/>
          <a:lstStyle/>
          <a:p>
            <a:pPr eaLnBrk="1" hangingPunct="1"/>
            <a:r>
              <a:rPr lang="uk-UA" altLang="en-US" sz="2400" b="1" dirty="0">
                <a:solidFill>
                  <a:schemeClr val="accent2"/>
                </a:solidFill>
              </a:rPr>
              <a:t>План існуючого використання території, на якій реалізуються повноваження сільських, селищних, міських рад, суміщений зі схемою існуючих планувальних обмежень</a:t>
            </a:r>
            <a:endParaRPr lang="ru-RU" altLang="en-US" sz="2400" b="1" dirty="0">
              <a:solidFill>
                <a:schemeClr val="accent2"/>
              </a:solidFill>
            </a:endParaRPr>
          </a:p>
        </p:txBody>
      </p:sp>
      <p:sp>
        <p:nvSpPr>
          <p:cNvPr id="2" name="Прямоугольник 1"/>
          <p:cNvSpPr/>
          <p:nvPr/>
        </p:nvSpPr>
        <p:spPr>
          <a:xfrm>
            <a:off x="5733536" y="137948"/>
            <a:ext cx="6096000" cy="535531"/>
          </a:xfrm>
          <a:prstGeom prst="rect">
            <a:avLst/>
          </a:prstGeom>
        </p:spPr>
        <p:txBody>
          <a:bodyPr>
            <a:spAutoFit/>
          </a:bodyPr>
          <a:lstStyle/>
          <a:p>
            <a:pPr algn="r">
              <a:lnSpc>
                <a:spcPct val="80000"/>
              </a:lnSpc>
              <a:buFontTx/>
              <a:buNone/>
            </a:pPr>
            <a:r>
              <a:rPr lang="uk-UA" b="1" kern="0" dirty="0">
                <a:solidFill>
                  <a:schemeClr val="accent2"/>
                </a:solidFill>
              </a:rPr>
              <a:t>Заводська ОТГ </a:t>
            </a:r>
          </a:p>
          <a:p>
            <a:pPr algn="r">
              <a:lnSpc>
                <a:spcPct val="80000"/>
              </a:lnSpc>
              <a:buFontTx/>
              <a:buNone/>
            </a:pPr>
            <a:r>
              <a:rPr lang="uk-UA" b="1" kern="0" dirty="0">
                <a:solidFill>
                  <a:schemeClr val="accent2"/>
                </a:solidFill>
              </a:rPr>
              <a:t>Тернопільської області</a:t>
            </a:r>
            <a:endParaRPr lang="ru-RU" sz="1400" kern="0" dirty="0"/>
          </a:p>
        </p:txBody>
      </p:sp>
    </p:spTree>
    <p:extLst>
      <p:ext uri="{BB962C8B-B14F-4D97-AF65-F5344CB8AC3E}">
        <p14:creationId xmlns:p14="http://schemas.microsoft.com/office/powerpoint/2010/main" val="2339279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7" name="Рисунок 1">
            <a:extLst>
              <a:ext uri="{FF2B5EF4-FFF2-40B4-BE49-F238E27FC236}">
                <a16:creationId xmlns:a16="http://schemas.microsoft.com/office/drawing/2014/main" id="{1C563D7E-1EB6-49CC-ABB6-1C91B4FE1AC8}"/>
              </a:ext>
            </a:extLst>
          </p:cNvPr>
          <p:cNvPicPr>
            <a:picLocks noChangeAspect="1"/>
          </p:cNvPicPr>
          <p:nvPr/>
        </p:nvPicPr>
        <p:blipFill>
          <a:blip r:embed="rId4"/>
          <a:srcRect/>
          <a:stretch>
            <a:fillRect/>
          </a:stretch>
        </p:blipFill>
        <p:spPr bwMode="auto">
          <a:xfrm>
            <a:off x="2232858" y="0"/>
            <a:ext cx="4425950" cy="6858000"/>
          </a:xfrm>
          <a:prstGeom prst="rect">
            <a:avLst/>
          </a:prstGeom>
          <a:noFill/>
          <a:ln w="9525">
            <a:noFill/>
            <a:miter lim="800000"/>
            <a:headEnd/>
            <a:tailEnd/>
          </a:ln>
        </p:spPr>
      </p:pic>
      <p:sp>
        <p:nvSpPr>
          <p:cNvPr id="9" name="Прямоугольник 8">
            <a:extLst>
              <a:ext uri="{FF2B5EF4-FFF2-40B4-BE49-F238E27FC236}">
                <a16:creationId xmlns:a16="http://schemas.microsoft.com/office/drawing/2014/main" id="{F5EA2FAF-9D27-480B-892F-91D95F0166A7}"/>
              </a:ext>
            </a:extLst>
          </p:cNvPr>
          <p:cNvSpPr/>
          <p:nvPr/>
        </p:nvSpPr>
        <p:spPr>
          <a:xfrm>
            <a:off x="8218968" y="-3321"/>
            <a:ext cx="4027556" cy="790345"/>
          </a:xfrm>
          <a:prstGeom prst="rect">
            <a:avLst/>
          </a:prstGeom>
        </p:spPr>
        <p:txBody>
          <a:bodyPr wrap="square">
            <a:spAutoFit/>
          </a:bodyPr>
          <a:lstStyle/>
          <a:p>
            <a:pPr algn="r">
              <a:lnSpc>
                <a:spcPct val="80000"/>
              </a:lnSpc>
              <a:buFontTx/>
              <a:buNone/>
            </a:pPr>
            <a:r>
              <a:rPr lang="uk-UA" sz="2800" b="1" kern="0" dirty="0">
                <a:solidFill>
                  <a:schemeClr val="accent2"/>
                </a:solidFill>
              </a:rPr>
              <a:t>Заводська ОТГ </a:t>
            </a:r>
          </a:p>
          <a:p>
            <a:pPr algn="r">
              <a:lnSpc>
                <a:spcPct val="80000"/>
              </a:lnSpc>
              <a:buFontTx/>
              <a:buNone/>
            </a:pPr>
            <a:r>
              <a:rPr lang="uk-UA" sz="2800" b="1" kern="0" dirty="0">
                <a:solidFill>
                  <a:schemeClr val="accent2"/>
                </a:solidFill>
              </a:rPr>
              <a:t>Тернопільської області</a:t>
            </a:r>
            <a:endParaRPr lang="ru-RU" sz="2000" kern="0" dirty="0"/>
          </a:p>
        </p:txBody>
      </p:sp>
      <p:sp>
        <p:nvSpPr>
          <p:cNvPr id="2" name="Прямоугольник 1">
            <a:extLst>
              <a:ext uri="{FF2B5EF4-FFF2-40B4-BE49-F238E27FC236}">
                <a16:creationId xmlns:a16="http://schemas.microsoft.com/office/drawing/2014/main" id="{B557448D-C63E-4CE3-AD16-758C72661470}"/>
              </a:ext>
            </a:extLst>
          </p:cNvPr>
          <p:cNvSpPr/>
          <p:nvPr/>
        </p:nvSpPr>
        <p:spPr>
          <a:xfrm>
            <a:off x="6745246" y="1218399"/>
            <a:ext cx="5437483" cy="2655279"/>
          </a:xfrm>
          <a:prstGeom prst="rect">
            <a:avLst/>
          </a:prstGeom>
        </p:spPr>
        <p:txBody>
          <a:bodyPr wrap="square">
            <a:spAutoFit/>
          </a:bodyPr>
          <a:lstStyle/>
          <a:p>
            <a:pPr algn="r">
              <a:lnSpc>
                <a:spcPct val="107000"/>
              </a:lnSpc>
              <a:spcAft>
                <a:spcPts val="800"/>
              </a:spcAft>
            </a:pPr>
            <a:r>
              <a:rPr lang="uk-UA" dirty="0">
                <a:latin typeface="Calibri" panose="020F0502020204030204" pitchFamily="34" charset="0"/>
                <a:ea typeface="Calibri" panose="020F0502020204030204" pitchFamily="34" charset="0"/>
                <a:cs typeface="Times New Roman" panose="02020603050405020304" pitchFamily="18" charset="0"/>
              </a:rPr>
              <a:t>Формування комплексу маркетингу громади як інвестиційно-привабливої території. </a:t>
            </a:r>
            <a:r>
              <a:rPr lang="uk-UA" i="1" dirty="0">
                <a:latin typeface="Calibri" panose="020F0502020204030204" pitchFamily="34" charset="0"/>
                <a:ea typeface="Calibri" panose="020F0502020204030204" pitchFamily="34" charset="0"/>
                <a:cs typeface="Times New Roman" panose="02020603050405020304" pitchFamily="18" charset="0"/>
              </a:rPr>
              <a:t>(Нові території різного функціонального призначення для інвестиційного розвитку)</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uk-UA" dirty="0">
                <a:latin typeface="Calibri" panose="020F0502020204030204" pitchFamily="34" charset="0"/>
                <a:ea typeface="Calibri" panose="020F0502020204030204" pitchFamily="34" charset="0"/>
                <a:cs typeface="Times New Roman" panose="02020603050405020304" pitchFamily="18" charset="0"/>
              </a:rPr>
              <a:t>Покращення бізнес-середовища об’єднаної громади.</a:t>
            </a:r>
            <a:endParaRPr lang="ru-RU" dirty="0">
              <a:latin typeface="Calibri" panose="020F0502020204030204" pitchFamily="34" charset="0"/>
              <a:ea typeface="Calibri" panose="020F0502020204030204" pitchFamily="34" charset="0"/>
              <a:cs typeface="Times New Roman" panose="02020603050405020304" pitchFamily="18" charset="0"/>
            </a:endParaRPr>
          </a:p>
          <a:p>
            <a:pPr algn="r">
              <a:lnSpc>
                <a:spcPct val="107000"/>
              </a:lnSpc>
              <a:spcAft>
                <a:spcPts val="800"/>
              </a:spcAft>
            </a:pPr>
            <a:r>
              <a:rPr lang="uk-UA" dirty="0">
                <a:latin typeface="Calibri" panose="020F0502020204030204" pitchFamily="34" charset="0"/>
                <a:ea typeface="Calibri" panose="020F0502020204030204" pitchFamily="34" charset="0"/>
                <a:cs typeface="Times New Roman" panose="02020603050405020304" pitchFamily="18" charset="0"/>
              </a:rPr>
              <a:t>Розвиток сільськогосподарського потенціалу громади</a:t>
            </a:r>
            <a:r>
              <a:rPr lang="uk-UA" i="1" dirty="0">
                <a:latin typeface="Calibri" panose="020F0502020204030204" pitchFamily="34" charset="0"/>
                <a:ea typeface="Calibri" panose="020F0502020204030204" pitchFamily="34" charset="0"/>
                <a:cs typeface="Times New Roman" panose="02020603050405020304" pitchFamily="18" charset="0"/>
              </a:rPr>
              <a:t>.(Нова територія виробничого призначення)</a:t>
            </a:r>
            <a:endParaRPr lang="ru-RU"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Рисунок 1">
            <a:extLst>
              <a:ext uri="{FF2B5EF4-FFF2-40B4-BE49-F238E27FC236}">
                <a16:creationId xmlns:a16="http://schemas.microsoft.com/office/drawing/2014/main" id="{E451017D-378A-4B8E-8948-AA6DD9C7BC55}"/>
              </a:ext>
            </a:extLst>
          </p:cNvPr>
          <p:cNvPicPr>
            <a:picLocks noChangeAspect="1"/>
          </p:cNvPicPr>
          <p:nvPr/>
        </p:nvPicPr>
        <p:blipFill>
          <a:blip r:embed="rId5"/>
          <a:srcRect/>
          <a:stretch>
            <a:fillRect/>
          </a:stretch>
        </p:blipFill>
        <p:spPr bwMode="auto">
          <a:xfrm>
            <a:off x="0" y="3437673"/>
            <a:ext cx="2030819" cy="3420327"/>
          </a:xfrm>
          <a:prstGeom prst="rect">
            <a:avLst/>
          </a:prstGeom>
          <a:noFill/>
          <a:ln w="9525">
            <a:noFill/>
            <a:miter lim="800000"/>
            <a:headEnd/>
            <a:tailEnd/>
          </a:ln>
        </p:spPr>
      </p:pic>
    </p:spTree>
    <p:extLst>
      <p:ext uri="{BB962C8B-B14F-4D97-AF65-F5344CB8AC3E}">
        <p14:creationId xmlns:p14="http://schemas.microsoft.com/office/powerpoint/2010/main" val="6023868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6" name="Рисунок 1">
            <a:extLst>
              <a:ext uri="{FF2B5EF4-FFF2-40B4-BE49-F238E27FC236}">
                <a16:creationId xmlns:a16="http://schemas.microsoft.com/office/drawing/2014/main" id="{BE4D2F73-3B91-4EC5-833B-B52DEE86E6FC}"/>
              </a:ext>
            </a:extLst>
          </p:cNvPr>
          <p:cNvPicPr>
            <a:picLocks noChangeAspect="1"/>
          </p:cNvPicPr>
          <p:nvPr/>
        </p:nvPicPr>
        <p:blipFill>
          <a:blip r:embed="rId4"/>
          <a:srcRect/>
          <a:stretch>
            <a:fillRect/>
          </a:stretch>
        </p:blipFill>
        <p:spPr bwMode="auto">
          <a:xfrm>
            <a:off x="1003020" y="1388949"/>
            <a:ext cx="9144000" cy="4559300"/>
          </a:xfrm>
          <a:prstGeom prst="rect">
            <a:avLst/>
          </a:prstGeom>
          <a:noFill/>
          <a:ln w="9525">
            <a:noFill/>
            <a:miter lim="800000"/>
            <a:headEnd/>
            <a:tailEnd/>
          </a:ln>
        </p:spPr>
      </p:pic>
      <p:sp>
        <p:nvSpPr>
          <p:cNvPr id="9" name="Freeform 8">
            <a:extLst>
              <a:ext uri="{FF2B5EF4-FFF2-40B4-BE49-F238E27FC236}">
                <a16:creationId xmlns:a16="http://schemas.microsoft.com/office/drawing/2014/main" id="{62A270CD-FBCB-4B1F-A38C-C4C05FCB3168}"/>
              </a:ext>
            </a:extLst>
          </p:cNvPr>
          <p:cNvSpPr>
            <a:spLocks/>
          </p:cNvSpPr>
          <p:nvPr/>
        </p:nvSpPr>
        <p:spPr bwMode="auto">
          <a:xfrm>
            <a:off x="895070" y="1052400"/>
            <a:ext cx="2967038" cy="4449763"/>
          </a:xfrm>
          <a:custGeom>
            <a:avLst/>
            <a:gdLst>
              <a:gd name="T0" fmla="*/ 2147483647 w 1869"/>
              <a:gd name="T1" fmla="*/ 2147483647 h 2803"/>
              <a:gd name="T2" fmla="*/ 2147483647 w 1869"/>
              <a:gd name="T3" fmla="*/ 2147483647 h 2803"/>
              <a:gd name="T4" fmla="*/ 2147483647 w 1869"/>
              <a:gd name="T5" fmla="*/ 2147483647 h 2803"/>
              <a:gd name="T6" fmla="*/ 2147483647 w 1869"/>
              <a:gd name="T7" fmla="*/ 2147483647 h 2803"/>
              <a:gd name="T8" fmla="*/ 2147483647 w 1869"/>
              <a:gd name="T9" fmla="*/ 2147483647 h 2803"/>
              <a:gd name="T10" fmla="*/ 2147483647 w 1869"/>
              <a:gd name="T11" fmla="*/ 2147483647 h 2803"/>
              <a:gd name="T12" fmla="*/ 2147483647 w 1869"/>
              <a:gd name="T13" fmla="*/ 2147483647 h 2803"/>
              <a:gd name="T14" fmla="*/ 2147483647 w 1869"/>
              <a:gd name="T15" fmla="*/ 2147483647 h 2803"/>
              <a:gd name="T16" fmla="*/ 2147483647 w 1869"/>
              <a:gd name="T17" fmla="*/ 2147483647 h 2803"/>
              <a:gd name="T18" fmla="*/ 2147483647 w 1869"/>
              <a:gd name="T19" fmla="*/ 2147483647 h 2803"/>
              <a:gd name="T20" fmla="*/ 2147483647 w 1869"/>
              <a:gd name="T21" fmla="*/ 2147483647 h 2803"/>
              <a:gd name="T22" fmla="*/ 2147483647 w 1869"/>
              <a:gd name="T23" fmla="*/ 2147483647 h 2803"/>
              <a:gd name="T24" fmla="*/ 2147483647 w 1869"/>
              <a:gd name="T25" fmla="*/ 2147483647 h 2803"/>
              <a:gd name="T26" fmla="*/ 2147483647 w 1869"/>
              <a:gd name="T27" fmla="*/ 2147483647 h 2803"/>
              <a:gd name="T28" fmla="*/ 2147483647 w 1869"/>
              <a:gd name="T29" fmla="*/ 2147483647 h 2803"/>
              <a:gd name="T30" fmla="*/ 2147483647 w 1869"/>
              <a:gd name="T31" fmla="*/ 2147483647 h 2803"/>
              <a:gd name="T32" fmla="*/ 2147483647 w 1869"/>
              <a:gd name="T33" fmla="*/ 2147483647 h 2803"/>
              <a:gd name="T34" fmla="*/ 2147483647 w 1869"/>
              <a:gd name="T35" fmla="*/ 2147483647 h 2803"/>
              <a:gd name="T36" fmla="*/ 2147483647 w 1869"/>
              <a:gd name="T37" fmla="*/ 2147483647 h 2803"/>
              <a:gd name="T38" fmla="*/ 2147483647 w 1869"/>
              <a:gd name="T39" fmla="*/ 2147483647 h 2803"/>
              <a:gd name="T40" fmla="*/ 2147483647 w 1869"/>
              <a:gd name="T41" fmla="*/ 2147483647 h 2803"/>
              <a:gd name="T42" fmla="*/ 2147483647 w 1869"/>
              <a:gd name="T43" fmla="*/ 2147483647 h 2803"/>
              <a:gd name="T44" fmla="*/ 2147483647 w 1869"/>
              <a:gd name="T45" fmla="*/ 2147483647 h 2803"/>
              <a:gd name="T46" fmla="*/ 2147483647 w 1869"/>
              <a:gd name="T47" fmla="*/ 2147483647 h 2803"/>
              <a:gd name="T48" fmla="*/ 2147483647 w 1869"/>
              <a:gd name="T49" fmla="*/ 2147483647 h 2803"/>
              <a:gd name="T50" fmla="*/ 2147483647 w 1869"/>
              <a:gd name="T51" fmla="*/ 2147483647 h 2803"/>
              <a:gd name="T52" fmla="*/ 2147483647 w 1869"/>
              <a:gd name="T53" fmla="*/ 2147483647 h 2803"/>
              <a:gd name="T54" fmla="*/ 2147483647 w 1869"/>
              <a:gd name="T55" fmla="*/ 2147483647 h 2803"/>
              <a:gd name="T56" fmla="*/ 2147483647 w 1869"/>
              <a:gd name="T57" fmla="*/ 2147483647 h 2803"/>
              <a:gd name="T58" fmla="*/ 2147483647 w 1869"/>
              <a:gd name="T59" fmla="*/ 2147483647 h 2803"/>
              <a:gd name="T60" fmla="*/ 2147483647 w 1869"/>
              <a:gd name="T61" fmla="*/ 2147483647 h 2803"/>
              <a:gd name="T62" fmla="*/ 2147483647 w 1869"/>
              <a:gd name="T63" fmla="*/ 2147483647 h 2803"/>
              <a:gd name="T64" fmla="*/ 2147483647 w 1869"/>
              <a:gd name="T65" fmla="*/ 2147483647 h 2803"/>
              <a:gd name="T66" fmla="*/ 2147483647 w 1869"/>
              <a:gd name="T67" fmla="*/ 2147483647 h 2803"/>
              <a:gd name="T68" fmla="*/ 2147483647 w 1869"/>
              <a:gd name="T69" fmla="*/ 2147483647 h 2803"/>
              <a:gd name="T70" fmla="*/ 2147483647 w 1869"/>
              <a:gd name="T71" fmla="*/ 2147483647 h 2803"/>
              <a:gd name="T72" fmla="*/ 2147483647 w 1869"/>
              <a:gd name="T73" fmla="*/ 2147483647 h 280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9"/>
              <a:gd name="T112" fmla="*/ 0 h 2803"/>
              <a:gd name="T113" fmla="*/ 1869 w 1869"/>
              <a:gd name="T114" fmla="*/ 2803 h 280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9" h="2803">
                <a:moveTo>
                  <a:pt x="1515" y="1715"/>
                </a:moveTo>
                <a:cubicBezTo>
                  <a:pt x="1520" y="1595"/>
                  <a:pt x="1495" y="1524"/>
                  <a:pt x="1617" y="1493"/>
                </a:cubicBezTo>
                <a:cubicBezTo>
                  <a:pt x="1655" y="1455"/>
                  <a:pt x="1677" y="1417"/>
                  <a:pt x="1707" y="1373"/>
                </a:cubicBezTo>
                <a:cubicBezTo>
                  <a:pt x="1731" y="1279"/>
                  <a:pt x="1739" y="1131"/>
                  <a:pt x="1827" y="1073"/>
                </a:cubicBezTo>
                <a:cubicBezTo>
                  <a:pt x="1829" y="1067"/>
                  <a:pt x="1830" y="1061"/>
                  <a:pt x="1833" y="1055"/>
                </a:cubicBezTo>
                <a:cubicBezTo>
                  <a:pt x="1836" y="1049"/>
                  <a:pt x="1842" y="1044"/>
                  <a:pt x="1845" y="1037"/>
                </a:cubicBezTo>
                <a:cubicBezTo>
                  <a:pt x="1850" y="1025"/>
                  <a:pt x="1857" y="1001"/>
                  <a:pt x="1857" y="1001"/>
                </a:cubicBezTo>
                <a:cubicBezTo>
                  <a:pt x="1855" y="956"/>
                  <a:pt x="1869" y="801"/>
                  <a:pt x="1809" y="761"/>
                </a:cubicBezTo>
                <a:cubicBezTo>
                  <a:pt x="1802" y="741"/>
                  <a:pt x="1798" y="721"/>
                  <a:pt x="1791" y="701"/>
                </a:cubicBezTo>
                <a:cubicBezTo>
                  <a:pt x="1789" y="654"/>
                  <a:pt x="1811" y="499"/>
                  <a:pt x="1755" y="443"/>
                </a:cubicBezTo>
                <a:cubicBezTo>
                  <a:pt x="1723" y="347"/>
                  <a:pt x="1806" y="285"/>
                  <a:pt x="1833" y="203"/>
                </a:cubicBezTo>
                <a:cubicBezTo>
                  <a:pt x="1831" y="183"/>
                  <a:pt x="1833" y="162"/>
                  <a:pt x="1827" y="143"/>
                </a:cubicBezTo>
                <a:cubicBezTo>
                  <a:pt x="1824" y="134"/>
                  <a:pt x="1781" y="100"/>
                  <a:pt x="1773" y="95"/>
                </a:cubicBezTo>
                <a:cubicBezTo>
                  <a:pt x="1750" y="82"/>
                  <a:pt x="1720" y="78"/>
                  <a:pt x="1695" y="71"/>
                </a:cubicBezTo>
                <a:cubicBezTo>
                  <a:pt x="1644" y="56"/>
                  <a:pt x="1598" y="32"/>
                  <a:pt x="1545" y="23"/>
                </a:cubicBezTo>
                <a:cubicBezTo>
                  <a:pt x="1453" y="27"/>
                  <a:pt x="1351" y="0"/>
                  <a:pt x="1269" y="41"/>
                </a:cubicBezTo>
                <a:cubicBezTo>
                  <a:pt x="1247" y="52"/>
                  <a:pt x="1235" y="74"/>
                  <a:pt x="1209" y="83"/>
                </a:cubicBezTo>
                <a:cubicBezTo>
                  <a:pt x="1203" y="91"/>
                  <a:pt x="1199" y="101"/>
                  <a:pt x="1191" y="107"/>
                </a:cubicBezTo>
                <a:cubicBezTo>
                  <a:pt x="1186" y="111"/>
                  <a:pt x="1178" y="109"/>
                  <a:pt x="1173" y="113"/>
                </a:cubicBezTo>
                <a:cubicBezTo>
                  <a:pt x="1167" y="118"/>
                  <a:pt x="1166" y="126"/>
                  <a:pt x="1161" y="131"/>
                </a:cubicBezTo>
                <a:cubicBezTo>
                  <a:pt x="1150" y="142"/>
                  <a:pt x="1136" y="150"/>
                  <a:pt x="1125" y="161"/>
                </a:cubicBezTo>
                <a:cubicBezTo>
                  <a:pt x="1118" y="181"/>
                  <a:pt x="1108" y="195"/>
                  <a:pt x="1101" y="215"/>
                </a:cubicBezTo>
                <a:cubicBezTo>
                  <a:pt x="1096" y="332"/>
                  <a:pt x="1095" y="473"/>
                  <a:pt x="1041" y="581"/>
                </a:cubicBezTo>
                <a:cubicBezTo>
                  <a:pt x="1036" y="610"/>
                  <a:pt x="1032" y="637"/>
                  <a:pt x="1023" y="665"/>
                </a:cubicBezTo>
                <a:cubicBezTo>
                  <a:pt x="1016" y="732"/>
                  <a:pt x="1002" y="787"/>
                  <a:pt x="981" y="851"/>
                </a:cubicBezTo>
                <a:cubicBezTo>
                  <a:pt x="975" y="869"/>
                  <a:pt x="959" y="887"/>
                  <a:pt x="951" y="905"/>
                </a:cubicBezTo>
                <a:cubicBezTo>
                  <a:pt x="932" y="948"/>
                  <a:pt x="929" y="998"/>
                  <a:pt x="903" y="1037"/>
                </a:cubicBezTo>
                <a:cubicBezTo>
                  <a:pt x="898" y="1083"/>
                  <a:pt x="901" y="1145"/>
                  <a:pt x="873" y="1187"/>
                </a:cubicBezTo>
                <a:cubicBezTo>
                  <a:pt x="845" y="1185"/>
                  <a:pt x="803" y="1205"/>
                  <a:pt x="789" y="1181"/>
                </a:cubicBezTo>
                <a:cubicBezTo>
                  <a:pt x="749" y="1111"/>
                  <a:pt x="778" y="1074"/>
                  <a:pt x="807" y="1031"/>
                </a:cubicBezTo>
                <a:cubicBezTo>
                  <a:pt x="813" y="1007"/>
                  <a:pt x="820" y="984"/>
                  <a:pt x="825" y="959"/>
                </a:cubicBezTo>
                <a:cubicBezTo>
                  <a:pt x="823" y="945"/>
                  <a:pt x="831" y="924"/>
                  <a:pt x="819" y="917"/>
                </a:cubicBezTo>
                <a:cubicBezTo>
                  <a:pt x="782" y="895"/>
                  <a:pt x="734" y="942"/>
                  <a:pt x="711" y="965"/>
                </a:cubicBezTo>
                <a:cubicBezTo>
                  <a:pt x="699" y="1000"/>
                  <a:pt x="714" y="968"/>
                  <a:pt x="687" y="995"/>
                </a:cubicBezTo>
                <a:cubicBezTo>
                  <a:pt x="671" y="1011"/>
                  <a:pt x="658" y="1046"/>
                  <a:pt x="651" y="1067"/>
                </a:cubicBezTo>
                <a:cubicBezTo>
                  <a:pt x="609" y="1057"/>
                  <a:pt x="583" y="1025"/>
                  <a:pt x="549" y="1001"/>
                </a:cubicBezTo>
                <a:cubicBezTo>
                  <a:pt x="525" y="984"/>
                  <a:pt x="465" y="977"/>
                  <a:pt x="465" y="977"/>
                </a:cubicBezTo>
                <a:cubicBezTo>
                  <a:pt x="455" y="979"/>
                  <a:pt x="443" y="976"/>
                  <a:pt x="435" y="983"/>
                </a:cubicBezTo>
                <a:cubicBezTo>
                  <a:pt x="423" y="993"/>
                  <a:pt x="415" y="1039"/>
                  <a:pt x="411" y="1055"/>
                </a:cubicBezTo>
                <a:cubicBezTo>
                  <a:pt x="415" y="1166"/>
                  <a:pt x="415" y="1199"/>
                  <a:pt x="441" y="1289"/>
                </a:cubicBezTo>
                <a:cubicBezTo>
                  <a:pt x="451" y="1409"/>
                  <a:pt x="466" y="1528"/>
                  <a:pt x="423" y="1643"/>
                </a:cubicBezTo>
                <a:cubicBezTo>
                  <a:pt x="408" y="1683"/>
                  <a:pt x="404" y="1740"/>
                  <a:pt x="381" y="1775"/>
                </a:cubicBezTo>
                <a:cubicBezTo>
                  <a:pt x="372" y="1819"/>
                  <a:pt x="358" y="1863"/>
                  <a:pt x="333" y="1901"/>
                </a:cubicBezTo>
                <a:cubicBezTo>
                  <a:pt x="322" y="1944"/>
                  <a:pt x="302" y="1983"/>
                  <a:pt x="279" y="2021"/>
                </a:cubicBezTo>
                <a:cubicBezTo>
                  <a:pt x="266" y="2074"/>
                  <a:pt x="285" y="2021"/>
                  <a:pt x="255" y="2057"/>
                </a:cubicBezTo>
                <a:cubicBezTo>
                  <a:pt x="249" y="2064"/>
                  <a:pt x="248" y="2073"/>
                  <a:pt x="243" y="2081"/>
                </a:cubicBezTo>
                <a:cubicBezTo>
                  <a:pt x="238" y="2089"/>
                  <a:pt x="232" y="2097"/>
                  <a:pt x="225" y="2105"/>
                </a:cubicBezTo>
                <a:cubicBezTo>
                  <a:pt x="198" y="2137"/>
                  <a:pt x="170" y="2166"/>
                  <a:pt x="147" y="2201"/>
                </a:cubicBezTo>
                <a:cubicBezTo>
                  <a:pt x="132" y="2223"/>
                  <a:pt x="129" y="2266"/>
                  <a:pt x="123" y="2291"/>
                </a:cubicBezTo>
                <a:cubicBezTo>
                  <a:pt x="111" y="2337"/>
                  <a:pt x="96" y="2383"/>
                  <a:pt x="69" y="2423"/>
                </a:cubicBezTo>
                <a:cubicBezTo>
                  <a:pt x="59" y="2464"/>
                  <a:pt x="39" y="2508"/>
                  <a:pt x="15" y="2543"/>
                </a:cubicBezTo>
                <a:cubicBezTo>
                  <a:pt x="0" y="2601"/>
                  <a:pt x="4" y="2658"/>
                  <a:pt x="45" y="2699"/>
                </a:cubicBezTo>
                <a:cubicBezTo>
                  <a:pt x="53" y="2724"/>
                  <a:pt x="79" y="2744"/>
                  <a:pt x="105" y="2753"/>
                </a:cubicBezTo>
                <a:cubicBezTo>
                  <a:pt x="134" y="2782"/>
                  <a:pt x="140" y="2783"/>
                  <a:pt x="183" y="2789"/>
                </a:cubicBezTo>
                <a:cubicBezTo>
                  <a:pt x="224" y="2803"/>
                  <a:pt x="261" y="2801"/>
                  <a:pt x="303" y="2795"/>
                </a:cubicBezTo>
                <a:cubicBezTo>
                  <a:pt x="375" y="2771"/>
                  <a:pt x="406" y="2726"/>
                  <a:pt x="465" y="2681"/>
                </a:cubicBezTo>
                <a:cubicBezTo>
                  <a:pt x="475" y="2673"/>
                  <a:pt x="486" y="2667"/>
                  <a:pt x="495" y="2657"/>
                </a:cubicBezTo>
                <a:cubicBezTo>
                  <a:pt x="505" y="2646"/>
                  <a:pt x="519" y="2621"/>
                  <a:pt x="519" y="2621"/>
                </a:cubicBezTo>
                <a:cubicBezTo>
                  <a:pt x="533" y="2563"/>
                  <a:pt x="521" y="2586"/>
                  <a:pt x="549" y="2549"/>
                </a:cubicBezTo>
                <a:cubicBezTo>
                  <a:pt x="562" y="2467"/>
                  <a:pt x="565" y="2388"/>
                  <a:pt x="591" y="2309"/>
                </a:cubicBezTo>
                <a:cubicBezTo>
                  <a:pt x="596" y="2293"/>
                  <a:pt x="599" y="2282"/>
                  <a:pt x="609" y="2267"/>
                </a:cubicBezTo>
                <a:cubicBezTo>
                  <a:pt x="620" y="2250"/>
                  <a:pt x="645" y="2219"/>
                  <a:pt x="645" y="2219"/>
                </a:cubicBezTo>
                <a:cubicBezTo>
                  <a:pt x="654" y="2193"/>
                  <a:pt x="669" y="2191"/>
                  <a:pt x="693" y="2183"/>
                </a:cubicBezTo>
                <a:cubicBezTo>
                  <a:pt x="735" y="2185"/>
                  <a:pt x="777" y="2186"/>
                  <a:pt x="819" y="2189"/>
                </a:cubicBezTo>
                <a:cubicBezTo>
                  <a:pt x="856" y="2192"/>
                  <a:pt x="884" y="2214"/>
                  <a:pt x="921" y="2219"/>
                </a:cubicBezTo>
                <a:cubicBezTo>
                  <a:pt x="996" y="2244"/>
                  <a:pt x="1071" y="2260"/>
                  <a:pt x="1149" y="2267"/>
                </a:cubicBezTo>
                <a:cubicBezTo>
                  <a:pt x="1161" y="2271"/>
                  <a:pt x="1176" y="2270"/>
                  <a:pt x="1185" y="2279"/>
                </a:cubicBezTo>
                <a:cubicBezTo>
                  <a:pt x="1191" y="2285"/>
                  <a:pt x="1196" y="2293"/>
                  <a:pt x="1203" y="2297"/>
                </a:cubicBezTo>
                <a:cubicBezTo>
                  <a:pt x="1248" y="2322"/>
                  <a:pt x="1322" y="2322"/>
                  <a:pt x="1371" y="2327"/>
                </a:cubicBezTo>
                <a:cubicBezTo>
                  <a:pt x="1404" y="2338"/>
                  <a:pt x="1440" y="2340"/>
                  <a:pt x="1473" y="2351"/>
                </a:cubicBezTo>
                <a:cubicBezTo>
                  <a:pt x="1541" y="2344"/>
                  <a:pt x="1545" y="2348"/>
                  <a:pt x="1581" y="2297"/>
                </a:cubicBezTo>
                <a:cubicBezTo>
                  <a:pt x="1589" y="2285"/>
                  <a:pt x="1597" y="2273"/>
                  <a:pt x="1605" y="2261"/>
                </a:cubicBezTo>
                <a:cubicBezTo>
                  <a:pt x="1609" y="2255"/>
                  <a:pt x="1617" y="2243"/>
                  <a:pt x="1617" y="2243"/>
                </a:cubicBezTo>
                <a:cubicBezTo>
                  <a:pt x="1655" y="2091"/>
                  <a:pt x="1660" y="1872"/>
                  <a:pt x="1539" y="1751"/>
                </a:cubicBezTo>
                <a:cubicBezTo>
                  <a:pt x="1534" y="1728"/>
                  <a:pt x="1521" y="1702"/>
                  <a:pt x="1521" y="1679"/>
                </a:cubicBezTo>
              </a:path>
            </a:pathLst>
          </a:custGeom>
          <a:solidFill>
            <a:schemeClr val="accent2">
              <a:alpha val="30196"/>
            </a:schemeClr>
          </a:solidFill>
          <a:ln w="63500" cap="flat">
            <a:solidFill>
              <a:schemeClr val="accent2"/>
            </a:solidFill>
            <a:prstDash val="sysDot"/>
            <a:round/>
            <a:headEnd/>
            <a:tailEnd/>
          </a:ln>
        </p:spPr>
        <p:txBody>
          <a:bodyPr/>
          <a:lstStyle/>
          <a:p>
            <a:endParaRPr lang="en-US"/>
          </a:p>
        </p:txBody>
      </p:sp>
      <p:sp>
        <p:nvSpPr>
          <p:cNvPr id="10" name="Freeform 9">
            <a:extLst>
              <a:ext uri="{FF2B5EF4-FFF2-40B4-BE49-F238E27FC236}">
                <a16:creationId xmlns:a16="http://schemas.microsoft.com/office/drawing/2014/main" id="{2A015C14-AD19-4701-BC0D-9CE7AF9D4E10}"/>
              </a:ext>
            </a:extLst>
          </p:cNvPr>
          <p:cNvSpPr>
            <a:spLocks/>
          </p:cNvSpPr>
          <p:nvPr/>
        </p:nvSpPr>
        <p:spPr bwMode="auto">
          <a:xfrm>
            <a:off x="3342996" y="1412763"/>
            <a:ext cx="3927475" cy="4181475"/>
          </a:xfrm>
          <a:custGeom>
            <a:avLst/>
            <a:gdLst>
              <a:gd name="T0" fmla="*/ 2147483647 w 2474"/>
              <a:gd name="T1" fmla="*/ 2147483647 h 2634"/>
              <a:gd name="T2" fmla="*/ 2147483647 w 2474"/>
              <a:gd name="T3" fmla="*/ 2147483647 h 2634"/>
              <a:gd name="T4" fmla="*/ 2147483647 w 2474"/>
              <a:gd name="T5" fmla="*/ 2147483647 h 2634"/>
              <a:gd name="T6" fmla="*/ 2147483647 w 2474"/>
              <a:gd name="T7" fmla="*/ 2147483647 h 2634"/>
              <a:gd name="T8" fmla="*/ 2147483647 w 2474"/>
              <a:gd name="T9" fmla="*/ 2147483647 h 2634"/>
              <a:gd name="T10" fmla="*/ 2147483647 w 2474"/>
              <a:gd name="T11" fmla="*/ 2147483647 h 2634"/>
              <a:gd name="T12" fmla="*/ 2147483647 w 2474"/>
              <a:gd name="T13" fmla="*/ 2147483647 h 2634"/>
              <a:gd name="T14" fmla="*/ 2147483647 w 2474"/>
              <a:gd name="T15" fmla="*/ 2147483647 h 2634"/>
              <a:gd name="T16" fmla="*/ 2147483647 w 2474"/>
              <a:gd name="T17" fmla="*/ 2147483647 h 2634"/>
              <a:gd name="T18" fmla="*/ 2147483647 w 2474"/>
              <a:gd name="T19" fmla="*/ 2147483647 h 2634"/>
              <a:gd name="T20" fmla="*/ 2147483647 w 2474"/>
              <a:gd name="T21" fmla="*/ 2147483647 h 2634"/>
              <a:gd name="T22" fmla="*/ 2147483647 w 2474"/>
              <a:gd name="T23" fmla="*/ 2147483647 h 2634"/>
              <a:gd name="T24" fmla="*/ 2147483647 w 2474"/>
              <a:gd name="T25" fmla="*/ 0 h 2634"/>
              <a:gd name="T26" fmla="*/ 2147483647 w 2474"/>
              <a:gd name="T27" fmla="*/ 2147483647 h 2634"/>
              <a:gd name="T28" fmla="*/ 2147483647 w 2474"/>
              <a:gd name="T29" fmla="*/ 2147483647 h 2634"/>
              <a:gd name="T30" fmla="*/ 2147483647 w 2474"/>
              <a:gd name="T31" fmla="*/ 2147483647 h 2634"/>
              <a:gd name="T32" fmla="*/ 2147483647 w 2474"/>
              <a:gd name="T33" fmla="*/ 2147483647 h 2634"/>
              <a:gd name="T34" fmla="*/ 2147483647 w 2474"/>
              <a:gd name="T35" fmla="*/ 2147483647 h 2634"/>
              <a:gd name="T36" fmla="*/ 2147483647 w 2474"/>
              <a:gd name="T37" fmla="*/ 2147483647 h 2634"/>
              <a:gd name="T38" fmla="*/ 2147483647 w 2474"/>
              <a:gd name="T39" fmla="*/ 2147483647 h 2634"/>
              <a:gd name="T40" fmla="*/ 2147483647 w 2474"/>
              <a:gd name="T41" fmla="*/ 2147483647 h 2634"/>
              <a:gd name="T42" fmla="*/ 2147483647 w 2474"/>
              <a:gd name="T43" fmla="*/ 2147483647 h 2634"/>
              <a:gd name="T44" fmla="*/ 2147483647 w 2474"/>
              <a:gd name="T45" fmla="*/ 2147483647 h 2634"/>
              <a:gd name="T46" fmla="*/ 2147483647 w 2474"/>
              <a:gd name="T47" fmla="*/ 2147483647 h 2634"/>
              <a:gd name="T48" fmla="*/ 2147483647 w 2474"/>
              <a:gd name="T49" fmla="*/ 2147483647 h 2634"/>
              <a:gd name="T50" fmla="*/ 2147483647 w 2474"/>
              <a:gd name="T51" fmla="*/ 2147483647 h 2634"/>
              <a:gd name="T52" fmla="*/ 2147483647 w 2474"/>
              <a:gd name="T53" fmla="*/ 2147483647 h 2634"/>
              <a:gd name="T54" fmla="*/ 2147483647 w 2474"/>
              <a:gd name="T55" fmla="*/ 2147483647 h 2634"/>
              <a:gd name="T56" fmla="*/ 2147483647 w 2474"/>
              <a:gd name="T57" fmla="*/ 2147483647 h 2634"/>
              <a:gd name="T58" fmla="*/ 2147483647 w 2474"/>
              <a:gd name="T59" fmla="*/ 2147483647 h 2634"/>
              <a:gd name="T60" fmla="*/ 2147483647 w 2474"/>
              <a:gd name="T61" fmla="*/ 2147483647 h 2634"/>
              <a:gd name="T62" fmla="*/ 2147483647 w 2474"/>
              <a:gd name="T63" fmla="*/ 2147483647 h 2634"/>
              <a:gd name="T64" fmla="*/ 2147483647 w 2474"/>
              <a:gd name="T65" fmla="*/ 2147483647 h 2634"/>
              <a:gd name="T66" fmla="*/ 2147483647 w 2474"/>
              <a:gd name="T67" fmla="*/ 2147483647 h 2634"/>
              <a:gd name="T68" fmla="*/ 2147483647 w 2474"/>
              <a:gd name="T69" fmla="*/ 2147483647 h 2634"/>
              <a:gd name="T70" fmla="*/ 2147483647 w 2474"/>
              <a:gd name="T71" fmla="*/ 2147483647 h 2634"/>
              <a:gd name="T72" fmla="*/ 2147483647 w 2474"/>
              <a:gd name="T73" fmla="*/ 2147483647 h 2634"/>
              <a:gd name="T74" fmla="*/ 2147483647 w 2474"/>
              <a:gd name="T75" fmla="*/ 2147483647 h 2634"/>
              <a:gd name="T76" fmla="*/ 2147483647 w 2474"/>
              <a:gd name="T77" fmla="*/ 2147483647 h 2634"/>
              <a:gd name="T78" fmla="*/ 2147483647 w 2474"/>
              <a:gd name="T79" fmla="*/ 2147483647 h 2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74"/>
              <a:gd name="T121" fmla="*/ 0 h 2634"/>
              <a:gd name="T122" fmla="*/ 2474 w 2474"/>
              <a:gd name="T123" fmla="*/ 2634 h 26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74" h="2634">
                <a:moveTo>
                  <a:pt x="138" y="1608"/>
                </a:moveTo>
                <a:cubicBezTo>
                  <a:pt x="92" y="1623"/>
                  <a:pt x="54" y="1584"/>
                  <a:pt x="30" y="1548"/>
                </a:cubicBezTo>
                <a:cubicBezTo>
                  <a:pt x="23" y="1519"/>
                  <a:pt x="16" y="1494"/>
                  <a:pt x="0" y="1470"/>
                </a:cubicBezTo>
                <a:cubicBezTo>
                  <a:pt x="4" y="1418"/>
                  <a:pt x="4" y="1335"/>
                  <a:pt x="66" y="1314"/>
                </a:cubicBezTo>
                <a:cubicBezTo>
                  <a:pt x="89" y="1279"/>
                  <a:pt x="63" y="1309"/>
                  <a:pt x="102" y="1290"/>
                </a:cubicBezTo>
                <a:cubicBezTo>
                  <a:pt x="154" y="1264"/>
                  <a:pt x="125" y="1268"/>
                  <a:pt x="198" y="1260"/>
                </a:cubicBezTo>
                <a:cubicBezTo>
                  <a:pt x="243" y="1249"/>
                  <a:pt x="245" y="1248"/>
                  <a:pt x="300" y="1254"/>
                </a:cubicBezTo>
                <a:cubicBezTo>
                  <a:pt x="332" y="1265"/>
                  <a:pt x="364" y="1272"/>
                  <a:pt x="396" y="1284"/>
                </a:cubicBezTo>
                <a:cubicBezTo>
                  <a:pt x="408" y="1288"/>
                  <a:pt x="420" y="1292"/>
                  <a:pt x="432" y="1296"/>
                </a:cubicBezTo>
                <a:cubicBezTo>
                  <a:pt x="438" y="1298"/>
                  <a:pt x="450" y="1302"/>
                  <a:pt x="450" y="1302"/>
                </a:cubicBezTo>
                <a:cubicBezTo>
                  <a:pt x="476" y="1300"/>
                  <a:pt x="503" y="1304"/>
                  <a:pt x="528" y="1296"/>
                </a:cubicBezTo>
                <a:cubicBezTo>
                  <a:pt x="536" y="1293"/>
                  <a:pt x="540" y="1281"/>
                  <a:pt x="540" y="1272"/>
                </a:cubicBezTo>
                <a:cubicBezTo>
                  <a:pt x="543" y="1199"/>
                  <a:pt x="532" y="1107"/>
                  <a:pt x="504" y="1038"/>
                </a:cubicBezTo>
                <a:cubicBezTo>
                  <a:pt x="506" y="940"/>
                  <a:pt x="505" y="842"/>
                  <a:pt x="510" y="744"/>
                </a:cubicBezTo>
                <a:cubicBezTo>
                  <a:pt x="512" y="716"/>
                  <a:pt x="531" y="669"/>
                  <a:pt x="558" y="660"/>
                </a:cubicBezTo>
                <a:cubicBezTo>
                  <a:pt x="570" y="624"/>
                  <a:pt x="601" y="598"/>
                  <a:pt x="618" y="564"/>
                </a:cubicBezTo>
                <a:cubicBezTo>
                  <a:pt x="630" y="541"/>
                  <a:pt x="618" y="549"/>
                  <a:pt x="630" y="522"/>
                </a:cubicBezTo>
                <a:cubicBezTo>
                  <a:pt x="638" y="504"/>
                  <a:pt x="647" y="501"/>
                  <a:pt x="660" y="486"/>
                </a:cubicBezTo>
                <a:cubicBezTo>
                  <a:pt x="683" y="459"/>
                  <a:pt x="703" y="424"/>
                  <a:pt x="732" y="402"/>
                </a:cubicBezTo>
                <a:cubicBezTo>
                  <a:pt x="743" y="394"/>
                  <a:pt x="757" y="391"/>
                  <a:pt x="768" y="384"/>
                </a:cubicBezTo>
                <a:cubicBezTo>
                  <a:pt x="776" y="372"/>
                  <a:pt x="784" y="360"/>
                  <a:pt x="792" y="348"/>
                </a:cubicBezTo>
                <a:cubicBezTo>
                  <a:pt x="803" y="331"/>
                  <a:pt x="801" y="300"/>
                  <a:pt x="810" y="282"/>
                </a:cubicBezTo>
                <a:cubicBezTo>
                  <a:pt x="845" y="212"/>
                  <a:pt x="893" y="152"/>
                  <a:pt x="972" y="132"/>
                </a:cubicBezTo>
                <a:cubicBezTo>
                  <a:pt x="1006" y="110"/>
                  <a:pt x="1059" y="99"/>
                  <a:pt x="1098" y="90"/>
                </a:cubicBezTo>
                <a:cubicBezTo>
                  <a:pt x="1271" y="50"/>
                  <a:pt x="1448" y="33"/>
                  <a:pt x="1626" y="24"/>
                </a:cubicBezTo>
                <a:cubicBezTo>
                  <a:pt x="1661" y="18"/>
                  <a:pt x="1695" y="11"/>
                  <a:pt x="1728" y="0"/>
                </a:cubicBezTo>
                <a:cubicBezTo>
                  <a:pt x="1742" y="2"/>
                  <a:pt x="1756" y="5"/>
                  <a:pt x="1770" y="6"/>
                </a:cubicBezTo>
                <a:cubicBezTo>
                  <a:pt x="1796" y="9"/>
                  <a:pt x="1822" y="9"/>
                  <a:pt x="1848" y="12"/>
                </a:cubicBezTo>
                <a:cubicBezTo>
                  <a:pt x="1890" y="17"/>
                  <a:pt x="1934" y="35"/>
                  <a:pt x="1974" y="48"/>
                </a:cubicBezTo>
                <a:cubicBezTo>
                  <a:pt x="2003" y="58"/>
                  <a:pt x="2035" y="61"/>
                  <a:pt x="2064" y="72"/>
                </a:cubicBezTo>
                <a:cubicBezTo>
                  <a:pt x="2095" y="84"/>
                  <a:pt x="2117" y="110"/>
                  <a:pt x="2148" y="120"/>
                </a:cubicBezTo>
                <a:cubicBezTo>
                  <a:pt x="2170" y="142"/>
                  <a:pt x="2194" y="150"/>
                  <a:pt x="2220" y="168"/>
                </a:cubicBezTo>
                <a:cubicBezTo>
                  <a:pt x="2249" y="188"/>
                  <a:pt x="2228" y="182"/>
                  <a:pt x="2250" y="204"/>
                </a:cubicBezTo>
                <a:cubicBezTo>
                  <a:pt x="2276" y="230"/>
                  <a:pt x="2302" y="256"/>
                  <a:pt x="2328" y="282"/>
                </a:cubicBezTo>
                <a:cubicBezTo>
                  <a:pt x="2341" y="295"/>
                  <a:pt x="2342" y="315"/>
                  <a:pt x="2352" y="330"/>
                </a:cubicBezTo>
                <a:cubicBezTo>
                  <a:pt x="2360" y="342"/>
                  <a:pt x="2371" y="352"/>
                  <a:pt x="2376" y="366"/>
                </a:cubicBezTo>
                <a:cubicBezTo>
                  <a:pt x="2382" y="384"/>
                  <a:pt x="2394" y="420"/>
                  <a:pt x="2394" y="420"/>
                </a:cubicBezTo>
                <a:cubicBezTo>
                  <a:pt x="2402" y="477"/>
                  <a:pt x="2402" y="533"/>
                  <a:pt x="2418" y="588"/>
                </a:cubicBezTo>
                <a:cubicBezTo>
                  <a:pt x="2428" y="678"/>
                  <a:pt x="2474" y="829"/>
                  <a:pt x="2394" y="882"/>
                </a:cubicBezTo>
                <a:cubicBezTo>
                  <a:pt x="2385" y="916"/>
                  <a:pt x="2365" y="940"/>
                  <a:pt x="2352" y="972"/>
                </a:cubicBezTo>
                <a:cubicBezTo>
                  <a:pt x="2336" y="1011"/>
                  <a:pt x="2332" y="1053"/>
                  <a:pt x="2316" y="1092"/>
                </a:cubicBezTo>
                <a:cubicBezTo>
                  <a:pt x="2309" y="1194"/>
                  <a:pt x="2310" y="1298"/>
                  <a:pt x="2268" y="1392"/>
                </a:cubicBezTo>
                <a:cubicBezTo>
                  <a:pt x="2263" y="1404"/>
                  <a:pt x="2265" y="1419"/>
                  <a:pt x="2256" y="1428"/>
                </a:cubicBezTo>
                <a:cubicBezTo>
                  <a:pt x="2226" y="1458"/>
                  <a:pt x="2191" y="1479"/>
                  <a:pt x="2166" y="1512"/>
                </a:cubicBezTo>
                <a:cubicBezTo>
                  <a:pt x="2150" y="1559"/>
                  <a:pt x="2113" y="1609"/>
                  <a:pt x="2094" y="1656"/>
                </a:cubicBezTo>
                <a:cubicBezTo>
                  <a:pt x="2071" y="1714"/>
                  <a:pt x="2077" y="1778"/>
                  <a:pt x="2058" y="1836"/>
                </a:cubicBezTo>
                <a:cubicBezTo>
                  <a:pt x="2056" y="1858"/>
                  <a:pt x="2052" y="1880"/>
                  <a:pt x="2052" y="1902"/>
                </a:cubicBezTo>
                <a:cubicBezTo>
                  <a:pt x="2052" y="1932"/>
                  <a:pt x="2047" y="1964"/>
                  <a:pt x="2058" y="1992"/>
                </a:cubicBezTo>
                <a:cubicBezTo>
                  <a:pt x="2063" y="2004"/>
                  <a:pt x="2081" y="2004"/>
                  <a:pt x="2094" y="2004"/>
                </a:cubicBezTo>
                <a:cubicBezTo>
                  <a:pt x="2154" y="2006"/>
                  <a:pt x="2214" y="2008"/>
                  <a:pt x="2274" y="2010"/>
                </a:cubicBezTo>
                <a:cubicBezTo>
                  <a:pt x="2306" y="2021"/>
                  <a:pt x="2324" y="2063"/>
                  <a:pt x="2334" y="2094"/>
                </a:cubicBezTo>
                <a:cubicBezTo>
                  <a:pt x="2331" y="2164"/>
                  <a:pt x="2338" y="2260"/>
                  <a:pt x="2304" y="2328"/>
                </a:cubicBezTo>
                <a:cubicBezTo>
                  <a:pt x="2294" y="2348"/>
                  <a:pt x="2279" y="2373"/>
                  <a:pt x="2262" y="2388"/>
                </a:cubicBezTo>
                <a:cubicBezTo>
                  <a:pt x="2251" y="2397"/>
                  <a:pt x="2238" y="2404"/>
                  <a:pt x="2226" y="2412"/>
                </a:cubicBezTo>
                <a:cubicBezTo>
                  <a:pt x="2220" y="2416"/>
                  <a:pt x="2208" y="2424"/>
                  <a:pt x="2208" y="2424"/>
                </a:cubicBezTo>
                <a:cubicBezTo>
                  <a:pt x="2181" y="2465"/>
                  <a:pt x="2156" y="2475"/>
                  <a:pt x="2112" y="2490"/>
                </a:cubicBezTo>
                <a:cubicBezTo>
                  <a:pt x="2072" y="2530"/>
                  <a:pt x="2035" y="2544"/>
                  <a:pt x="1980" y="2550"/>
                </a:cubicBezTo>
                <a:cubicBezTo>
                  <a:pt x="1952" y="2569"/>
                  <a:pt x="1922" y="2565"/>
                  <a:pt x="1890" y="2574"/>
                </a:cubicBezTo>
                <a:cubicBezTo>
                  <a:pt x="1830" y="2591"/>
                  <a:pt x="1792" y="2599"/>
                  <a:pt x="1728" y="2604"/>
                </a:cubicBezTo>
                <a:cubicBezTo>
                  <a:pt x="1688" y="2617"/>
                  <a:pt x="1648" y="2624"/>
                  <a:pt x="1608" y="2634"/>
                </a:cubicBezTo>
                <a:cubicBezTo>
                  <a:pt x="1572" y="2632"/>
                  <a:pt x="1536" y="2633"/>
                  <a:pt x="1500" y="2628"/>
                </a:cubicBezTo>
                <a:cubicBezTo>
                  <a:pt x="1483" y="2626"/>
                  <a:pt x="1428" y="2588"/>
                  <a:pt x="1404" y="2580"/>
                </a:cubicBezTo>
                <a:cubicBezTo>
                  <a:pt x="1363" y="2549"/>
                  <a:pt x="1326" y="2515"/>
                  <a:pt x="1284" y="2484"/>
                </a:cubicBezTo>
                <a:cubicBezTo>
                  <a:pt x="1248" y="2457"/>
                  <a:pt x="1268" y="2472"/>
                  <a:pt x="1224" y="2442"/>
                </a:cubicBezTo>
                <a:cubicBezTo>
                  <a:pt x="1218" y="2438"/>
                  <a:pt x="1206" y="2430"/>
                  <a:pt x="1206" y="2430"/>
                </a:cubicBezTo>
                <a:cubicBezTo>
                  <a:pt x="1190" y="2407"/>
                  <a:pt x="1172" y="2402"/>
                  <a:pt x="1152" y="2382"/>
                </a:cubicBezTo>
                <a:cubicBezTo>
                  <a:pt x="1145" y="2375"/>
                  <a:pt x="1142" y="2364"/>
                  <a:pt x="1134" y="2358"/>
                </a:cubicBezTo>
                <a:cubicBezTo>
                  <a:pt x="1129" y="2354"/>
                  <a:pt x="1122" y="2355"/>
                  <a:pt x="1116" y="2352"/>
                </a:cubicBezTo>
                <a:cubicBezTo>
                  <a:pt x="1103" y="2345"/>
                  <a:pt x="1093" y="2333"/>
                  <a:pt x="1080" y="2328"/>
                </a:cubicBezTo>
                <a:cubicBezTo>
                  <a:pt x="1070" y="2324"/>
                  <a:pt x="1059" y="2321"/>
                  <a:pt x="1050" y="2316"/>
                </a:cubicBezTo>
                <a:cubicBezTo>
                  <a:pt x="1024" y="2302"/>
                  <a:pt x="998" y="2283"/>
                  <a:pt x="972" y="2268"/>
                </a:cubicBezTo>
                <a:cubicBezTo>
                  <a:pt x="939" y="2249"/>
                  <a:pt x="916" y="2207"/>
                  <a:pt x="882" y="2196"/>
                </a:cubicBezTo>
                <a:cubicBezTo>
                  <a:pt x="852" y="2166"/>
                  <a:pt x="811" y="2149"/>
                  <a:pt x="774" y="2130"/>
                </a:cubicBezTo>
                <a:cubicBezTo>
                  <a:pt x="766" y="2126"/>
                  <a:pt x="763" y="2117"/>
                  <a:pt x="756" y="2112"/>
                </a:cubicBezTo>
                <a:cubicBezTo>
                  <a:pt x="751" y="2108"/>
                  <a:pt x="744" y="2108"/>
                  <a:pt x="738" y="2106"/>
                </a:cubicBezTo>
                <a:cubicBezTo>
                  <a:pt x="715" y="2083"/>
                  <a:pt x="687" y="2064"/>
                  <a:pt x="660" y="2046"/>
                </a:cubicBezTo>
                <a:cubicBezTo>
                  <a:pt x="651" y="2020"/>
                  <a:pt x="623" y="2001"/>
                  <a:pt x="600" y="1986"/>
                </a:cubicBezTo>
                <a:cubicBezTo>
                  <a:pt x="585" y="1956"/>
                  <a:pt x="570" y="1926"/>
                  <a:pt x="546" y="1902"/>
                </a:cubicBezTo>
                <a:cubicBezTo>
                  <a:pt x="518" y="1817"/>
                  <a:pt x="474" y="1782"/>
                  <a:pt x="414" y="1722"/>
                </a:cubicBezTo>
                <a:cubicBezTo>
                  <a:pt x="399" y="1678"/>
                  <a:pt x="310" y="1605"/>
                  <a:pt x="264" y="1590"/>
                </a:cubicBezTo>
                <a:cubicBezTo>
                  <a:pt x="149" y="1596"/>
                  <a:pt x="186" y="1576"/>
                  <a:pt x="138" y="1608"/>
                </a:cubicBezTo>
                <a:close/>
              </a:path>
            </a:pathLst>
          </a:custGeom>
          <a:solidFill>
            <a:schemeClr val="accent2">
              <a:alpha val="30196"/>
            </a:schemeClr>
          </a:solidFill>
          <a:ln w="63500" cap="flat">
            <a:solidFill>
              <a:schemeClr val="accent2"/>
            </a:solidFill>
            <a:prstDash val="sysDot"/>
            <a:round/>
            <a:headEnd/>
            <a:tailEnd/>
          </a:ln>
        </p:spPr>
        <p:txBody>
          <a:bodyPr/>
          <a:lstStyle/>
          <a:p>
            <a:endParaRPr lang="en-US"/>
          </a:p>
        </p:txBody>
      </p:sp>
      <p:sp>
        <p:nvSpPr>
          <p:cNvPr id="11" name="Freeform 10">
            <a:extLst>
              <a:ext uri="{FF2B5EF4-FFF2-40B4-BE49-F238E27FC236}">
                <a16:creationId xmlns:a16="http://schemas.microsoft.com/office/drawing/2014/main" id="{1C6E0D11-4E79-4B05-8294-7CDEA8E08BE4}"/>
              </a:ext>
            </a:extLst>
          </p:cNvPr>
          <p:cNvSpPr>
            <a:spLocks/>
          </p:cNvSpPr>
          <p:nvPr/>
        </p:nvSpPr>
        <p:spPr bwMode="auto">
          <a:xfrm>
            <a:off x="7087909" y="1123838"/>
            <a:ext cx="3144837" cy="4625975"/>
          </a:xfrm>
          <a:custGeom>
            <a:avLst/>
            <a:gdLst>
              <a:gd name="T0" fmla="*/ 2147483647 w 1981"/>
              <a:gd name="T1" fmla="*/ 2147483647 h 2914"/>
              <a:gd name="T2" fmla="*/ 2147483647 w 1981"/>
              <a:gd name="T3" fmla="*/ 2147483647 h 2914"/>
              <a:gd name="T4" fmla="*/ 2147483647 w 1981"/>
              <a:gd name="T5" fmla="*/ 2147483647 h 2914"/>
              <a:gd name="T6" fmla="*/ 2147483647 w 1981"/>
              <a:gd name="T7" fmla="*/ 2147483647 h 2914"/>
              <a:gd name="T8" fmla="*/ 2147483647 w 1981"/>
              <a:gd name="T9" fmla="*/ 2147483647 h 2914"/>
              <a:gd name="T10" fmla="*/ 2147483647 w 1981"/>
              <a:gd name="T11" fmla="*/ 2147483647 h 2914"/>
              <a:gd name="T12" fmla="*/ 2147483647 w 1981"/>
              <a:gd name="T13" fmla="*/ 2147483647 h 2914"/>
              <a:gd name="T14" fmla="*/ 2147483647 w 1981"/>
              <a:gd name="T15" fmla="*/ 2147483647 h 2914"/>
              <a:gd name="T16" fmla="*/ 2147483647 w 1981"/>
              <a:gd name="T17" fmla="*/ 2147483647 h 2914"/>
              <a:gd name="T18" fmla="*/ 2147483647 w 1981"/>
              <a:gd name="T19" fmla="*/ 2147483647 h 2914"/>
              <a:gd name="T20" fmla="*/ 2147483647 w 1981"/>
              <a:gd name="T21" fmla="*/ 2147483647 h 2914"/>
              <a:gd name="T22" fmla="*/ 2147483647 w 1981"/>
              <a:gd name="T23" fmla="*/ 2147483647 h 2914"/>
              <a:gd name="T24" fmla="*/ 2147483647 w 1981"/>
              <a:gd name="T25" fmla="*/ 2147483647 h 2914"/>
              <a:gd name="T26" fmla="*/ 2147483647 w 1981"/>
              <a:gd name="T27" fmla="*/ 2147483647 h 2914"/>
              <a:gd name="T28" fmla="*/ 2147483647 w 1981"/>
              <a:gd name="T29" fmla="*/ 2147483647 h 2914"/>
              <a:gd name="T30" fmla="*/ 2147483647 w 1981"/>
              <a:gd name="T31" fmla="*/ 2147483647 h 2914"/>
              <a:gd name="T32" fmla="*/ 2147483647 w 1981"/>
              <a:gd name="T33" fmla="*/ 2147483647 h 2914"/>
              <a:gd name="T34" fmla="*/ 2147483647 w 1981"/>
              <a:gd name="T35" fmla="*/ 2147483647 h 2914"/>
              <a:gd name="T36" fmla="*/ 2147483647 w 1981"/>
              <a:gd name="T37" fmla="*/ 2147483647 h 2914"/>
              <a:gd name="T38" fmla="*/ 2147483647 w 1981"/>
              <a:gd name="T39" fmla="*/ 2147483647 h 2914"/>
              <a:gd name="T40" fmla="*/ 2147483647 w 1981"/>
              <a:gd name="T41" fmla="*/ 2147483647 h 2914"/>
              <a:gd name="T42" fmla="*/ 2147483647 w 1981"/>
              <a:gd name="T43" fmla="*/ 2147483647 h 2914"/>
              <a:gd name="T44" fmla="*/ 2147483647 w 1981"/>
              <a:gd name="T45" fmla="*/ 2147483647 h 2914"/>
              <a:gd name="T46" fmla="*/ 2147483647 w 1981"/>
              <a:gd name="T47" fmla="*/ 2147483647 h 2914"/>
              <a:gd name="T48" fmla="*/ 0 w 1981"/>
              <a:gd name="T49" fmla="*/ 2147483647 h 2914"/>
              <a:gd name="T50" fmla="*/ 2147483647 w 1981"/>
              <a:gd name="T51" fmla="*/ 2147483647 h 2914"/>
              <a:gd name="T52" fmla="*/ 2147483647 w 1981"/>
              <a:gd name="T53" fmla="*/ 2147483647 h 2914"/>
              <a:gd name="T54" fmla="*/ 2147483647 w 1981"/>
              <a:gd name="T55" fmla="*/ 2147483647 h 2914"/>
              <a:gd name="T56" fmla="*/ 2147483647 w 1981"/>
              <a:gd name="T57" fmla="*/ 2147483647 h 2914"/>
              <a:gd name="T58" fmla="*/ 2147483647 w 1981"/>
              <a:gd name="T59" fmla="*/ 2147483647 h 2914"/>
              <a:gd name="T60" fmla="*/ 2147483647 w 1981"/>
              <a:gd name="T61" fmla="*/ 2147483647 h 2914"/>
              <a:gd name="T62" fmla="*/ 2147483647 w 1981"/>
              <a:gd name="T63" fmla="*/ 2147483647 h 2914"/>
              <a:gd name="T64" fmla="*/ 2147483647 w 1981"/>
              <a:gd name="T65" fmla="*/ 2147483647 h 2914"/>
              <a:gd name="T66" fmla="*/ 2147483647 w 1981"/>
              <a:gd name="T67" fmla="*/ 2147483647 h 2914"/>
              <a:gd name="T68" fmla="*/ 2147483647 w 1981"/>
              <a:gd name="T69" fmla="*/ 2147483647 h 2914"/>
              <a:gd name="T70" fmla="*/ 2147483647 w 1981"/>
              <a:gd name="T71" fmla="*/ 2147483647 h 2914"/>
              <a:gd name="T72" fmla="*/ 2147483647 w 1981"/>
              <a:gd name="T73" fmla="*/ 2147483647 h 2914"/>
              <a:gd name="T74" fmla="*/ 2147483647 w 1981"/>
              <a:gd name="T75" fmla="*/ 2147483647 h 2914"/>
              <a:gd name="T76" fmla="*/ 2147483647 w 1981"/>
              <a:gd name="T77" fmla="*/ 2147483647 h 2914"/>
              <a:gd name="T78" fmla="*/ 2147483647 w 1981"/>
              <a:gd name="T79" fmla="*/ 2147483647 h 2914"/>
              <a:gd name="T80" fmla="*/ 2147483647 w 1981"/>
              <a:gd name="T81" fmla="*/ 2147483647 h 2914"/>
              <a:gd name="T82" fmla="*/ 2147483647 w 1981"/>
              <a:gd name="T83" fmla="*/ 2147483647 h 2914"/>
              <a:gd name="T84" fmla="*/ 2147483647 w 1981"/>
              <a:gd name="T85" fmla="*/ 2147483647 h 2914"/>
              <a:gd name="T86" fmla="*/ 2147483647 w 1981"/>
              <a:gd name="T87" fmla="*/ 2147483647 h 2914"/>
              <a:gd name="T88" fmla="*/ 2147483647 w 1981"/>
              <a:gd name="T89" fmla="*/ 2147483647 h 2914"/>
              <a:gd name="T90" fmla="*/ 2147483647 w 1981"/>
              <a:gd name="T91" fmla="*/ 2147483647 h 2914"/>
              <a:gd name="T92" fmla="*/ 2147483647 w 1981"/>
              <a:gd name="T93" fmla="*/ 2147483647 h 2914"/>
              <a:gd name="T94" fmla="*/ 2147483647 w 1981"/>
              <a:gd name="T95" fmla="*/ 2147483647 h 2914"/>
              <a:gd name="T96" fmla="*/ 2147483647 w 1981"/>
              <a:gd name="T97" fmla="*/ 2147483647 h 29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981"/>
              <a:gd name="T148" fmla="*/ 0 h 2914"/>
              <a:gd name="T149" fmla="*/ 1981 w 1981"/>
              <a:gd name="T150" fmla="*/ 2914 h 29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981" h="2914">
                <a:moveTo>
                  <a:pt x="606" y="2644"/>
                </a:moveTo>
                <a:cubicBezTo>
                  <a:pt x="639" y="2622"/>
                  <a:pt x="639" y="2585"/>
                  <a:pt x="678" y="2572"/>
                </a:cubicBezTo>
                <a:cubicBezTo>
                  <a:pt x="709" y="2541"/>
                  <a:pt x="750" y="2536"/>
                  <a:pt x="786" y="2512"/>
                </a:cubicBezTo>
                <a:cubicBezTo>
                  <a:pt x="807" y="2481"/>
                  <a:pt x="815" y="2443"/>
                  <a:pt x="846" y="2422"/>
                </a:cubicBezTo>
                <a:cubicBezTo>
                  <a:pt x="869" y="2388"/>
                  <a:pt x="909" y="2357"/>
                  <a:pt x="948" y="2344"/>
                </a:cubicBezTo>
                <a:cubicBezTo>
                  <a:pt x="989" y="2349"/>
                  <a:pt x="1023" y="2355"/>
                  <a:pt x="1062" y="2368"/>
                </a:cubicBezTo>
                <a:cubicBezTo>
                  <a:pt x="1207" y="2361"/>
                  <a:pt x="1152" y="2376"/>
                  <a:pt x="1230" y="2350"/>
                </a:cubicBezTo>
                <a:cubicBezTo>
                  <a:pt x="1248" y="2344"/>
                  <a:pt x="1267" y="2335"/>
                  <a:pt x="1284" y="2326"/>
                </a:cubicBezTo>
                <a:cubicBezTo>
                  <a:pt x="1297" y="2319"/>
                  <a:pt x="1320" y="2302"/>
                  <a:pt x="1320" y="2302"/>
                </a:cubicBezTo>
                <a:cubicBezTo>
                  <a:pt x="1335" y="2280"/>
                  <a:pt x="1349" y="2261"/>
                  <a:pt x="1368" y="2242"/>
                </a:cubicBezTo>
                <a:cubicBezTo>
                  <a:pt x="1374" y="2224"/>
                  <a:pt x="1380" y="2206"/>
                  <a:pt x="1386" y="2188"/>
                </a:cubicBezTo>
                <a:cubicBezTo>
                  <a:pt x="1390" y="2176"/>
                  <a:pt x="1398" y="2152"/>
                  <a:pt x="1398" y="2152"/>
                </a:cubicBezTo>
                <a:cubicBezTo>
                  <a:pt x="1391" y="2084"/>
                  <a:pt x="1372" y="1966"/>
                  <a:pt x="1332" y="1906"/>
                </a:cubicBezTo>
                <a:cubicBezTo>
                  <a:pt x="1321" y="1862"/>
                  <a:pt x="1285" y="1829"/>
                  <a:pt x="1260" y="1792"/>
                </a:cubicBezTo>
                <a:cubicBezTo>
                  <a:pt x="1252" y="1780"/>
                  <a:pt x="1244" y="1768"/>
                  <a:pt x="1236" y="1756"/>
                </a:cubicBezTo>
                <a:cubicBezTo>
                  <a:pt x="1232" y="1750"/>
                  <a:pt x="1224" y="1738"/>
                  <a:pt x="1224" y="1738"/>
                </a:cubicBezTo>
                <a:cubicBezTo>
                  <a:pt x="1222" y="1726"/>
                  <a:pt x="1209" y="1658"/>
                  <a:pt x="1200" y="1648"/>
                </a:cubicBezTo>
                <a:cubicBezTo>
                  <a:pt x="1169" y="1612"/>
                  <a:pt x="1105" y="1594"/>
                  <a:pt x="1062" y="1588"/>
                </a:cubicBezTo>
                <a:cubicBezTo>
                  <a:pt x="1016" y="1573"/>
                  <a:pt x="1025" y="1600"/>
                  <a:pt x="990" y="1612"/>
                </a:cubicBezTo>
                <a:cubicBezTo>
                  <a:pt x="942" y="1684"/>
                  <a:pt x="1016" y="1578"/>
                  <a:pt x="960" y="1642"/>
                </a:cubicBezTo>
                <a:cubicBezTo>
                  <a:pt x="946" y="1658"/>
                  <a:pt x="936" y="1678"/>
                  <a:pt x="924" y="1696"/>
                </a:cubicBezTo>
                <a:cubicBezTo>
                  <a:pt x="907" y="1721"/>
                  <a:pt x="876" y="1743"/>
                  <a:pt x="858" y="1768"/>
                </a:cubicBezTo>
                <a:cubicBezTo>
                  <a:pt x="827" y="1811"/>
                  <a:pt x="801" y="1864"/>
                  <a:pt x="756" y="1894"/>
                </a:cubicBezTo>
                <a:cubicBezTo>
                  <a:pt x="729" y="1935"/>
                  <a:pt x="701" y="1979"/>
                  <a:pt x="666" y="2014"/>
                </a:cubicBezTo>
                <a:cubicBezTo>
                  <a:pt x="657" y="2041"/>
                  <a:pt x="652" y="2071"/>
                  <a:pt x="642" y="2098"/>
                </a:cubicBezTo>
                <a:cubicBezTo>
                  <a:pt x="624" y="2145"/>
                  <a:pt x="634" y="2097"/>
                  <a:pt x="618" y="2152"/>
                </a:cubicBezTo>
                <a:cubicBezTo>
                  <a:pt x="604" y="2197"/>
                  <a:pt x="603" y="2244"/>
                  <a:pt x="576" y="2284"/>
                </a:cubicBezTo>
                <a:cubicBezTo>
                  <a:pt x="562" y="2341"/>
                  <a:pt x="527" y="2387"/>
                  <a:pt x="504" y="2440"/>
                </a:cubicBezTo>
                <a:cubicBezTo>
                  <a:pt x="495" y="2462"/>
                  <a:pt x="484" y="2499"/>
                  <a:pt x="462" y="2512"/>
                </a:cubicBezTo>
                <a:cubicBezTo>
                  <a:pt x="451" y="2518"/>
                  <a:pt x="390" y="2524"/>
                  <a:pt x="390" y="2524"/>
                </a:cubicBezTo>
                <a:cubicBezTo>
                  <a:pt x="355" y="2522"/>
                  <a:pt x="296" y="2525"/>
                  <a:pt x="258" y="2506"/>
                </a:cubicBezTo>
                <a:cubicBezTo>
                  <a:pt x="244" y="2499"/>
                  <a:pt x="230" y="2490"/>
                  <a:pt x="216" y="2482"/>
                </a:cubicBezTo>
                <a:cubicBezTo>
                  <a:pt x="204" y="2475"/>
                  <a:pt x="180" y="2458"/>
                  <a:pt x="180" y="2458"/>
                </a:cubicBezTo>
                <a:cubicBezTo>
                  <a:pt x="176" y="2452"/>
                  <a:pt x="174" y="2445"/>
                  <a:pt x="168" y="2440"/>
                </a:cubicBezTo>
                <a:cubicBezTo>
                  <a:pt x="163" y="2436"/>
                  <a:pt x="154" y="2438"/>
                  <a:pt x="150" y="2434"/>
                </a:cubicBezTo>
                <a:cubicBezTo>
                  <a:pt x="139" y="2423"/>
                  <a:pt x="140" y="2405"/>
                  <a:pt x="132" y="2392"/>
                </a:cubicBezTo>
                <a:cubicBezTo>
                  <a:pt x="110" y="2354"/>
                  <a:pt x="95" y="2307"/>
                  <a:pt x="72" y="2272"/>
                </a:cubicBezTo>
                <a:cubicBezTo>
                  <a:pt x="77" y="2229"/>
                  <a:pt x="74" y="2216"/>
                  <a:pt x="102" y="2188"/>
                </a:cubicBezTo>
                <a:cubicBezTo>
                  <a:pt x="112" y="2159"/>
                  <a:pt x="130" y="2131"/>
                  <a:pt x="144" y="2104"/>
                </a:cubicBezTo>
                <a:cubicBezTo>
                  <a:pt x="159" y="2074"/>
                  <a:pt x="155" y="2042"/>
                  <a:pt x="174" y="2014"/>
                </a:cubicBezTo>
                <a:cubicBezTo>
                  <a:pt x="185" y="1971"/>
                  <a:pt x="199" y="1931"/>
                  <a:pt x="210" y="1888"/>
                </a:cubicBezTo>
                <a:cubicBezTo>
                  <a:pt x="223" y="1836"/>
                  <a:pt x="223" y="1784"/>
                  <a:pt x="240" y="1732"/>
                </a:cubicBezTo>
                <a:cubicBezTo>
                  <a:pt x="247" y="1675"/>
                  <a:pt x="253" y="1620"/>
                  <a:pt x="264" y="1564"/>
                </a:cubicBezTo>
                <a:cubicBezTo>
                  <a:pt x="260" y="1524"/>
                  <a:pt x="259" y="1484"/>
                  <a:pt x="252" y="1444"/>
                </a:cubicBezTo>
                <a:cubicBezTo>
                  <a:pt x="250" y="1432"/>
                  <a:pt x="228" y="1416"/>
                  <a:pt x="222" y="1408"/>
                </a:cubicBezTo>
                <a:cubicBezTo>
                  <a:pt x="209" y="1391"/>
                  <a:pt x="204" y="1366"/>
                  <a:pt x="186" y="1354"/>
                </a:cubicBezTo>
                <a:cubicBezTo>
                  <a:pt x="165" y="1340"/>
                  <a:pt x="150" y="1321"/>
                  <a:pt x="132" y="1306"/>
                </a:cubicBezTo>
                <a:cubicBezTo>
                  <a:pt x="116" y="1293"/>
                  <a:pt x="89" y="1283"/>
                  <a:pt x="72" y="1270"/>
                </a:cubicBezTo>
                <a:cubicBezTo>
                  <a:pt x="64" y="1247"/>
                  <a:pt x="41" y="1215"/>
                  <a:pt x="24" y="1198"/>
                </a:cubicBezTo>
                <a:cubicBezTo>
                  <a:pt x="17" y="1178"/>
                  <a:pt x="7" y="1164"/>
                  <a:pt x="0" y="1144"/>
                </a:cubicBezTo>
                <a:cubicBezTo>
                  <a:pt x="2" y="1122"/>
                  <a:pt x="1" y="1100"/>
                  <a:pt x="6" y="1078"/>
                </a:cubicBezTo>
                <a:cubicBezTo>
                  <a:pt x="8" y="1070"/>
                  <a:pt x="56" y="1011"/>
                  <a:pt x="60" y="1006"/>
                </a:cubicBezTo>
                <a:cubicBezTo>
                  <a:pt x="79" y="977"/>
                  <a:pt x="70" y="995"/>
                  <a:pt x="84" y="952"/>
                </a:cubicBezTo>
                <a:cubicBezTo>
                  <a:pt x="86" y="946"/>
                  <a:pt x="90" y="934"/>
                  <a:pt x="90" y="934"/>
                </a:cubicBezTo>
                <a:cubicBezTo>
                  <a:pt x="88" y="889"/>
                  <a:pt x="88" y="799"/>
                  <a:pt x="78" y="742"/>
                </a:cubicBezTo>
                <a:cubicBezTo>
                  <a:pt x="69" y="694"/>
                  <a:pt x="55" y="647"/>
                  <a:pt x="48" y="598"/>
                </a:cubicBezTo>
                <a:cubicBezTo>
                  <a:pt x="55" y="433"/>
                  <a:pt x="66" y="331"/>
                  <a:pt x="156" y="196"/>
                </a:cubicBezTo>
                <a:cubicBezTo>
                  <a:pt x="181" y="159"/>
                  <a:pt x="201" y="121"/>
                  <a:pt x="246" y="106"/>
                </a:cubicBezTo>
                <a:cubicBezTo>
                  <a:pt x="267" y="85"/>
                  <a:pt x="278" y="77"/>
                  <a:pt x="306" y="70"/>
                </a:cubicBezTo>
                <a:cubicBezTo>
                  <a:pt x="411" y="0"/>
                  <a:pt x="558" y="48"/>
                  <a:pt x="684" y="46"/>
                </a:cubicBezTo>
                <a:cubicBezTo>
                  <a:pt x="765" y="30"/>
                  <a:pt x="844" y="55"/>
                  <a:pt x="924" y="64"/>
                </a:cubicBezTo>
                <a:cubicBezTo>
                  <a:pt x="963" y="77"/>
                  <a:pt x="1005" y="81"/>
                  <a:pt x="1044" y="94"/>
                </a:cubicBezTo>
                <a:cubicBezTo>
                  <a:pt x="1052" y="97"/>
                  <a:pt x="1059" y="104"/>
                  <a:pt x="1068" y="106"/>
                </a:cubicBezTo>
                <a:cubicBezTo>
                  <a:pt x="1129" y="120"/>
                  <a:pt x="1194" y="110"/>
                  <a:pt x="1254" y="130"/>
                </a:cubicBezTo>
                <a:cubicBezTo>
                  <a:pt x="1302" y="146"/>
                  <a:pt x="1338" y="162"/>
                  <a:pt x="1380" y="190"/>
                </a:cubicBezTo>
                <a:cubicBezTo>
                  <a:pt x="1392" y="198"/>
                  <a:pt x="1409" y="196"/>
                  <a:pt x="1422" y="202"/>
                </a:cubicBezTo>
                <a:cubicBezTo>
                  <a:pt x="1468" y="222"/>
                  <a:pt x="1523" y="246"/>
                  <a:pt x="1572" y="256"/>
                </a:cubicBezTo>
                <a:cubicBezTo>
                  <a:pt x="1603" y="277"/>
                  <a:pt x="1638" y="283"/>
                  <a:pt x="1674" y="292"/>
                </a:cubicBezTo>
                <a:cubicBezTo>
                  <a:pt x="1698" y="298"/>
                  <a:pt x="1715" y="316"/>
                  <a:pt x="1740" y="322"/>
                </a:cubicBezTo>
                <a:cubicBezTo>
                  <a:pt x="1781" y="350"/>
                  <a:pt x="1762" y="341"/>
                  <a:pt x="1794" y="352"/>
                </a:cubicBezTo>
                <a:cubicBezTo>
                  <a:pt x="1850" y="394"/>
                  <a:pt x="1787" y="349"/>
                  <a:pt x="1842" y="382"/>
                </a:cubicBezTo>
                <a:cubicBezTo>
                  <a:pt x="1854" y="389"/>
                  <a:pt x="1878" y="406"/>
                  <a:pt x="1878" y="406"/>
                </a:cubicBezTo>
                <a:cubicBezTo>
                  <a:pt x="1882" y="412"/>
                  <a:pt x="1885" y="419"/>
                  <a:pt x="1890" y="424"/>
                </a:cubicBezTo>
                <a:cubicBezTo>
                  <a:pt x="1895" y="429"/>
                  <a:pt x="1903" y="430"/>
                  <a:pt x="1908" y="436"/>
                </a:cubicBezTo>
                <a:cubicBezTo>
                  <a:pt x="1916" y="446"/>
                  <a:pt x="1920" y="460"/>
                  <a:pt x="1926" y="472"/>
                </a:cubicBezTo>
                <a:cubicBezTo>
                  <a:pt x="1945" y="509"/>
                  <a:pt x="1945" y="551"/>
                  <a:pt x="1968" y="586"/>
                </a:cubicBezTo>
                <a:cubicBezTo>
                  <a:pt x="1977" y="722"/>
                  <a:pt x="1981" y="858"/>
                  <a:pt x="1938" y="988"/>
                </a:cubicBezTo>
                <a:cubicBezTo>
                  <a:pt x="1929" y="1061"/>
                  <a:pt x="1912" y="1132"/>
                  <a:pt x="1902" y="1204"/>
                </a:cubicBezTo>
                <a:cubicBezTo>
                  <a:pt x="1891" y="1278"/>
                  <a:pt x="1887" y="1353"/>
                  <a:pt x="1872" y="1426"/>
                </a:cubicBezTo>
                <a:cubicBezTo>
                  <a:pt x="1870" y="1483"/>
                  <a:pt x="1872" y="1666"/>
                  <a:pt x="1836" y="1738"/>
                </a:cubicBezTo>
                <a:cubicBezTo>
                  <a:pt x="1818" y="1775"/>
                  <a:pt x="1801" y="1794"/>
                  <a:pt x="1788" y="1834"/>
                </a:cubicBezTo>
                <a:cubicBezTo>
                  <a:pt x="1781" y="1856"/>
                  <a:pt x="1770" y="1900"/>
                  <a:pt x="1770" y="1900"/>
                </a:cubicBezTo>
                <a:cubicBezTo>
                  <a:pt x="1773" y="2022"/>
                  <a:pt x="1757" y="2078"/>
                  <a:pt x="1788" y="2170"/>
                </a:cubicBezTo>
                <a:cubicBezTo>
                  <a:pt x="1790" y="2188"/>
                  <a:pt x="1790" y="2206"/>
                  <a:pt x="1794" y="2224"/>
                </a:cubicBezTo>
                <a:cubicBezTo>
                  <a:pt x="1796" y="2236"/>
                  <a:pt x="1804" y="2248"/>
                  <a:pt x="1806" y="2260"/>
                </a:cubicBezTo>
                <a:cubicBezTo>
                  <a:pt x="1817" y="2323"/>
                  <a:pt x="1819" y="2389"/>
                  <a:pt x="1830" y="2452"/>
                </a:cubicBezTo>
                <a:cubicBezTo>
                  <a:pt x="1828" y="2575"/>
                  <a:pt x="1873" y="2726"/>
                  <a:pt x="1800" y="2836"/>
                </a:cubicBezTo>
                <a:cubicBezTo>
                  <a:pt x="1789" y="2879"/>
                  <a:pt x="1765" y="2903"/>
                  <a:pt x="1722" y="2914"/>
                </a:cubicBezTo>
                <a:cubicBezTo>
                  <a:pt x="1694" y="2912"/>
                  <a:pt x="1666" y="2912"/>
                  <a:pt x="1638" y="2908"/>
                </a:cubicBezTo>
                <a:cubicBezTo>
                  <a:pt x="1625" y="2906"/>
                  <a:pt x="1602" y="2896"/>
                  <a:pt x="1602" y="2896"/>
                </a:cubicBezTo>
                <a:cubicBezTo>
                  <a:pt x="1585" y="2871"/>
                  <a:pt x="1564" y="2869"/>
                  <a:pt x="1536" y="2860"/>
                </a:cubicBezTo>
                <a:cubicBezTo>
                  <a:pt x="1480" y="2841"/>
                  <a:pt x="1430" y="2813"/>
                  <a:pt x="1374" y="2794"/>
                </a:cubicBezTo>
                <a:cubicBezTo>
                  <a:pt x="1351" y="2759"/>
                  <a:pt x="1377" y="2789"/>
                  <a:pt x="1338" y="2770"/>
                </a:cubicBezTo>
                <a:cubicBezTo>
                  <a:pt x="1321" y="2762"/>
                  <a:pt x="1306" y="2750"/>
                  <a:pt x="1290" y="2740"/>
                </a:cubicBezTo>
                <a:cubicBezTo>
                  <a:pt x="1278" y="2732"/>
                  <a:pt x="1261" y="2735"/>
                  <a:pt x="1248" y="2728"/>
                </a:cubicBezTo>
                <a:cubicBezTo>
                  <a:pt x="1230" y="2719"/>
                  <a:pt x="1194" y="2704"/>
                  <a:pt x="1194" y="2704"/>
                </a:cubicBezTo>
                <a:cubicBezTo>
                  <a:pt x="1136" y="2646"/>
                  <a:pt x="986" y="2650"/>
                  <a:pt x="912" y="2638"/>
                </a:cubicBezTo>
                <a:cubicBezTo>
                  <a:pt x="840" y="2640"/>
                  <a:pt x="768" y="2639"/>
                  <a:pt x="696" y="2644"/>
                </a:cubicBezTo>
                <a:cubicBezTo>
                  <a:pt x="630" y="2649"/>
                  <a:pt x="667" y="2675"/>
                  <a:pt x="606" y="2644"/>
                </a:cubicBezTo>
                <a:close/>
              </a:path>
            </a:pathLst>
          </a:custGeom>
          <a:solidFill>
            <a:schemeClr val="accent2">
              <a:alpha val="30196"/>
            </a:schemeClr>
          </a:solidFill>
          <a:ln w="63500" cap="flat">
            <a:solidFill>
              <a:schemeClr val="accent2"/>
            </a:solidFill>
            <a:prstDash val="sysDot"/>
            <a:round/>
            <a:headEnd/>
            <a:tailEnd/>
          </a:ln>
        </p:spPr>
        <p:txBody>
          <a:bodyPr/>
          <a:lstStyle/>
          <a:p>
            <a:endParaRPr lang="en-US"/>
          </a:p>
        </p:txBody>
      </p:sp>
      <p:sp>
        <p:nvSpPr>
          <p:cNvPr id="12" name="Rectangle 11">
            <a:extLst>
              <a:ext uri="{FF2B5EF4-FFF2-40B4-BE49-F238E27FC236}">
                <a16:creationId xmlns:a16="http://schemas.microsoft.com/office/drawing/2014/main" id="{99B83FB8-8382-44CE-BCC5-05773B93D241}"/>
              </a:ext>
            </a:extLst>
          </p:cNvPr>
          <p:cNvSpPr>
            <a:spLocks noChangeArrowheads="1"/>
          </p:cNvSpPr>
          <p:nvPr/>
        </p:nvSpPr>
        <p:spPr bwMode="auto">
          <a:xfrm>
            <a:off x="2334933" y="4797313"/>
            <a:ext cx="2303462" cy="720725"/>
          </a:xfrm>
          <a:prstGeom prst="rect">
            <a:avLst/>
          </a:prstGeom>
          <a:solidFill>
            <a:schemeClr val="bg1">
              <a:alpha val="89803"/>
            </a:schemeClr>
          </a:solidFill>
          <a:ln w="63500">
            <a:solidFill>
              <a:schemeClr val="accent2"/>
            </a:solidFill>
            <a:prstDash val="sysDot"/>
            <a:miter lim="800000"/>
            <a:headEnd/>
            <a:tailEnd/>
          </a:ln>
        </p:spPr>
        <p:txBody>
          <a:bodyPr wrap="none" anchor="ctr"/>
          <a:lstStyle/>
          <a:p>
            <a:endParaRPr lang="ru-RU"/>
          </a:p>
        </p:txBody>
      </p:sp>
      <p:sp>
        <p:nvSpPr>
          <p:cNvPr id="13" name="Rectangle 13">
            <a:extLst>
              <a:ext uri="{FF2B5EF4-FFF2-40B4-BE49-F238E27FC236}">
                <a16:creationId xmlns:a16="http://schemas.microsoft.com/office/drawing/2014/main" id="{F867380C-5F41-446B-A7FB-6572D1B0BAC2}"/>
              </a:ext>
            </a:extLst>
          </p:cNvPr>
          <p:cNvSpPr txBox="1">
            <a:spLocks noChangeArrowheads="1"/>
          </p:cNvSpPr>
          <p:nvPr/>
        </p:nvSpPr>
        <p:spPr>
          <a:xfrm>
            <a:off x="2406370" y="4868749"/>
            <a:ext cx="2160588" cy="6477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buFontTx/>
              <a:buNone/>
            </a:pPr>
            <a:r>
              <a:rPr lang="uk-UA" sz="1600" b="1"/>
              <a:t>Вітрові та сонячні</a:t>
            </a:r>
          </a:p>
          <a:p>
            <a:pPr algn="ctr">
              <a:lnSpc>
                <a:spcPct val="80000"/>
              </a:lnSpc>
              <a:buFontTx/>
              <a:buNone/>
            </a:pPr>
            <a:r>
              <a:rPr lang="uk-UA" sz="1600" b="1"/>
              <a:t>електростанції</a:t>
            </a:r>
            <a:endParaRPr lang="ru-RU" sz="1600" b="1"/>
          </a:p>
        </p:txBody>
      </p:sp>
      <p:sp>
        <p:nvSpPr>
          <p:cNvPr id="2" name="Прямоугольник 1">
            <a:extLst>
              <a:ext uri="{FF2B5EF4-FFF2-40B4-BE49-F238E27FC236}">
                <a16:creationId xmlns:a16="http://schemas.microsoft.com/office/drawing/2014/main" id="{F5F0B1D9-6632-408C-80D5-2F1268E40881}"/>
              </a:ext>
            </a:extLst>
          </p:cNvPr>
          <p:cNvSpPr/>
          <p:nvPr/>
        </p:nvSpPr>
        <p:spPr>
          <a:xfrm>
            <a:off x="8218968" y="622418"/>
            <a:ext cx="4033155" cy="369332"/>
          </a:xfrm>
          <a:prstGeom prst="rect">
            <a:avLst/>
          </a:prstGeom>
        </p:spPr>
        <p:txBody>
          <a:bodyPr wrap="none">
            <a:spAutoFit/>
          </a:bodyPr>
          <a:lstStyle/>
          <a:p>
            <a:pPr algn="ctr" eaLnBrk="0" hangingPunct="0"/>
            <a:r>
              <a:rPr lang="uk-UA" dirty="0"/>
              <a:t>Розвиток енергоефективності території</a:t>
            </a:r>
            <a:endParaRPr lang="ru-RU" dirty="0"/>
          </a:p>
        </p:txBody>
      </p:sp>
      <p:sp>
        <p:nvSpPr>
          <p:cNvPr id="14" name="Прямоугольник 13">
            <a:extLst>
              <a:ext uri="{FF2B5EF4-FFF2-40B4-BE49-F238E27FC236}">
                <a16:creationId xmlns:a16="http://schemas.microsoft.com/office/drawing/2014/main" id="{12D65125-75C8-4545-BE56-017720BF160B}"/>
              </a:ext>
            </a:extLst>
          </p:cNvPr>
          <p:cNvSpPr/>
          <p:nvPr/>
        </p:nvSpPr>
        <p:spPr>
          <a:xfrm>
            <a:off x="8218968" y="-3321"/>
            <a:ext cx="4027556" cy="790345"/>
          </a:xfrm>
          <a:prstGeom prst="rect">
            <a:avLst/>
          </a:prstGeom>
        </p:spPr>
        <p:txBody>
          <a:bodyPr wrap="square">
            <a:spAutoFit/>
          </a:bodyPr>
          <a:lstStyle/>
          <a:p>
            <a:pPr algn="r">
              <a:lnSpc>
                <a:spcPct val="80000"/>
              </a:lnSpc>
              <a:buFontTx/>
              <a:buNone/>
            </a:pPr>
            <a:r>
              <a:rPr lang="uk-UA" sz="2800" b="1" kern="0" dirty="0" err="1">
                <a:solidFill>
                  <a:schemeClr val="accent2"/>
                </a:solidFill>
              </a:rPr>
              <a:t>Присиваська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Херсонської області</a:t>
            </a:r>
            <a:endParaRPr lang="ru-RU" sz="2000" kern="0" dirty="0"/>
          </a:p>
        </p:txBody>
      </p:sp>
    </p:spTree>
    <p:extLst>
      <p:ext uri="{BB962C8B-B14F-4D97-AF65-F5344CB8AC3E}">
        <p14:creationId xmlns:p14="http://schemas.microsoft.com/office/powerpoint/2010/main" val="2846106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6" name="Рисунок 1">
            <a:extLst>
              <a:ext uri="{FF2B5EF4-FFF2-40B4-BE49-F238E27FC236}">
                <a16:creationId xmlns:a16="http://schemas.microsoft.com/office/drawing/2014/main" id="{62E7ECD9-524A-42D3-B464-C52AC82E9B22}"/>
              </a:ext>
            </a:extLst>
          </p:cNvPr>
          <p:cNvPicPr>
            <a:picLocks noChangeAspect="1"/>
          </p:cNvPicPr>
          <p:nvPr/>
        </p:nvPicPr>
        <p:blipFill>
          <a:blip r:embed="rId4"/>
          <a:srcRect/>
          <a:stretch>
            <a:fillRect/>
          </a:stretch>
        </p:blipFill>
        <p:spPr bwMode="auto">
          <a:xfrm>
            <a:off x="1303867" y="737395"/>
            <a:ext cx="9144000" cy="5443538"/>
          </a:xfrm>
          <a:prstGeom prst="rect">
            <a:avLst/>
          </a:prstGeom>
          <a:noFill/>
          <a:ln w="9525">
            <a:noFill/>
            <a:miter lim="800000"/>
            <a:headEnd/>
            <a:tailEnd/>
          </a:ln>
        </p:spPr>
      </p:pic>
      <p:sp>
        <p:nvSpPr>
          <p:cNvPr id="9" name="Freeform 5">
            <a:extLst>
              <a:ext uri="{FF2B5EF4-FFF2-40B4-BE49-F238E27FC236}">
                <a16:creationId xmlns:a16="http://schemas.microsoft.com/office/drawing/2014/main" id="{D8CE9436-BF23-4ADC-B57E-D349D9D17861}"/>
              </a:ext>
            </a:extLst>
          </p:cNvPr>
          <p:cNvSpPr>
            <a:spLocks/>
          </p:cNvSpPr>
          <p:nvPr/>
        </p:nvSpPr>
        <p:spPr bwMode="auto">
          <a:xfrm>
            <a:off x="2130955" y="737396"/>
            <a:ext cx="766762" cy="715963"/>
          </a:xfrm>
          <a:custGeom>
            <a:avLst/>
            <a:gdLst>
              <a:gd name="T0" fmla="*/ 2147483647 w 483"/>
              <a:gd name="T1" fmla="*/ 2147483647 h 451"/>
              <a:gd name="T2" fmla="*/ 2147483647 w 483"/>
              <a:gd name="T3" fmla="*/ 2147483647 h 451"/>
              <a:gd name="T4" fmla="*/ 2147483647 w 483"/>
              <a:gd name="T5" fmla="*/ 2147483647 h 451"/>
              <a:gd name="T6" fmla="*/ 2147483647 w 483"/>
              <a:gd name="T7" fmla="*/ 2147483647 h 451"/>
              <a:gd name="T8" fmla="*/ 2147483647 w 483"/>
              <a:gd name="T9" fmla="*/ 2147483647 h 451"/>
              <a:gd name="T10" fmla="*/ 2147483647 w 483"/>
              <a:gd name="T11" fmla="*/ 0 h 451"/>
              <a:gd name="T12" fmla="*/ 2147483647 w 483"/>
              <a:gd name="T13" fmla="*/ 2147483647 h 451"/>
              <a:gd name="T14" fmla="*/ 2147483647 w 483"/>
              <a:gd name="T15" fmla="*/ 2147483647 h 451"/>
              <a:gd name="T16" fmla="*/ 2147483647 w 483"/>
              <a:gd name="T17" fmla="*/ 2147483647 h 451"/>
              <a:gd name="T18" fmla="*/ 2147483647 w 483"/>
              <a:gd name="T19" fmla="*/ 2147483647 h 451"/>
              <a:gd name="T20" fmla="*/ 2147483647 w 483"/>
              <a:gd name="T21" fmla="*/ 2147483647 h 451"/>
              <a:gd name="T22" fmla="*/ 2147483647 w 483"/>
              <a:gd name="T23" fmla="*/ 2147483647 h 451"/>
              <a:gd name="T24" fmla="*/ 2147483647 w 483"/>
              <a:gd name="T25" fmla="*/ 2147483647 h 451"/>
              <a:gd name="T26" fmla="*/ 2147483647 w 483"/>
              <a:gd name="T27" fmla="*/ 2147483647 h 4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83"/>
              <a:gd name="T43" fmla="*/ 0 h 451"/>
              <a:gd name="T44" fmla="*/ 483 w 483"/>
              <a:gd name="T45" fmla="*/ 451 h 4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83" h="451">
                <a:moveTo>
                  <a:pt x="232" y="438"/>
                </a:moveTo>
                <a:cubicBezTo>
                  <a:pt x="316" y="417"/>
                  <a:pt x="172" y="451"/>
                  <a:pt x="400" y="426"/>
                </a:cubicBezTo>
                <a:cubicBezTo>
                  <a:pt x="418" y="424"/>
                  <a:pt x="431" y="409"/>
                  <a:pt x="448" y="402"/>
                </a:cubicBezTo>
                <a:cubicBezTo>
                  <a:pt x="483" y="313"/>
                  <a:pt x="426" y="218"/>
                  <a:pt x="364" y="156"/>
                </a:cubicBezTo>
                <a:cubicBezTo>
                  <a:pt x="351" y="116"/>
                  <a:pt x="368" y="162"/>
                  <a:pt x="340" y="114"/>
                </a:cubicBezTo>
                <a:cubicBezTo>
                  <a:pt x="314" y="70"/>
                  <a:pt x="297" y="18"/>
                  <a:pt x="244" y="0"/>
                </a:cubicBezTo>
                <a:cubicBezTo>
                  <a:pt x="218" y="2"/>
                  <a:pt x="191" y="0"/>
                  <a:pt x="166" y="6"/>
                </a:cubicBezTo>
                <a:cubicBezTo>
                  <a:pt x="138" y="13"/>
                  <a:pt x="133" y="45"/>
                  <a:pt x="106" y="54"/>
                </a:cubicBezTo>
                <a:cubicBezTo>
                  <a:pt x="93" y="73"/>
                  <a:pt x="73" y="81"/>
                  <a:pt x="64" y="102"/>
                </a:cubicBezTo>
                <a:cubicBezTo>
                  <a:pt x="35" y="166"/>
                  <a:pt x="67" y="115"/>
                  <a:pt x="40" y="156"/>
                </a:cubicBezTo>
                <a:cubicBezTo>
                  <a:pt x="32" y="219"/>
                  <a:pt x="0" y="327"/>
                  <a:pt x="58" y="372"/>
                </a:cubicBezTo>
                <a:cubicBezTo>
                  <a:pt x="98" y="403"/>
                  <a:pt x="141" y="406"/>
                  <a:pt x="190" y="414"/>
                </a:cubicBezTo>
                <a:cubicBezTo>
                  <a:pt x="210" y="417"/>
                  <a:pt x="233" y="410"/>
                  <a:pt x="250" y="420"/>
                </a:cubicBezTo>
                <a:cubicBezTo>
                  <a:pt x="257" y="424"/>
                  <a:pt x="238" y="432"/>
                  <a:pt x="232" y="438"/>
                </a:cubicBezTo>
                <a:close/>
              </a:path>
            </a:pathLst>
          </a:custGeom>
          <a:noFill/>
          <a:ln w="63500" cap="flat">
            <a:solidFill>
              <a:schemeClr val="tx1"/>
            </a:solidFill>
            <a:prstDash val="sysDot"/>
            <a:round/>
            <a:headEnd/>
            <a:tailEnd/>
          </a:ln>
        </p:spPr>
        <p:txBody>
          <a:bodyPr/>
          <a:lstStyle/>
          <a:p>
            <a:endParaRPr lang="en-US"/>
          </a:p>
        </p:txBody>
      </p:sp>
      <p:sp>
        <p:nvSpPr>
          <p:cNvPr id="10" name="Freeform 6">
            <a:extLst>
              <a:ext uri="{FF2B5EF4-FFF2-40B4-BE49-F238E27FC236}">
                <a16:creationId xmlns:a16="http://schemas.microsoft.com/office/drawing/2014/main" id="{E1692B49-E6FF-4314-AE5A-1937D94FBAD0}"/>
              </a:ext>
            </a:extLst>
          </p:cNvPr>
          <p:cNvSpPr>
            <a:spLocks/>
          </p:cNvSpPr>
          <p:nvPr/>
        </p:nvSpPr>
        <p:spPr bwMode="auto">
          <a:xfrm>
            <a:off x="3499380" y="2682083"/>
            <a:ext cx="493712" cy="544512"/>
          </a:xfrm>
          <a:custGeom>
            <a:avLst/>
            <a:gdLst>
              <a:gd name="T0" fmla="*/ 2147483647 w 311"/>
              <a:gd name="T1" fmla="*/ 2147483647 h 343"/>
              <a:gd name="T2" fmla="*/ 2147483647 w 311"/>
              <a:gd name="T3" fmla="*/ 2147483647 h 343"/>
              <a:gd name="T4" fmla="*/ 2147483647 w 311"/>
              <a:gd name="T5" fmla="*/ 2147483647 h 343"/>
              <a:gd name="T6" fmla="*/ 2147483647 w 311"/>
              <a:gd name="T7" fmla="*/ 2147483647 h 343"/>
              <a:gd name="T8" fmla="*/ 2147483647 w 311"/>
              <a:gd name="T9" fmla="*/ 0 h 343"/>
              <a:gd name="T10" fmla="*/ 2147483647 w 311"/>
              <a:gd name="T11" fmla="*/ 2147483647 h 343"/>
              <a:gd name="T12" fmla="*/ 0 w 311"/>
              <a:gd name="T13" fmla="*/ 2147483647 h 343"/>
              <a:gd name="T14" fmla="*/ 2147483647 w 311"/>
              <a:gd name="T15" fmla="*/ 2147483647 h 343"/>
              <a:gd name="T16" fmla="*/ 2147483647 w 311"/>
              <a:gd name="T17" fmla="*/ 2147483647 h 343"/>
              <a:gd name="T18" fmla="*/ 2147483647 w 311"/>
              <a:gd name="T19" fmla="*/ 2147483647 h 3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1"/>
              <a:gd name="T31" fmla="*/ 0 h 343"/>
              <a:gd name="T32" fmla="*/ 311 w 311"/>
              <a:gd name="T33" fmla="*/ 343 h 3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1" h="343">
                <a:moveTo>
                  <a:pt x="228" y="330"/>
                </a:moveTo>
                <a:cubicBezTo>
                  <a:pt x="277" y="318"/>
                  <a:pt x="271" y="288"/>
                  <a:pt x="306" y="264"/>
                </a:cubicBezTo>
                <a:cubicBezTo>
                  <a:pt x="303" y="211"/>
                  <a:pt x="311" y="152"/>
                  <a:pt x="264" y="120"/>
                </a:cubicBezTo>
                <a:cubicBezTo>
                  <a:pt x="245" y="92"/>
                  <a:pt x="212" y="59"/>
                  <a:pt x="180" y="48"/>
                </a:cubicBezTo>
                <a:cubicBezTo>
                  <a:pt x="157" y="14"/>
                  <a:pt x="127" y="12"/>
                  <a:pt x="90" y="0"/>
                </a:cubicBezTo>
                <a:cubicBezTo>
                  <a:pt x="57" y="11"/>
                  <a:pt x="43" y="50"/>
                  <a:pt x="24" y="78"/>
                </a:cubicBezTo>
                <a:cubicBezTo>
                  <a:pt x="13" y="94"/>
                  <a:pt x="0" y="132"/>
                  <a:pt x="0" y="132"/>
                </a:cubicBezTo>
                <a:cubicBezTo>
                  <a:pt x="2" y="180"/>
                  <a:pt x="1" y="228"/>
                  <a:pt x="6" y="276"/>
                </a:cubicBezTo>
                <a:cubicBezTo>
                  <a:pt x="8" y="298"/>
                  <a:pt x="35" y="299"/>
                  <a:pt x="48" y="306"/>
                </a:cubicBezTo>
                <a:cubicBezTo>
                  <a:pt x="121" y="343"/>
                  <a:pt x="119" y="330"/>
                  <a:pt x="228" y="330"/>
                </a:cubicBezTo>
                <a:close/>
              </a:path>
            </a:pathLst>
          </a:custGeom>
          <a:noFill/>
          <a:ln w="63500" cap="flat">
            <a:solidFill>
              <a:schemeClr val="tx1"/>
            </a:solidFill>
            <a:prstDash val="sysDot"/>
            <a:round/>
            <a:headEnd/>
            <a:tailEnd/>
          </a:ln>
        </p:spPr>
        <p:txBody>
          <a:bodyPr/>
          <a:lstStyle/>
          <a:p>
            <a:endParaRPr lang="en-US"/>
          </a:p>
        </p:txBody>
      </p:sp>
      <p:sp>
        <p:nvSpPr>
          <p:cNvPr id="11" name="Freeform 7">
            <a:extLst>
              <a:ext uri="{FF2B5EF4-FFF2-40B4-BE49-F238E27FC236}">
                <a16:creationId xmlns:a16="http://schemas.microsoft.com/office/drawing/2014/main" id="{9EEFDB0C-45C5-4E15-A501-5BD2B6C910E2}"/>
              </a:ext>
            </a:extLst>
          </p:cNvPr>
          <p:cNvSpPr>
            <a:spLocks/>
          </p:cNvSpPr>
          <p:nvPr/>
        </p:nvSpPr>
        <p:spPr bwMode="auto">
          <a:xfrm>
            <a:off x="5228167" y="5201445"/>
            <a:ext cx="630238" cy="609600"/>
          </a:xfrm>
          <a:custGeom>
            <a:avLst/>
            <a:gdLst>
              <a:gd name="T0" fmla="*/ 0 w 397"/>
              <a:gd name="T1" fmla="*/ 2147483647 h 384"/>
              <a:gd name="T2" fmla="*/ 2147483647 w 397"/>
              <a:gd name="T3" fmla="*/ 2147483647 h 384"/>
              <a:gd name="T4" fmla="*/ 2147483647 w 397"/>
              <a:gd name="T5" fmla="*/ 2147483647 h 384"/>
              <a:gd name="T6" fmla="*/ 2147483647 w 397"/>
              <a:gd name="T7" fmla="*/ 2147483647 h 384"/>
              <a:gd name="T8" fmla="*/ 2147483647 w 397"/>
              <a:gd name="T9" fmla="*/ 2147483647 h 384"/>
              <a:gd name="T10" fmla="*/ 2147483647 w 397"/>
              <a:gd name="T11" fmla="*/ 2147483647 h 384"/>
              <a:gd name="T12" fmla="*/ 2147483647 w 397"/>
              <a:gd name="T13" fmla="*/ 2147483647 h 384"/>
              <a:gd name="T14" fmla="*/ 2147483647 w 397"/>
              <a:gd name="T15" fmla="*/ 2147483647 h 384"/>
              <a:gd name="T16" fmla="*/ 2147483647 w 397"/>
              <a:gd name="T17" fmla="*/ 0 h 384"/>
              <a:gd name="T18" fmla="*/ 2147483647 w 397"/>
              <a:gd name="T19" fmla="*/ 2147483647 h 384"/>
              <a:gd name="T20" fmla="*/ 2147483647 w 397"/>
              <a:gd name="T21" fmla="*/ 2147483647 h 384"/>
              <a:gd name="T22" fmla="*/ 2147483647 w 397"/>
              <a:gd name="T23" fmla="*/ 2147483647 h 384"/>
              <a:gd name="T24" fmla="*/ 0 w 397"/>
              <a:gd name="T25" fmla="*/ 2147483647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7"/>
              <a:gd name="T40" fmla="*/ 0 h 384"/>
              <a:gd name="T41" fmla="*/ 397 w 397"/>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7" h="384">
                <a:moveTo>
                  <a:pt x="0" y="204"/>
                </a:moveTo>
                <a:cubicBezTo>
                  <a:pt x="11" y="237"/>
                  <a:pt x="39" y="265"/>
                  <a:pt x="72" y="276"/>
                </a:cubicBezTo>
                <a:cubicBezTo>
                  <a:pt x="94" y="298"/>
                  <a:pt x="97" y="316"/>
                  <a:pt x="126" y="330"/>
                </a:cubicBezTo>
                <a:cubicBezTo>
                  <a:pt x="145" y="359"/>
                  <a:pt x="192" y="364"/>
                  <a:pt x="222" y="384"/>
                </a:cubicBezTo>
                <a:cubicBezTo>
                  <a:pt x="321" y="372"/>
                  <a:pt x="337" y="382"/>
                  <a:pt x="378" y="300"/>
                </a:cubicBezTo>
                <a:cubicBezTo>
                  <a:pt x="382" y="280"/>
                  <a:pt x="395" y="261"/>
                  <a:pt x="396" y="240"/>
                </a:cubicBezTo>
                <a:cubicBezTo>
                  <a:pt x="397" y="212"/>
                  <a:pt x="395" y="142"/>
                  <a:pt x="378" y="108"/>
                </a:cubicBezTo>
                <a:cubicBezTo>
                  <a:pt x="361" y="75"/>
                  <a:pt x="339" y="43"/>
                  <a:pt x="318" y="12"/>
                </a:cubicBezTo>
                <a:cubicBezTo>
                  <a:pt x="311" y="1"/>
                  <a:pt x="282" y="0"/>
                  <a:pt x="282" y="0"/>
                </a:cubicBezTo>
                <a:cubicBezTo>
                  <a:pt x="239" y="9"/>
                  <a:pt x="188" y="11"/>
                  <a:pt x="150" y="36"/>
                </a:cubicBezTo>
                <a:cubicBezTo>
                  <a:pt x="139" y="52"/>
                  <a:pt x="123" y="78"/>
                  <a:pt x="108" y="90"/>
                </a:cubicBezTo>
                <a:cubicBezTo>
                  <a:pt x="96" y="100"/>
                  <a:pt x="78" y="98"/>
                  <a:pt x="66" y="108"/>
                </a:cubicBezTo>
                <a:cubicBezTo>
                  <a:pt x="29" y="138"/>
                  <a:pt x="21" y="163"/>
                  <a:pt x="0" y="204"/>
                </a:cubicBezTo>
                <a:close/>
              </a:path>
            </a:pathLst>
          </a:custGeom>
          <a:noFill/>
          <a:ln w="63500" cap="flat">
            <a:solidFill>
              <a:schemeClr val="tx1"/>
            </a:solidFill>
            <a:prstDash val="sysDot"/>
            <a:round/>
            <a:headEnd/>
            <a:tailEnd/>
          </a:ln>
        </p:spPr>
        <p:txBody>
          <a:bodyPr/>
          <a:lstStyle/>
          <a:p>
            <a:endParaRPr lang="en-US"/>
          </a:p>
        </p:txBody>
      </p:sp>
      <p:sp>
        <p:nvSpPr>
          <p:cNvPr id="12" name="Rectangle 11">
            <a:extLst>
              <a:ext uri="{FF2B5EF4-FFF2-40B4-BE49-F238E27FC236}">
                <a16:creationId xmlns:a16="http://schemas.microsoft.com/office/drawing/2014/main" id="{A3A46FD1-09F9-48E0-9B88-615CFEB47A7F}"/>
              </a:ext>
            </a:extLst>
          </p:cNvPr>
          <p:cNvSpPr txBox="1">
            <a:spLocks noChangeArrowheads="1"/>
          </p:cNvSpPr>
          <p:nvPr/>
        </p:nvSpPr>
        <p:spPr>
          <a:xfrm>
            <a:off x="1483256" y="4656933"/>
            <a:ext cx="3240087" cy="1263649"/>
          </a:xfrm>
          <a:prstGeom prst="rect">
            <a:avLst/>
          </a:prstGeom>
          <a:solidFill>
            <a:schemeClr val="bg1"/>
          </a:solidFill>
          <a:ln w="76200" cap="flat">
            <a:solidFill>
              <a:schemeClr val="tx1"/>
            </a:solidFill>
            <a:prstDash val="sysDot"/>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80000"/>
              </a:lnSpc>
            </a:pPr>
            <a:r>
              <a:rPr lang="uk-UA" sz="1600" b="1" dirty="0"/>
              <a:t>Санаторій з лікуванням грязями.</a:t>
            </a:r>
          </a:p>
          <a:p>
            <a:pPr marL="457200" indent="-457200">
              <a:lnSpc>
                <a:spcPct val="80000"/>
              </a:lnSpc>
            </a:pPr>
            <a:r>
              <a:rPr lang="uk-UA" sz="1600" b="1" dirty="0"/>
              <a:t>Водно-розважальний комплекс.</a:t>
            </a:r>
          </a:p>
          <a:p>
            <a:pPr marL="457200" indent="-457200">
              <a:lnSpc>
                <a:spcPct val="80000"/>
              </a:lnSpc>
            </a:pPr>
            <a:r>
              <a:rPr lang="uk-UA" sz="1600" b="1" dirty="0"/>
              <a:t>База відпочинку</a:t>
            </a:r>
            <a:endParaRPr lang="ru-RU" sz="1600" b="1" dirty="0"/>
          </a:p>
        </p:txBody>
      </p:sp>
      <p:sp>
        <p:nvSpPr>
          <p:cNvPr id="13" name="Line 13">
            <a:extLst>
              <a:ext uri="{FF2B5EF4-FFF2-40B4-BE49-F238E27FC236}">
                <a16:creationId xmlns:a16="http://schemas.microsoft.com/office/drawing/2014/main" id="{08E6AE9A-E694-4A72-82C8-B1A9A8F22D9F}"/>
              </a:ext>
            </a:extLst>
          </p:cNvPr>
          <p:cNvSpPr>
            <a:spLocks noChangeShapeType="1"/>
          </p:cNvSpPr>
          <p:nvPr/>
        </p:nvSpPr>
        <p:spPr bwMode="auto">
          <a:xfrm flipV="1">
            <a:off x="1842031" y="1458121"/>
            <a:ext cx="504826" cy="3167062"/>
          </a:xfrm>
          <a:prstGeom prst="line">
            <a:avLst/>
          </a:prstGeom>
          <a:noFill/>
          <a:ln w="38100">
            <a:solidFill>
              <a:schemeClr val="tx1"/>
            </a:solidFill>
            <a:prstDash val="sysDot"/>
            <a:round/>
            <a:headEnd/>
            <a:tailEnd type="triangle" w="med" len="med"/>
          </a:ln>
        </p:spPr>
        <p:txBody>
          <a:bodyPr/>
          <a:lstStyle/>
          <a:p>
            <a:endParaRPr lang="en-US"/>
          </a:p>
        </p:txBody>
      </p:sp>
      <p:sp>
        <p:nvSpPr>
          <p:cNvPr id="14" name="Line 14">
            <a:extLst>
              <a:ext uri="{FF2B5EF4-FFF2-40B4-BE49-F238E27FC236}">
                <a16:creationId xmlns:a16="http://schemas.microsoft.com/office/drawing/2014/main" id="{C8EB2506-493C-47B6-A30F-341F4EAA1208}"/>
              </a:ext>
            </a:extLst>
          </p:cNvPr>
          <p:cNvSpPr>
            <a:spLocks noChangeShapeType="1"/>
          </p:cNvSpPr>
          <p:nvPr/>
        </p:nvSpPr>
        <p:spPr bwMode="auto">
          <a:xfrm flipV="1">
            <a:off x="3715281" y="5633246"/>
            <a:ext cx="1512887" cy="73025"/>
          </a:xfrm>
          <a:prstGeom prst="line">
            <a:avLst/>
          </a:prstGeom>
          <a:noFill/>
          <a:ln w="38100">
            <a:solidFill>
              <a:schemeClr val="tx1"/>
            </a:solidFill>
            <a:prstDash val="sysDot"/>
            <a:round/>
            <a:headEnd/>
            <a:tailEnd type="triangle" w="med" len="med"/>
          </a:ln>
        </p:spPr>
        <p:txBody>
          <a:bodyPr/>
          <a:lstStyle/>
          <a:p>
            <a:endParaRPr lang="en-US"/>
          </a:p>
        </p:txBody>
      </p:sp>
      <p:sp>
        <p:nvSpPr>
          <p:cNvPr id="15" name="Freeform 16">
            <a:extLst>
              <a:ext uri="{FF2B5EF4-FFF2-40B4-BE49-F238E27FC236}">
                <a16:creationId xmlns:a16="http://schemas.microsoft.com/office/drawing/2014/main" id="{471F7873-0EE2-410A-9C0C-5C1D6875EED4}"/>
              </a:ext>
            </a:extLst>
          </p:cNvPr>
          <p:cNvSpPr>
            <a:spLocks/>
          </p:cNvSpPr>
          <p:nvPr/>
        </p:nvSpPr>
        <p:spPr bwMode="auto">
          <a:xfrm>
            <a:off x="3931180" y="3258346"/>
            <a:ext cx="1008062" cy="2016125"/>
          </a:xfrm>
          <a:custGeom>
            <a:avLst/>
            <a:gdLst>
              <a:gd name="T0" fmla="*/ 2147483647 w 680"/>
              <a:gd name="T1" fmla="*/ 2147483647 h 1406"/>
              <a:gd name="T2" fmla="*/ 2147483647 w 680"/>
              <a:gd name="T3" fmla="*/ 2147483647 h 1406"/>
              <a:gd name="T4" fmla="*/ 0 w 680"/>
              <a:gd name="T5" fmla="*/ 0 h 1406"/>
              <a:gd name="T6" fmla="*/ 0 60000 65536"/>
              <a:gd name="T7" fmla="*/ 0 60000 65536"/>
              <a:gd name="T8" fmla="*/ 0 60000 65536"/>
              <a:gd name="T9" fmla="*/ 0 w 680"/>
              <a:gd name="T10" fmla="*/ 0 h 1406"/>
              <a:gd name="T11" fmla="*/ 680 w 680"/>
              <a:gd name="T12" fmla="*/ 1406 h 1406"/>
            </a:gdLst>
            <a:ahLst/>
            <a:cxnLst>
              <a:cxn ang="T6">
                <a:pos x="T0" y="T1"/>
              </a:cxn>
              <a:cxn ang="T7">
                <a:pos x="T2" y="T3"/>
              </a:cxn>
              <a:cxn ang="T8">
                <a:pos x="T4" y="T5"/>
              </a:cxn>
            </a:cxnLst>
            <a:rect l="T9" t="T10" r="T11" b="T12"/>
            <a:pathLst>
              <a:path w="680" h="1406">
                <a:moveTo>
                  <a:pt x="272" y="1406"/>
                </a:moveTo>
                <a:cubicBezTo>
                  <a:pt x="476" y="1296"/>
                  <a:pt x="680" y="1187"/>
                  <a:pt x="635" y="953"/>
                </a:cubicBezTo>
                <a:cubicBezTo>
                  <a:pt x="590" y="719"/>
                  <a:pt x="106" y="159"/>
                  <a:pt x="0" y="0"/>
                </a:cubicBezTo>
              </a:path>
            </a:pathLst>
          </a:custGeom>
          <a:noFill/>
          <a:ln w="38100" cap="flat">
            <a:solidFill>
              <a:schemeClr val="tx1"/>
            </a:solidFill>
            <a:prstDash val="sysDot"/>
            <a:round/>
            <a:headEnd/>
            <a:tailEnd type="triangle" w="med" len="med"/>
          </a:ln>
        </p:spPr>
        <p:txBody>
          <a:bodyPr/>
          <a:lstStyle/>
          <a:p>
            <a:endParaRPr lang="en-US"/>
          </a:p>
        </p:txBody>
      </p:sp>
      <p:sp>
        <p:nvSpPr>
          <p:cNvPr id="2" name="Прямоугольник 1">
            <a:extLst>
              <a:ext uri="{FF2B5EF4-FFF2-40B4-BE49-F238E27FC236}">
                <a16:creationId xmlns:a16="http://schemas.microsoft.com/office/drawing/2014/main" id="{EDDAB724-F59F-41DB-B798-EBBB76A90CCB}"/>
              </a:ext>
            </a:extLst>
          </p:cNvPr>
          <p:cNvSpPr/>
          <p:nvPr/>
        </p:nvSpPr>
        <p:spPr>
          <a:xfrm>
            <a:off x="1483256" y="6242846"/>
            <a:ext cx="8895714" cy="369332"/>
          </a:xfrm>
          <a:prstGeom prst="rect">
            <a:avLst/>
          </a:prstGeom>
        </p:spPr>
        <p:txBody>
          <a:bodyPr wrap="square">
            <a:spAutoFit/>
          </a:bodyPr>
          <a:lstStyle/>
          <a:p>
            <a:r>
              <a:rPr lang="ru-RU" dirty="0"/>
              <a:t>П</a:t>
            </a:r>
            <a:r>
              <a:rPr lang="uk-UA" dirty="0" err="1"/>
              <a:t>ідтримка</a:t>
            </a:r>
            <a:r>
              <a:rPr lang="uk-UA" dirty="0"/>
              <a:t> розвитку та модернізації туристичної та навколо туристичної інфраструктури</a:t>
            </a:r>
            <a:endParaRPr lang="ru-RU" dirty="0"/>
          </a:p>
        </p:txBody>
      </p:sp>
      <p:sp>
        <p:nvSpPr>
          <p:cNvPr id="16" name="Прямоугольник 15">
            <a:extLst>
              <a:ext uri="{FF2B5EF4-FFF2-40B4-BE49-F238E27FC236}">
                <a16:creationId xmlns:a16="http://schemas.microsoft.com/office/drawing/2014/main" id="{9C873307-D68F-45EE-B8FE-AF49DA4D5D50}"/>
              </a:ext>
            </a:extLst>
          </p:cNvPr>
          <p:cNvSpPr/>
          <p:nvPr/>
        </p:nvSpPr>
        <p:spPr>
          <a:xfrm>
            <a:off x="8218968" y="-3321"/>
            <a:ext cx="4027556" cy="790345"/>
          </a:xfrm>
          <a:prstGeom prst="rect">
            <a:avLst/>
          </a:prstGeom>
        </p:spPr>
        <p:txBody>
          <a:bodyPr wrap="square">
            <a:spAutoFit/>
          </a:bodyPr>
          <a:lstStyle/>
          <a:p>
            <a:pPr algn="r">
              <a:lnSpc>
                <a:spcPct val="80000"/>
              </a:lnSpc>
              <a:buFontTx/>
              <a:buNone/>
            </a:pPr>
            <a:r>
              <a:rPr lang="uk-UA" sz="2800" b="1" kern="0" dirty="0" err="1">
                <a:solidFill>
                  <a:schemeClr val="accent2"/>
                </a:solidFill>
              </a:rPr>
              <a:t>Присиваська</a:t>
            </a:r>
            <a:r>
              <a:rPr lang="uk-UA" sz="2800" b="1" kern="0" dirty="0">
                <a:solidFill>
                  <a:schemeClr val="accent2"/>
                </a:solidFill>
              </a:rPr>
              <a:t> ОТГ </a:t>
            </a:r>
          </a:p>
          <a:p>
            <a:pPr algn="r">
              <a:lnSpc>
                <a:spcPct val="80000"/>
              </a:lnSpc>
              <a:buFontTx/>
              <a:buNone/>
            </a:pPr>
            <a:r>
              <a:rPr lang="uk-UA" sz="2800" b="1" kern="0" dirty="0">
                <a:solidFill>
                  <a:schemeClr val="accent2"/>
                </a:solidFill>
              </a:rPr>
              <a:t>Херсонської області</a:t>
            </a:r>
            <a:endParaRPr lang="ru-RU" sz="2000" kern="0" dirty="0"/>
          </a:p>
        </p:txBody>
      </p:sp>
    </p:spTree>
    <p:extLst>
      <p:ext uri="{BB962C8B-B14F-4D97-AF65-F5344CB8AC3E}">
        <p14:creationId xmlns:p14="http://schemas.microsoft.com/office/powerpoint/2010/main" val="3744349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sp>
        <p:nvSpPr>
          <p:cNvPr id="5" name="Прямоугольник 4">
            <a:extLst>
              <a:ext uri="{FF2B5EF4-FFF2-40B4-BE49-F238E27FC236}">
                <a16:creationId xmlns:a16="http://schemas.microsoft.com/office/drawing/2014/main" id="{64EEC41A-F25A-4A6F-9FC4-357DF6411540}"/>
              </a:ext>
            </a:extLst>
          </p:cNvPr>
          <p:cNvSpPr/>
          <p:nvPr/>
        </p:nvSpPr>
        <p:spPr>
          <a:xfrm>
            <a:off x="5970233" y="-2850"/>
            <a:ext cx="6221767" cy="790345"/>
          </a:xfrm>
          <a:prstGeom prst="rect">
            <a:avLst/>
          </a:prstGeom>
        </p:spPr>
        <p:txBody>
          <a:bodyPr wrap="square">
            <a:spAutoFit/>
          </a:bodyPr>
          <a:lstStyle/>
          <a:p>
            <a:pPr algn="r">
              <a:lnSpc>
                <a:spcPct val="80000"/>
              </a:lnSpc>
              <a:buFontTx/>
              <a:buNone/>
            </a:pPr>
            <a:r>
              <a:rPr lang="uk-UA" sz="2800" b="1" kern="0" dirty="0">
                <a:solidFill>
                  <a:schemeClr val="accent2"/>
                </a:solidFill>
              </a:rPr>
              <a:t>Апостолівська ОТГ</a:t>
            </a:r>
          </a:p>
          <a:p>
            <a:pPr algn="r">
              <a:lnSpc>
                <a:spcPct val="80000"/>
              </a:lnSpc>
              <a:buFontTx/>
              <a:buNone/>
            </a:pPr>
            <a:r>
              <a:rPr lang="uk-UA" sz="2800" b="1" kern="0" dirty="0" err="1">
                <a:solidFill>
                  <a:schemeClr val="accent2"/>
                </a:solidFill>
              </a:rPr>
              <a:t>Дніпропетповської</a:t>
            </a:r>
            <a:r>
              <a:rPr lang="uk-UA" sz="2800" b="1" kern="0" dirty="0">
                <a:solidFill>
                  <a:schemeClr val="accent2"/>
                </a:solidFill>
              </a:rPr>
              <a:t> області</a:t>
            </a:r>
          </a:p>
        </p:txBody>
      </p:sp>
      <p:pic>
        <p:nvPicPr>
          <p:cNvPr id="16" name="Рисунок 1">
            <a:extLst>
              <a:ext uri="{FF2B5EF4-FFF2-40B4-BE49-F238E27FC236}">
                <a16:creationId xmlns:a16="http://schemas.microsoft.com/office/drawing/2014/main" id="{92B2717A-EE67-4A81-9B7E-C96312DB072A}"/>
              </a:ext>
            </a:extLst>
          </p:cNvPr>
          <p:cNvPicPr>
            <a:picLocks noChangeAspect="1"/>
          </p:cNvPicPr>
          <p:nvPr/>
        </p:nvPicPr>
        <p:blipFill>
          <a:blip r:embed="rId4"/>
          <a:srcRect/>
          <a:stretch>
            <a:fillRect/>
          </a:stretch>
        </p:blipFill>
        <p:spPr bwMode="auto">
          <a:xfrm>
            <a:off x="815899" y="789254"/>
            <a:ext cx="7162024" cy="5695223"/>
          </a:xfrm>
          <a:prstGeom prst="rect">
            <a:avLst/>
          </a:prstGeom>
          <a:noFill/>
          <a:ln w="9525">
            <a:noFill/>
            <a:miter lim="800000"/>
            <a:headEnd/>
            <a:tailEnd/>
          </a:ln>
        </p:spPr>
      </p:pic>
      <p:sp>
        <p:nvSpPr>
          <p:cNvPr id="17" name="Freeform 5">
            <a:extLst>
              <a:ext uri="{FF2B5EF4-FFF2-40B4-BE49-F238E27FC236}">
                <a16:creationId xmlns:a16="http://schemas.microsoft.com/office/drawing/2014/main" id="{47E9DBC2-BA31-47CE-96BB-250F01879B27}"/>
              </a:ext>
            </a:extLst>
          </p:cNvPr>
          <p:cNvSpPr>
            <a:spLocks/>
          </p:cNvSpPr>
          <p:nvPr/>
        </p:nvSpPr>
        <p:spPr bwMode="auto">
          <a:xfrm>
            <a:off x="5951538" y="2789334"/>
            <a:ext cx="1152525" cy="1008062"/>
          </a:xfrm>
          <a:custGeom>
            <a:avLst/>
            <a:gdLst>
              <a:gd name="T0" fmla="*/ 2147483647 w 1206"/>
              <a:gd name="T1" fmla="*/ 2147483647 h 1105"/>
              <a:gd name="T2" fmla="*/ 2147483647 w 1206"/>
              <a:gd name="T3" fmla="*/ 2147483647 h 1105"/>
              <a:gd name="T4" fmla="*/ 2147483647 w 1206"/>
              <a:gd name="T5" fmla="*/ 2147483647 h 1105"/>
              <a:gd name="T6" fmla="*/ 2147483647 w 1206"/>
              <a:gd name="T7" fmla="*/ 2147483647 h 1105"/>
              <a:gd name="T8" fmla="*/ 2147483647 w 1206"/>
              <a:gd name="T9" fmla="*/ 2147483647 h 1105"/>
              <a:gd name="T10" fmla="*/ 2147483647 w 1206"/>
              <a:gd name="T11" fmla="*/ 2147483647 h 1105"/>
              <a:gd name="T12" fmla="*/ 2147483647 w 1206"/>
              <a:gd name="T13" fmla="*/ 2147483647 h 1105"/>
              <a:gd name="T14" fmla="*/ 2147483647 w 1206"/>
              <a:gd name="T15" fmla="*/ 2147483647 h 1105"/>
              <a:gd name="T16" fmla="*/ 2147483647 w 1206"/>
              <a:gd name="T17" fmla="*/ 2147483647 h 1105"/>
              <a:gd name="T18" fmla="*/ 2147483647 w 1206"/>
              <a:gd name="T19" fmla="*/ 2147483647 h 1105"/>
              <a:gd name="T20" fmla="*/ 2147483647 w 1206"/>
              <a:gd name="T21" fmla="*/ 2147483647 h 1105"/>
              <a:gd name="T22" fmla="*/ 2147483647 w 1206"/>
              <a:gd name="T23" fmla="*/ 2147483647 h 1105"/>
              <a:gd name="T24" fmla="*/ 2147483647 w 1206"/>
              <a:gd name="T25" fmla="*/ 2147483647 h 1105"/>
              <a:gd name="T26" fmla="*/ 2147483647 w 1206"/>
              <a:gd name="T27" fmla="*/ 2147483647 h 1105"/>
              <a:gd name="T28" fmla="*/ 0 w 1206"/>
              <a:gd name="T29" fmla="*/ 2147483647 h 1105"/>
              <a:gd name="T30" fmla="*/ 2147483647 w 1206"/>
              <a:gd name="T31" fmla="*/ 2147483647 h 1105"/>
              <a:gd name="T32" fmla="*/ 2147483647 w 1206"/>
              <a:gd name="T33" fmla="*/ 2147483647 h 1105"/>
              <a:gd name="T34" fmla="*/ 2147483647 w 1206"/>
              <a:gd name="T35" fmla="*/ 2147483647 h 1105"/>
              <a:gd name="T36" fmla="*/ 2147483647 w 1206"/>
              <a:gd name="T37" fmla="*/ 2147483647 h 1105"/>
              <a:gd name="T38" fmla="*/ 2147483647 w 1206"/>
              <a:gd name="T39" fmla="*/ 2147483647 h 1105"/>
              <a:gd name="T40" fmla="*/ 2147483647 w 1206"/>
              <a:gd name="T41" fmla="*/ 2147483647 h 1105"/>
              <a:gd name="T42" fmla="*/ 2147483647 w 1206"/>
              <a:gd name="T43" fmla="*/ 2147483647 h 1105"/>
              <a:gd name="T44" fmla="*/ 2147483647 w 1206"/>
              <a:gd name="T45" fmla="*/ 2147483647 h 1105"/>
              <a:gd name="T46" fmla="*/ 2147483647 w 1206"/>
              <a:gd name="T47" fmla="*/ 2147483647 h 1105"/>
              <a:gd name="T48" fmla="*/ 2147483647 w 1206"/>
              <a:gd name="T49" fmla="*/ 2147483647 h 1105"/>
              <a:gd name="T50" fmla="*/ 2147483647 w 1206"/>
              <a:gd name="T51" fmla="*/ 2147483647 h 1105"/>
              <a:gd name="T52" fmla="*/ 2147483647 w 1206"/>
              <a:gd name="T53" fmla="*/ 2147483647 h 1105"/>
              <a:gd name="T54" fmla="*/ 2147483647 w 1206"/>
              <a:gd name="T55" fmla="*/ 2147483647 h 110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06"/>
              <a:gd name="T85" fmla="*/ 0 h 1105"/>
              <a:gd name="T86" fmla="*/ 1206 w 1206"/>
              <a:gd name="T87" fmla="*/ 1105 h 110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06" h="1105">
                <a:moveTo>
                  <a:pt x="1188" y="590"/>
                </a:moveTo>
                <a:cubicBezTo>
                  <a:pt x="1158" y="485"/>
                  <a:pt x="1125" y="382"/>
                  <a:pt x="1056" y="296"/>
                </a:cubicBezTo>
                <a:cubicBezTo>
                  <a:pt x="1033" y="268"/>
                  <a:pt x="1000" y="259"/>
                  <a:pt x="978" y="230"/>
                </a:cubicBezTo>
                <a:cubicBezTo>
                  <a:pt x="973" y="223"/>
                  <a:pt x="972" y="213"/>
                  <a:pt x="966" y="206"/>
                </a:cubicBezTo>
                <a:cubicBezTo>
                  <a:pt x="936" y="171"/>
                  <a:pt x="898" y="146"/>
                  <a:pt x="864" y="116"/>
                </a:cubicBezTo>
                <a:cubicBezTo>
                  <a:pt x="815" y="72"/>
                  <a:pt x="848" y="85"/>
                  <a:pt x="804" y="74"/>
                </a:cubicBezTo>
                <a:cubicBezTo>
                  <a:pt x="693" y="0"/>
                  <a:pt x="509" y="65"/>
                  <a:pt x="408" y="68"/>
                </a:cubicBezTo>
                <a:cubicBezTo>
                  <a:pt x="357" y="81"/>
                  <a:pt x="409" y="63"/>
                  <a:pt x="366" y="92"/>
                </a:cubicBezTo>
                <a:cubicBezTo>
                  <a:pt x="346" y="105"/>
                  <a:pt x="322" y="111"/>
                  <a:pt x="300" y="122"/>
                </a:cubicBezTo>
                <a:cubicBezTo>
                  <a:pt x="278" y="133"/>
                  <a:pt x="255" y="144"/>
                  <a:pt x="234" y="158"/>
                </a:cubicBezTo>
                <a:cubicBezTo>
                  <a:pt x="227" y="163"/>
                  <a:pt x="223" y="172"/>
                  <a:pt x="216" y="176"/>
                </a:cubicBezTo>
                <a:cubicBezTo>
                  <a:pt x="196" y="187"/>
                  <a:pt x="171" y="190"/>
                  <a:pt x="150" y="200"/>
                </a:cubicBezTo>
                <a:cubicBezTo>
                  <a:pt x="117" y="216"/>
                  <a:pt x="91" y="247"/>
                  <a:pt x="66" y="272"/>
                </a:cubicBezTo>
                <a:cubicBezTo>
                  <a:pt x="41" y="297"/>
                  <a:pt x="21" y="328"/>
                  <a:pt x="12" y="362"/>
                </a:cubicBezTo>
                <a:cubicBezTo>
                  <a:pt x="8" y="378"/>
                  <a:pt x="0" y="410"/>
                  <a:pt x="0" y="410"/>
                </a:cubicBezTo>
                <a:cubicBezTo>
                  <a:pt x="2" y="504"/>
                  <a:pt x="1" y="598"/>
                  <a:pt x="6" y="692"/>
                </a:cubicBezTo>
                <a:cubicBezTo>
                  <a:pt x="7" y="701"/>
                  <a:pt x="26" y="759"/>
                  <a:pt x="30" y="770"/>
                </a:cubicBezTo>
                <a:cubicBezTo>
                  <a:pt x="59" y="857"/>
                  <a:pt x="88" y="978"/>
                  <a:pt x="192" y="1004"/>
                </a:cubicBezTo>
                <a:cubicBezTo>
                  <a:pt x="218" y="1030"/>
                  <a:pt x="240" y="1034"/>
                  <a:pt x="276" y="1040"/>
                </a:cubicBezTo>
                <a:cubicBezTo>
                  <a:pt x="309" y="1060"/>
                  <a:pt x="334" y="1064"/>
                  <a:pt x="372" y="1070"/>
                </a:cubicBezTo>
                <a:cubicBezTo>
                  <a:pt x="442" y="1105"/>
                  <a:pt x="525" y="1082"/>
                  <a:pt x="600" y="1076"/>
                </a:cubicBezTo>
                <a:cubicBezTo>
                  <a:pt x="626" y="1068"/>
                  <a:pt x="651" y="1057"/>
                  <a:pt x="678" y="1052"/>
                </a:cubicBezTo>
                <a:cubicBezTo>
                  <a:pt x="706" y="1046"/>
                  <a:pt x="735" y="1046"/>
                  <a:pt x="762" y="1034"/>
                </a:cubicBezTo>
                <a:cubicBezTo>
                  <a:pt x="788" y="1023"/>
                  <a:pt x="840" y="1004"/>
                  <a:pt x="840" y="1004"/>
                </a:cubicBezTo>
                <a:cubicBezTo>
                  <a:pt x="875" y="969"/>
                  <a:pt x="929" y="926"/>
                  <a:pt x="978" y="914"/>
                </a:cubicBezTo>
                <a:cubicBezTo>
                  <a:pt x="1019" y="890"/>
                  <a:pt x="1066" y="870"/>
                  <a:pt x="1104" y="842"/>
                </a:cubicBezTo>
                <a:cubicBezTo>
                  <a:pt x="1132" y="821"/>
                  <a:pt x="1149" y="786"/>
                  <a:pt x="1170" y="758"/>
                </a:cubicBezTo>
                <a:cubicBezTo>
                  <a:pt x="1188" y="686"/>
                  <a:pt x="1206" y="610"/>
                  <a:pt x="1206" y="536"/>
                </a:cubicBezTo>
              </a:path>
            </a:pathLst>
          </a:custGeom>
          <a:noFill/>
          <a:ln w="63500" cap="flat">
            <a:solidFill>
              <a:schemeClr val="tx1"/>
            </a:solidFill>
            <a:prstDash val="sysDot"/>
            <a:round/>
            <a:headEnd/>
            <a:tailEnd/>
          </a:ln>
        </p:spPr>
        <p:txBody>
          <a:bodyPr/>
          <a:lstStyle/>
          <a:p>
            <a:endParaRPr lang="en-US"/>
          </a:p>
        </p:txBody>
      </p:sp>
      <p:sp>
        <p:nvSpPr>
          <p:cNvPr id="18" name="Rectangle 8">
            <a:extLst>
              <a:ext uri="{FF2B5EF4-FFF2-40B4-BE49-F238E27FC236}">
                <a16:creationId xmlns:a16="http://schemas.microsoft.com/office/drawing/2014/main" id="{7E82DA9B-BB8F-40C6-9B59-6CDE3D08DA27}"/>
              </a:ext>
            </a:extLst>
          </p:cNvPr>
          <p:cNvSpPr txBox="1">
            <a:spLocks noChangeArrowheads="1"/>
          </p:cNvSpPr>
          <p:nvPr/>
        </p:nvSpPr>
        <p:spPr>
          <a:xfrm>
            <a:off x="8495525" y="1878840"/>
            <a:ext cx="2879725" cy="431800"/>
          </a:xfrm>
          <a:prstGeom prst="rect">
            <a:avLst/>
          </a:prstGeom>
          <a:solidFill>
            <a:schemeClr val="bg1"/>
          </a:solidFill>
          <a:ln w="63500" cap="flat">
            <a:solidFill>
              <a:schemeClr val="tx1"/>
            </a:solidFill>
            <a:prstDash val="sysDot"/>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ru-RU" sz="1600"/>
              <a:t>Сміттєсортувальна станція</a:t>
            </a:r>
          </a:p>
        </p:txBody>
      </p:sp>
      <p:sp>
        <p:nvSpPr>
          <p:cNvPr id="19" name="Line 9">
            <a:extLst>
              <a:ext uri="{FF2B5EF4-FFF2-40B4-BE49-F238E27FC236}">
                <a16:creationId xmlns:a16="http://schemas.microsoft.com/office/drawing/2014/main" id="{D301A2F2-1CA6-4BEA-B5CA-355B7946A08B}"/>
              </a:ext>
            </a:extLst>
          </p:cNvPr>
          <p:cNvSpPr>
            <a:spLocks noChangeShapeType="1"/>
          </p:cNvSpPr>
          <p:nvPr/>
        </p:nvSpPr>
        <p:spPr bwMode="auto">
          <a:xfrm flipH="1">
            <a:off x="6672262" y="2310640"/>
            <a:ext cx="1823262" cy="910495"/>
          </a:xfrm>
          <a:prstGeom prst="line">
            <a:avLst/>
          </a:prstGeom>
          <a:noFill/>
          <a:ln w="38100">
            <a:solidFill>
              <a:schemeClr val="tx1"/>
            </a:solidFill>
            <a:round/>
            <a:headEnd/>
            <a:tailEnd type="triangle" w="med" len="med"/>
          </a:ln>
        </p:spPr>
        <p:txBody>
          <a:bodyPr/>
          <a:lstStyle/>
          <a:p>
            <a:endParaRPr lang="en-US"/>
          </a:p>
        </p:txBody>
      </p:sp>
      <p:sp>
        <p:nvSpPr>
          <p:cNvPr id="20" name="Rectangle 13">
            <a:extLst>
              <a:ext uri="{FF2B5EF4-FFF2-40B4-BE49-F238E27FC236}">
                <a16:creationId xmlns:a16="http://schemas.microsoft.com/office/drawing/2014/main" id="{67239855-32D0-4BA7-B0D6-4B41131103B5}"/>
              </a:ext>
            </a:extLst>
          </p:cNvPr>
          <p:cNvSpPr>
            <a:spLocks noChangeArrowheads="1"/>
          </p:cNvSpPr>
          <p:nvPr/>
        </p:nvSpPr>
        <p:spPr bwMode="auto">
          <a:xfrm>
            <a:off x="8364537" y="3861155"/>
            <a:ext cx="2520950" cy="431800"/>
          </a:xfrm>
          <a:prstGeom prst="rect">
            <a:avLst/>
          </a:prstGeom>
          <a:solidFill>
            <a:schemeClr val="bg1"/>
          </a:solidFill>
          <a:ln w="63500">
            <a:solidFill>
              <a:srgbClr val="40B994"/>
            </a:solidFill>
            <a:prstDash val="sysDot"/>
            <a:miter lim="800000"/>
            <a:headEnd/>
            <a:tailEnd/>
          </a:ln>
        </p:spPr>
        <p:txBody>
          <a:bodyPr/>
          <a:lstStyle/>
          <a:p>
            <a:pPr marL="342900" indent="-342900" eaLnBrk="0" hangingPunct="0">
              <a:spcBef>
                <a:spcPct val="20000"/>
              </a:spcBef>
            </a:pPr>
            <a:r>
              <a:rPr lang="ru-RU" sz="1600"/>
              <a:t>Об</a:t>
            </a:r>
            <a:r>
              <a:rPr lang="en-US" sz="1600"/>
              <a:t>’</a:t>
            </a:r>
            <a:r>
              <a:rPr lang="ru-RU" sz="1600"/>
              <a:t>їзд м. Апостолов</a:t>
            </a:r>
            <a:r>
              <a:rPr lang="uk-UA" sz="1600"/>
              <a:t>о</a:t>
            </a:r>
            <a:endParaRPr lang="ru-RU" sz="1600"/>
          </a:p>
        </p:txBody>
      </p:sp>
      <p:sp>
        <p:nvSpPr>
          <p:cNvPr id="21" name="Line 14">
            <a:extLst>
              <a:ext uri="{FF2B5EF4-FFF2-40B4-BE49-F238E27FC236}">
                <a16:creationId xmlns:a16="http://schemas.microsoft.com/office/drawing/2014/main" id="{06EA5321-1C49-452F-8A0D-D2F8405AA10F}"/>
              </a:ext>
            </a:extLst>
          </p:cNvPr>
          <p:cNvSpPr>
            <a:spLocks noChangeShapeType="1"/>
          </p:cNvSpPr>
          <p:nvPr/>
        </p:nvSpPr>
        <p:spPr bwMode="auto">
          <a:xfrm flipH="1">
            <a:off x="6096000" y="4292956"/>
            <a:ext cx="2268536" cy="1233230"/>
          </a:xfrm>
          <a:prstGeom prst="line">
            <a:avLst/>
          </a:prstGeom>
          <a:noFill/>
          <a:ln w="38100">
            <a:solidFill>
              <a:srgbClr val="40B994"/>
            </a:solidFill>
            <a:prstDash val="sysDot"/>
            <a:round/>
            <a:headEnd/>
            <a:tailEnd type="triangle" w="med" len="med"/>
          </a:ln>
        </p:spPr>
        <p:txBody>
          <a:bodyPr/>
          <a:lstStyle/>
          <a:p>
            <a:endParaRPr lang="en-US"/>
          </a:p>
        </p:txBody>
      </p:sp>
      <p:sp>
        <p:nvSpPr>
          <p:cNvPr id="3" name="Прямоугольник 2">
            <a:extLst>
              <a:ext uri="{FF2B5EF4-FFF2-40B4-BE49-F238E27FC236}">
                <a16:creationId xmlns:a16="http://schemas.microsoft.com/office/drawing/2014/main" id="{5ED9E4A4-9514-4C16-975D-5EE1273230A6}"/>
              </a:ext>
            </a:extLst>
          </p:cNvPr>
          <p:cNvSpPr/>
          <p:nvPr/>
        </p:nvSpPr>
        <p:spPr>
          <a:xfrm>
            <a:off x="8230008" y="685483"/>
            <a:ext cx="3961992" cy="646331"/>
          </a:xfrm>
          <a:prstGeom prst="rect">
            <a:avLst/>
          </a:prstGeom>
        </p:spPr>
        <p:txBody>
          <a:bodyPr wrap="square">
            <a:spAutoFit/>
          </a:bodyPr>
          <a:lstStyle/>
          <a:p>
            <a:pPr algn="r"/>
            <a:r>
              <a:rPr lang="ru-RU" dirty="0"/>
              <a:t>У</a:t>
            </a:r>
            <a:r>
              <a:rPr lang="uk-UA" dirty="0" err="1"/>
              <a:t>досконалення</a:t>
            </a:r>
            <a:r>
              <a:rPr lang="uk-UA" dirty="0"/>
              <a:t> системи поводження з твердими побутовими відходами</a:t>
            </a:r>
            <a:endParaRPr lang="ru-RU" dirty="0"/>
          </a:p>
        </p:txBody>
      </p:sp>
    </p:spTree>
    <p:extLst>
      <p:ext uri="{BB962C8B-B14F-4D97-AF65-F5344CB8AC3E}">
        <p14:creationId xmlns:p14="http://schemas.microsoft.com/office/powerpoint/2010/main" val="458530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sp>
        <p:nvSpPr>
          <p:cNvPr id="2" name="Прямоугольник 1">
            <a:extLst>
              <a:ext uri="{FF2B5EF4-FFF2-40B4-BE49-F238E27FC236}">
                <a16:creationId xmlns:a16="http://schemas.microsoft.com/office/drawing/2014/main" id="{785F37E8-939F-4D72-B559-6BD9FA11B744}"/>
              </a:ext>
            </a:extLst>
          </p:cNvPr>
          <p:cNvSpPr/>
          <p:nvPr/>
        </p:nvSpPr>
        <p:spPr>
          <a:xfrm>
            <a:off x="7784536" y="706504"/>
            <a:ext cx="4556953" cy="400110"/>
          </a:xfrm>
          <a:prstGeom prst="rect">
            <a:avLst/>
          </a:prstGeom>
        </p:spPr>
        <p:txBody>
          <a:bodyPr wrap="none">
            <a:spAutoFit/>
          </a:bodyPr>
          <a:lstStyle/>
          <a:p>
            <a:r>
              <a:rPr lang="uk-UA" sz="2000" dirty="0"/>
              <a:t>Розвиток енергоефективності території</a:t>
            </a:r>
            <a:endParaRPr lang="ru-RU" sz="2000" dirty="0"/>
          </a:p>
        </p:txBody>
      </p:sp>
      <p:pic>
        <p:nvPicPr>
          <p:cNvPr id="12" name="Рисунок 1">
            <a:extLst>
              <a:ext uri="{FF2B5EF4-FFF2-40B4-BE49-F238E27FC236}">
                <a16:creationId xmlns:a16="http://schemas.microsoft.com/office/drawing/2014/main" id="{7A0706A9-721A-42C8-B581-3F60A6C0E3B2}"/>
              </a:ext>
            </a:extLst>
          </p:cNvPr>
          <p:cNvPicPr>
            <a:picLocks noChangeAspect="1"/>
          </p:cNvPicPr>
          <p:nvPr/>
        </p:nvPicPr>
        <p:blipFill>
          <a:blip r:embed="rId4"/>
          <a:srcRect/>
          <a:stretch>
            <a:fillRect/>
          </a:stretch>
        </p:blipFill>
        <p:spPr bwMode="auto">
          <a:xfrm>
            <a:off x="943944" y="-2850"/>
            <a:ext cx="6137340" cy="6852564"/>
          </a:xfrm>
          <a:prstGeom prst="rect">
            <a:avLst/>
          </a:prstGeom>
          <a:noFill/>
          <a:ln w="9525">
            <a:noFill/>
            <a:miter lim="800000"/>
            <a:headEnd/>
            <a:tailEnd/>
          </a:ln>
        </p:spPr>
      </p:pic>
      <p:sp>
        <p:nvSpPr>
          <p:cNvPr id="13" name="Rectangle 4">
            <a:extLst>
              <a:ext uri="{FF2B5EF4-FFF2-40B4-BE49-F238E27FC236}">
                <a16:creationId xmlns:a16="http://schemas.microsoft.com/office/drawing/2014/main" id="{DB61BAA8-661D-4AD3-B2BF-A367378F7C3E}"/>
              </a:ext>
            </a:extLst>
          </p:cNvPr>
          <p:cNvSpPr>
            <a:spLocks noChangeArrowheads="1"/>
          </p:cNvSpPr>
          <p:nvPr/>
        </p:nvSpPr>
        <p:spPr bwMode="auto">
          <a:xfrm>
            <a:off x="9081116" y="2347547"/>
            <a:ext cx="2735262" cy="360362"/>
          </a:xfrm>
          <a:prstGeom prst="rect">
            <a:avLst/>
          </a:prstGeom>
          <a:noFill/>
          <a:ln w="38100">
            <a:solidFill>
              <a:schemeClr val="tx1"/>
            </a:solidFill>
            <a:prstDash val="sysDot"/>
            <a:miter lim="800000"/>
            <a:headEnd/>
            <a:tailEnd/>
          </a:ln>
        </p:spPr>
        <p:txBody>
          <a:bodyPr/>
          <a:lstStyle/>
          <a:p>
            <a:pPr marL="342900" indent="-342900" algn="ctr" eaLnBrk="0" hangingPunct="0">
              <a:lnSpc>
                <a:spcPct val="80000"/>
              </a:lnSpc>
              <a:spcBef>
                <a:spcPct val="20000"/>
              </a:spcBef>
            </a:pPr>
            <a:r>
              <a:rPr lang="uk-UA" sz="1600" b="1"/>
              <a:t>Сонячна електростанція</a:t>
            </a:r>
            <a:endParaRPr lang="ru-RU" sz="1600" b="1"/>
          </a:p>
        </p:txBody>
      </p:sp>
      <p:sp>
        <p:nvSpPr>
          <p:cNvPr id="14" name="Line 5">
            <a:extLst>
              <a:ext uri="{FF2B5EF4-FFF2-40B4-BE49-F238E27FC236}">
                <a16:creationId xmlns:a16="http://schemas.microsoft.com/office/drawing/2014/main" id="{3F18228E-4F1B-4B1F-B80E-8C0963D9D5A3}"/>
              </a:ext>
            </a:extLst>
          </p:cNvPr>
          <p:cNvSpPr>
            <a:spLocks noChangeShapeType="1"/>
          </p:cNvSpPr>
          <p:nvPr/>
        </p:nvSpPr>
        <p:spPr bwMode="auto">
          <a:xfrm flipH="1">
            <a:off x="5422604" y="2707908"/>
            <a:ext cx="3658511" cy="992221"/>
          </a:xfrm>
          <a:prstGeom prst="line">
            <a:avLst/>
          </a:prstGeom>
          <a:noFill/>
          <a:ln w="38100">
            <a:solidFill>
              <a:schemeClr val="tx1"/>
            </a:solidFill>
            <a:prstDash val="sysDot"/>
            <a:round/>
            <a:headEnd/>
            <a:tailEnd type="triangle" w="med" len="med"/>
          </a:ln>
        </p:spPr>
        <p:txBody>
          <a:bodyPr/>
          <a:lstStyle/>
          <a:p>
            <a:endParaRPr lang="en-US"/>
          </a:p>
        </p:txBody>
      </p:sp>
      <p:sp>
        <p:nvSpPr>
          <p:cNvPr id="15" name="Прямоугольник 14">
            <a:extLst>
              <a:ext uri="{FF2B5EF4-FFF2-40B4-BE49-F238E27FC236}">
                <a16:creationId xmlns:a16="http://schemas.microsoft.com/office/drawing/2014/main" id="{A186BBD4-07A2-4159-85BA-389F6E837818}"/>
              </a:ext>
            </a:extLst>
          </p:cNvPr>
          <p:cNvSpPr/>
          <p:nvPr/>
        </p:nvSpPr>
        <p:spPr>
          <a:xfrm>
            <a:off x="5970233" y="-2850"/>
            <a:ext cx="6221767" cy="790345"/>
          </a:xfrm>
          <a:prstGeom prst="rect">
            <a:avLst/>
          </a:prstGeom>
        </p:spPr>
        <p:txBody>
          <a:bodyPr wrap="square">
            <a:spAutoFit/>
          </a:bodyPr>
          <a:lstStyle/>
          <a:p>
            <a:pPr algn="r">
              <a:lnSpc>
                <a:spcPct val="80000"/>
              </a:lnSpc>
              <a:buFontTx/>
              <a:buNone/>
            </a:pPr>
            <a:r>
              <a:rPr lang="uk-UA" sz="2800" b="1" kern="0" dirty="0">
                <a:solidFill>
                  <a:schemeClr val="accent2"/>
                </a:solidFill>
              </a:rPr>
              <a:t>Апостолівська ОТГ</a:t>
            </a:r>
          </a:p>
          <a:p>
            <a:pPr algn="r">
              <a:lnSpc>
                <a:spcPct val="80000"/>
              </a:lnSpc>
              <a:buFontTx/>
              <a:buNone/>
            </a:pPr>
            <a:r>
              <a:rPr lang="uk-UA" sz="2800" b="1" kern="0" dirty="0" err="1">
                <a:solidFill>
                  <a:schemeClr val="accent2"/>
                </a:solidFill>
              </a:rPr>
              <a:t>Дніпропетповської</a:t>
            </a:r>
            <a:r>
              <a:rPr lang="uk-UA" sz="2800" b="1" kern="0" dirty="0">
                <a:solidFill>
                  <a:schemeClr val="accent2"/>
                </a:solidFill>
              </a:rPr>
              <a:t> області</a:t>
            </a:r>
          </a:p>
        </p:txBody>
      </p:sp>
    </p:spTree>
    <p:extLst>
      <p:ext uri="{BB962C8B-B14F-4D97-AF65-F5344CB8AC3E}">
        <p14:creationId xmlns:p14="http://schemas.microsoft.com/office/powerpoint/2010/main" val="626550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6024564" y="1412876"/>
            <a:ext cx="4643437" cy="5445125"/>
          </a:xfrm>
        </p:spPr>
        <p:txBody>
          <a:bodyPr>
            <a:normAutofit fontScale="92500" lnSpcReduction="10000"/>
          </a:bodyPr>
          <a:lstStyle/>
          <a:p>
            <a:pPr eaLnBrk="1" hangingPunct="1">
              <a:lnSpc>
                <a:spcPct val="80000"/>
              </a:lnSpc>
              <a:buFontTx/>
              <a:buNone/>
            </a:pPr>
            <a:r>
              <a:rPr lang="uk-UA" altLang="en-US" sz="1200"/>
              <a:t>На яких (за наявності інформації) зображуються:</a:t>
            </a:r>
          </a:p>
          <a:p>
            <a:pPr eaLnBrk="1" hangingPunct="1">
              <a:lnSpc>
                <a:spcPct val="80000"/>
              </a:lnSpc>
              <a:buFontTx/>
              <a:buNone/>
            </a:pPr>
            <a:r>
              <a:rPr lang="uk-UA" altLang="en-US" sz="1200"/>
              <a:t>- дорожня мережа; </a:t>
            </a:r>
          </a:p>
          <a:p>
            <a:pPr eaLnBrk="1" hangingPunct="1">
              <a:lnSpc>
                <a:spcPct val="80000"/>
              </a:lnSpc>
              <a:buFontTx/>
              <a:buNone/>
            </a:pPr>
            <a:r>
              <a:rPr lang="uk-UA" altLang="en-US" sz="1200"/>
              <a:t>- території міжселенних рекреаційних утворень (курортні зони, рекреаційні зони, лікувально-оздоровчі зони);</a:t>
            </a:r>
          </a:p>
          <a:p>
            <a:pPr eaLnBrk="1" hangingPunct="1">
              <a:lnSpc>
                <a:spcPct val="80000"/>
              </a:lnSpc>
              <a:buFontTx/>
              <a:buNone/>
            </a:pPr>
            <a:r>
              <a:rPr lang="uk-UA" altLang="en-US" sz="1200"/>
              <a:t>- об’єкти рекреаційної та туристичної інфраструктури (зокрема, готелі, мотелі, агросадиби, території санаторно-курортних та рекреаційних закладів);</a:t>
            </a:r>
          </a:p>
          <a:p>
            <a:pPr eaLnBrk="1" hangingPunct="1">
              <a:lnSpc>
                <a:spcPct val="80000"/>
              </a:lnSpc>
              <a:buFontTx/>
              <a:buNone/>
            </a:pPr>
            <a:r>
              <a:rPr lang="uk-UA" altLang="en-US" sz="1200"/>
              <a:t>- території зеленого, екологічного, сільського туризму (зокрема, населені пункти-центри народних ремесел, етнічні осередки);</a:t>
            </a:r>
          </a:p>
          <a:p>
            <a:pPr eaLnBrk="1" hangingPunct="1">
              <a:lnSpc>
                <a:spcPct val="80000"/>
              </a:lnSpc>
              <a:buFontTx/>
              <a:buNone/>
            </a:pPr>
            <a:r>
              <a:rPr lang="uk-UA" altLang="en-US" sz="1200"/>
              <a:t>- землі історико-культурного призначення, нерухомі об’єкти культурної спадщини та пам’ятки  археології;</a:t>
            </a:r>
          </a:p>
          <a:p>
            <a:pPr eaLnBrk="1" hangingPunct="1">
              <a:lnSpc>
                <a:spcPct val="80000"/>
              </a:lnSpc>
              <a:buFontTx/>
              <a:buNone/>
            </a:pPr>
            <a:r>
              <a:rPr lang="uk-UA" altLang="en-US" sz="1200"/>
              <a:t>- «ментальні» (асоціативні) ландшафти, які виявляються на основі історико-культурних подій;</a:t>
            </a:r>
          </a:p>
          <a:p>
            <a:pPr eaLnBrk="1" hangingPunct="1">
              <a:lnSpc>
                <a:spcPct val="80000"/>
              </a:lnSpc>
              <a:buFontTx/>
              <a:buNone/>
            </a:pPr>
            <a:r>
              <a:rPr lang="uk-UA" altLang="en-US" sz="1200"/>
              <a:t>- курорти;</a:t>
            </a:r>
          </a:p>
          <a:p>
            <a:pPr eaLnBrk="1" hangingPunct="1">
              <a:lnSpc>
                <a:spcPct val="80000"/>
              </a:lnSpc>
              <a:buFontTx/>
              <a:buNone/>
            </a:pPr>
            <a:r>
              <a:rPr lang="uk-UA" altLang="en-US" sz="1200"/>
              <a:t>- території та об'єкти природно-заповідного фонду з відповідним зонуванням за режимами використання;</a:t>
            </a:r>
          </a:p>
          <a:p>
            <a:pPr eaLnBrk="1" hangingPunct="1">
              <a:lnSpc>
                <a:spcPct val="80000"/>
              </a:lnSpc>
              <a:buFontTx/>
              <a:buNone/>
            </a:pPr>
            <a:r>
              <a:rPr lang="uk-UA" altLang="en-US" sz="1200"/>
              <a:t>- об’єкти водного фонду;</a:t>
            </a:r>
          </a:p>
          <a:p>
            <a:pPr eaLnBrk="1" hangingPunct="1">
              <a:lnSpc>
                <a:spcPct val="80000"/>
              </a:lnSpc>
              <a:buFontTx/>
              <a:buNone/>
            </a:pPr>
            <a:r>
              <a:rPr lang="uk-UA" altLang="en-US" sz="1200"/>
              <a:t>- категорії лісів (захисні, рекреаційно-оздоровчі, експлуатаційні, природоохоронного, наукового, історико-культурного призначення); </a:t>
            </a:r>
          </a:p>
          <a:p>
            <a:pPr eaLnBrk="1" hangingPunct="1">
              <a:lnSpc>
                <a:spcPct val="80000"/>
              </a:lnSpc>
              <a:buFontTx/>
              <a:buNone/>
            </a:pPr>
            <a:r>
              <a:rPr lang="uk-UA" altLang="en-US" sz="1200"/>
              <a:t>- антропогенні ландшафти за функціональним використанням (зокрема, рілля, сіножаті, пасовища, виробничі);</a:t>
            </a:r>
          </a:p>
          <a:p>
            <a:pPr eaLnBrk="1" hangingPunct="1">
              <a:lnSpc>
                <a:spcPct val="80000"/>
              </a:lnSpc>
              <a:buFontTx/>
              <a:buNone/>
            </a:pPr>
            <a:r>
              <a:rPr lang="uk-UA" altLang="en-US" sz="1200"/>
              <a:t>- території обумовлені особливостями землекористування (сільськогосподарські поля, ліси, заплави річок, поселення);</a:t>
            </a:r>
          </a:p>
          <a:p>
            <a:pPr eaLnBrk="1" hangingPunct="1">
              <a:lnSpc>
                <a:spcPct val="80000"/>
              </a:lnSpc>
              <a:buFontTx/>
              <a:buNone/>
            </a:pPr>
            <a:r>
              <a:rPr lang="uk-UA" altLang="en-US" sz="1200"/>
              <a:t>- території з найбільш гострими екологічними проблемами, де необхідно запропонувати та вжити особливі заходи для їх відновлення;</a:t>
            </a:r>
          </a:p>
          <a:p>
            <a:pPr eaLnBrk="1" hangingPunct="1">
              <a:lnSpc>
                <a:spcPct val="80000"/>
              </a:lnSpc>
              <a:buFontTx/>
              <a:buNone/>
            </a:pPr>
            <a:r>
              <a:rPr lang="uk-UA" altLang="en-US" sz="1200"/>
              <a:t>- диференціація ландшафтів за критерієм привабливості для туризму і рекреації (висока, середня, низька).</a:t>
            </a:r>
            <a:endParaRPr lang="ru-RU" altLang="en-US" sz="1200"/>
          </a:p>
        </p:txBody>
      </p:sp>
      <p:sp>
        <p:nvSpPr>
          <p:cNvPr id="44035" name="Rectangle 2"/>
          <p:cNvSpPr>
            <a:spLocks noChangeArrowheads="1"/>
          </p:cNvSpPr>
          <p:nvPr/>
        </p:nvSpPr>
        <p:spPr bwMode="auto">
          <a:xfrm>
            <a:off x="1524000" y="26035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uk-UA" altLang="en-US" sz="2400" b="1">
                <a:solidFill>
                  <a:schemeClr val="accent2"/>
                </a:solidFill>
              </a:rPr>
              <a:t>Ландшафтний план в складі однієї чи декількох схем</a:t>
            </a:r>
            <a:endParaRPr lang="ru-RU" altLang="en-US" sz="2400" b="1">
              <a:solidFill>
                <a:schemeClr val="accent2"/>
              </a:solidFill>
            </a:endParaRPr>
          </a:p>
        </p:txBody>
      </p:sp>
      <p:pic>
        <p:nvPicPr>
          <p:cNvPr id="44036" name="Рисунок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457326"/>
            <a:ext cx="455453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3793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54C65-AA0B-4249-B360-1FD9D49AC4C0}"/>
              </a:ext>
            </a:extLst>
          </p:cNvPr>
          <p:cNvSpPr>
            <a:spLocks noGrp="1"/>
          </p:cNvSpPr>
          <p:nvPr>
            <p:ph type="title"/>
          </p:nvPr>
        </p:nvSpPr>
        <p:spPr>
          <a:xfrm>
            <a:off x="859535" y="105485"/>
            <a:ext cx="10171581" cy="1200329"/>
          </a:xfrm>
        </p:spPr>
        <p:txBody>
          <a:bodyPr/>
          <a:lstStyle/>
          <a:p>
            <a:pPr algn="ctr"/>
            <a:r>
              <a:rPr lang="uk-UA" dirty="0"/>
              <a:t/>
            </a:r>
            <a:br>
              <a:rPr lang="uk-UA" dirty="0"/>
            </a:br>
            <a:r>
              <a:rPr lang="uk-UA" dirty="0"/>
              <a:t/>
            </a:r>
            <a:br>
              <a:rPr lang="uk-UA" dirty="0"/>
            </a:br>
            <a:r>
              <a:rPr lang="uk-UA" dirty="0"/>
              <a:t>КОНЦЕПЦІЯ РЕФОРМУВАННЯ МІСЦЕВОГО САМОВРЯДУВАННЯ</a:t>
            </a:r>
            <a:endParaRPr lang="en-US" dirty="0"/>
          </a:p>
        </p:txBody>
      </p:sp>
      <p:sp>
        <p:nvSpPr>
          <p:cNvPr id="4" name="Date Placeholder 3">
            <a:extLst>
              <a:ext uri="{FF2B5EF4-FFF2-40B4-BE49-F238E27FC236}">
                <a16:creationId xmlns:a16="http://schemas.microsoft.com/office/drawing/2014/main" id="{EC2FA31C-EA16-4997-98B2-ECD4CE16A854}"/>
              </a:ext>
            </a:extLst>
          </p:cNvPr>
          <p:cNvSpPr>
            <a:spLocks noGrp="1"/>
          </p:cNvSpPr>
          <p:nvPr>
            <p:ph type="dt" sz="half" idx="10"/>
          </p:nvPr>
        </p:nvSpPr>
        <p:spPr/>
        <p:txBody>
          <a:bodyPr/>
          <a:lstStyle/>
          <a:p>
            <a:pPr>
              <a:defRPr/>
            </a:pPr>
            <a:fld id="{86267A68-8D63-437A-BBF5-3D4B68DE42C9}" type="datetime1">
              <a:rPr lang="en-US" smtClean="0"/>
              <a:pPr>
                <a:defRPr/>
              </a:pPr>
              <a:t>9/17/2021</a:t>
            </a:fld>
            <a:endParaRPr lang="en-US"/>
          </a:p>
        </p:txBody>
      </p:sp>
      <p:sp>
        <p:nvSpPr>
          <p:cNvPr id="5" name="Slide Number Placeholder 4">
            <a:extLst>
              <a:ext uri="{FF2B5EF4-FFF2-40B4-BE49-F238E27FC236}">
                <a16:creationId xmlns:a16="http://schemas.microsoft.com/office/drawing/2014/main" id="{84CDDE55-1FDF-4C11-9CD5-CF22E28DBD2B}"/>
              </a:ext>
            </a:extLst>
          </p:cNvPr>
          <p:cNvSpPr>
            <a:spLocks noGrp="1"/>
          </p:cNvSpPr>
          <p:nvPr>
            <p:ph type="sldNum" sz="quarter" idx="12"/>
          </p:nvPr>
        </p:nvSpPr>
        <p:spPr/>
        <p:txBody>
          <a:bodyPr/>
          <a:lstStyle/>
          <a:p>
            <a:pPr>
              <a:defRPr/>
            </a:pPr>
            <a:fld id="{0238CDB0-D24E-4C67-8B33-270FDCB37725}" type="slidenum">
              <a:rPr lang="en-US" altLang="en-US" smtClean="0"/>
              <a:pPr>
                <a:defRPr/>
              </a:pPr>
              <a:t>3</a:t>
            </a:fld>
            <a:endParaRPr lang="en-US" altLang="en-US"/>
          </a:p>
        </p:txBody>
      </p:sp>
      <p:sp>
        <p:nvSpPr>
          <p:cNvPr id="2" name="Прямоугольник 1">
            <a:extLst>
              <a:ext uri="{FF2B5EF4-FFF2-40B4-BE49-F238E27FC236}">
                <a16:creationId xmlns:a16="http://schemas.microsoft.com/office/drawing/2014/main" id="{D528B79D-5694-49A5-92E9-6C86AAB8E221}"/>
              </a:ext>
            </a:extLst>
          </p:cNvPr>
          <p:cNvSpPr/>
          <p:nvPr/>
        </p:nvSpPr>
        <p:spPr>
          <a:xfrm>
            <a:off x="1752600" y="2828836"/>
            <a:ext cx="9067800" cy="2246769"/>
          </a:xfrm>
          <a:prstGeom prst="rect">
            <a:avLst/>
          </a:prstGeom>
        </p:spPr>
        <p:txBody>
          <a:bodyPr wrap="square">
            <a:spAutoFit/>
          </a:bodyPr>
          <a:lstStyle/>
          <a:p>
            <a:pPr algn="ctr"/>
            <a:r>
              <a:rPr lang="ru-RU" sz="2800" b="1" dirty="0">
                <a:latin typeface="Arial" panose="020B0604020202020204" pitchFamily="34" charset="0"/>
                <a:cs typeface="Arial" panose="020B0604020202020204" pitchFamily="34" charset="0"/>
              </a:rPr>
              <a:t>в 2015-2017 роках </a:t>
            </a:r>
            <a:r>
              <a:rPr lang="ru-RU" sz="2800" b="1" dirty="0" err="1">
                <a:latin typeface="Arial" panose="020B0604020202020204" pitchFamily="34" charset="0"/>
                <a:cs typeface="Arial" panose="020B0604020202020204" pitchFamily="34" charset="0"/>
              </a:rPr>
              <a:t>передбачалось</a:t>
            </a:r>
            <a:r>
              <a:rPr lang="ru-RU" sz="2800" b="1" dirty="0">
                <a:latin typeface="Arial" panose="020B0604020202020204" pitchFamily="34" charset="0"/>
                <a:cs typeface="Arial" panose="020B0604020202020204" pitchFamily="34" charset="0"/>
              </a:rPr>
              <a:t>:</a:t>
            </a:r>
          </a:p>
          <a:p>
            <a:pPr algn="ctr"/>
            <a:endParaRPr lang="en-US" sz="2800" b="1" dirty="0">
              <a:latin typeface="Arial" panose="020B0604020202020204" pitchFamily="34" charset="0"/>
              <a:cs typeface="Arial" panose="020B0604020202020204" pitchFamily="34" charset="0"/>
            </a:endParaRPr>
          </a:p>
          <a:p>
            <a:pPr algn="ctr"/>
            <a:r>
              <a:rPr lang="ru-RU" sz="2800" b="1" dirty="0" err="1">
                <a:latin typeface="Arial" panose="020B0604020202020204" pitchFamily="34" charset="0"/>
                <a:cs typeface="Arial" panose="020B0604020202020204" pitchFamily="34" charset="0"/>
              </a:rPr>
              <a:t>вирішити</a:t>
            </a:r>
            <a:r>
              <a:rPr lang="ru-RU" sz="2800" b="1" dirty="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питання</a:t>
            </a:r>
            <a:r>
              <a:rPr lang="ru-RU" sz="2800" b="1" dirty="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забезпечення</a:t>
            </a:r>
            <a:r>
              <a:rPr lang="ru-RU" sz="2800" b="1" dirty="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новостворених</a:t>
            </a:r>
            <a:r>
              <a:rPr lang="ru-RU" sz="2800" b="1" dirty="0">
                <a:latin typeface="Arial" panose="020B0604020202020204" pitchFamily="34" charset="0"/>
                <a:cs typeface="Arial" panose="020B0604020202020204" pitchFamily="34" charset="0"/>
              </a:rPr>
              <a:t> громад схемами </a:t>
            </a:r>
            <a:r>
              <a:rPr lang="ru-RU" sz="2800" b="1" dirty="0" err="1">
                <a:latin typeface="Arial" panose="020B0604020202020204" pitchFamily="34" charset="0"/>
                <a:cs typeface="Arial" panose="020B0604020202020204" pitchFamily="34" charset="0"/>
              </a:rPr>
              <a:t>планування</a:t>
            </a:r>
            <a:r>
              <a:rPr lang="ru-RU" sz="2800" b="1" dirty="0">
                <a:latin typeface="Arial" panose="020B0604020202020204" pitchFamily="34" charset="0"/>
                <a:cs typeface="Arial" panose="020B0604020202020204" pitchFamily="34" charset="0"/>
              </a:rPr>
              <a:t> </a:t>
            </a:r>
            <a:r>
              <a:rPr lang="ru-RU" sz="2800" b="1" dirty="0" err="1">
                <a:latin typeface="Arial" panose="020B0604020202020204" pitchFamily="34" charset="0"/>
                <a:cs typeface="Arial" panose="020B0604020202020204" pitchFamily="34" charset="0"/>
              </a:rPr>
              <a:t>території</a:t>
            </a:r>
            <a:r>
              <a:rPr lang="ru-RU" sz="2800" b="1" dirty="0">
                <a:latin typeface="Arial" panose="020B0604020202020204" pitchFamily="34" charset="0"/>
                <a:cs typeface="Arial" panose="020B0604020202020204" pitchFamily="34" charset="0"/>
              </a:rPr>
              <a:t> </a:t>
            </a:r>
          </a:p>
          <a:p>
            <a:pPr algn="ctr"/>
            <a:r>
              <a:rPr lang="ru-RU" sz="2800" b="1" dirty="0">
                <a:latin typeface="Arial" panose="020B0604020202020204" pitchFamily="34" charset="0"/>
                <a:cs typeface="Arial" panose="020B0604020202020204" pitchFamily="34" charset="0"/>
              </a:rPr>
              <a:t>та </a:t>
            </a:r>
            <a:r>
              <a:rPr lang="ru-RU" sz="2800" b="1" dirty="0" err="1">
                <a:latin typeface="Arial" panose="020B0604020202020204" pitchFamily="34" charset="0"/>
                <a:cs typeface="Arial" panose="020B0604020202020204" pitchFamily="34" charset="0"/>
              </a:rPr>
              <a:t>генеральними</a:t>
            </a:r>
            <a:r>
              <a:rPr lang="ru-RU" sz="2800" b="1" dirty="0">
                <a:latin typeface="Arial" panose="020B0604020202020204" pitchFamily="34" charset="0"/>
                <a:cs typeface="Arial" panose="020B0604020202020204" pitchFamily="34" charset="0"/>
              </a:rPr>
              <a:t> планами</a:t>
            </a:r>
          </a:p>
        </p:txBody>
      </p:sp>
    </p:spTree>
    <p:extLst>
      <p:ext uri="{BB962C8B-B14F-4D97-AF65-F5344CB8AC3E}">
        <p14:creationId xmlns:p14="http://schemas.microsoft.com/office/powerpoint/2010/main" val="2277655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6465888" y="1854200"/>
            <a:ext cx="4176712" cy="4032250"/>
          </a:xfrm>
        </p:spPr>
        <p:txBody>
          <a:bodyPr/>
          <a:lstStyle/>
          <a:p>
            <a:pPr marL="0" indent="0">
              <a:buNone/>
            </a:pPr>
            <a:r>
              <a:rPr lang="uk-UA" altLang="en-US" sz="1600"/>
              <a:t>На яку наносяться: </a:t>
            </a:r>
          </a:p>
          <a:p>
            <a:pPr marL="0" indent="0">
              <a:buNone/>
            </a:pPr>
            <a:r>
              <a:rPr lang="uk-UA" altLang="en-US" sz="1600"/>
              <a:t>ті, що реконструюються, та проектні об’єкти </a:t>
            </a:r>
            <a:r>
              <a:rPr lang="uk-UA" altLang="en-US" sz="1600" b="1">
                <a:solidFill>
                  <a:schemeClr val="accent2"/>
                </a:solidFill>
              </a:rPr>
              <a:t>трубопровідного транспорту </a:t>
            </a:r>
            <a:r>
              <a:rPr lang="uk-UA" altLang="en-US" sz="1600"/>
              <a:t>(наносяться за наявності схем розвитку; за їх відсутності даються тільки пропозиції у пояснювальній записці з урахуванням планувальних обмежень):</a:t>
            </a:r>
          </a:p>
          <a:p>
            <a:pPr marL="0" indent="0">
              <a:buNone/>
            </a:pPr>
            <a:endParaRPr lang="en-US" altLang="en-US" sz="1600"/>
          </a:p>
          <a:p>
            <a:pPr marL="0" indent="0">
              <a:buNone/>
            </a:pPr>
            <a:r>
              <a:rPr lang="uk-UA" altLang="en-US" sz="1600" b="1"/>
              <a:t>магістральні трубопроводи </a:t>
            </a:r>
            <a:r>
              <a:rPr lang="uk-UA" altLang="en-US" sz="1600"/>
              <a:t>(зокрема, нафтопроводи, аміакопроводи);</a:t>
            </a:r>
          </a:p>
          <a:p>
            <a:pPr marL="0" indent="0">
              <a:buNone/>
            </a:pPr>
            <a:endParaRPr lang="uk-UA" altLang="en-US" sz="1600"/>
          </a:p>
          <a:p>
            <a:pPr marL="0" indent="0">
              <a:buNone/>
            </a:pPr>
            <a:r>
              <a:rPr lang="uk-UA" altLang="en-US" sz="1600" b="1"/>
              <a:t>інші об’єкти продуктопроводів </a:t>
            </a:r>
            <a:r>
              <a:rPr lang="uk-UA" altLang="en-US" sz="1600"/>
              <a:t>(зокрема, перекачувальні та компресорні станції, сховища для зберігання продукту);</a:t>
            </a:r>
            <a:endParaRPr lang="en-US" altLang="en-US" sz="1600"/>
          </a:p>
          <a:p>
            <a:pPr marL="0" indent="0">
              <a:buNone/>
            </a:pPr>
            <a:endParaRPr lang="ru-RU" altLang="en-US" sz="1100"/>
          </a:p>
        </p:txBody>
      </p:sp>
      <p:sp>
        <p:nvSpPr>
          <p:cNvPr id="43011" name="Rectangle 2"/>
          <p:cNvSpPr>
            <a:spLocks noChangeArrowheads="1"/>
          </p:cNvSpPr>
          <p:nvPr/>
        </p:nvSpPr>
        <p:spPr bwMode="auto">
          <a:xfrm>
            <a:off x="1524000" y="26035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uk-UA" altLang="en-US" sz="2400" b="1">
                <a:solidFill>
                  <a:schemeClr val="accent2"/>
                </a:solidFill>
              </a:rPr>
              <a:t>Схема інженерних мереж та споруд </a:t>
            </a:r>
            <a:br>
              <a:rPr lang="uk-UA" altLang="en-US" sz="2400" b="1">
                <a:solidFill>
                  <a:schemeClr val="accent2"/>
                </a:solidFill>
              </a:rPr>
            </a:br>
            <a:r>
              <a:rPr lang="uk-UA" altLang="en-US" sz="2000" b="1"/>
              <a:t>(суміщена з проектним планом або виконується на копії проектного плану)</a:t>
            </a:r>
            <a:endParaRPr lang="ru-RU" altLang="en-US" sz="2000" b="1"/>
          </a:p>
        </p:txBody>
      </p:sp>
      <p:pic>
        <p:nvPicPr>
          <p:cNvPr id="43012"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84314"/>
            <a:ext cx="49434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51563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6400801" y="1773238"/>
            <a:ext cx="4284663" cy="5454650"/>
          </a:xfrm>
        </p:spPr>
        <p:txBody>
          <a:bodyPr/>
          <a:lstStyle/>
          <a:p>
            <a:pPr marL="0" indent="0">
              <a:buNone/>
            </a:pPr>
            <a:r>
              <a:rPr lang="ru-RU" altLang="en-US" sz="1400"/>
              <a:t>На яку наносяться: </a:t>
            </a:r>
          </a:p>
          <a:p>
            <a:pPr marL="0" indent="0">
              <a:buNone/>
            </a:pPr>
            <a:r>
              <a:rPr lang="ru-RU" altLang="en-US" sz="1400"/>
              <a:t>- ті, що реконструюються, та проектні об’єкти </a:t>
            </a:r>
            <a:r>
              <a:rPr lang="ru-RU" altLang="en-US" sz="1400" b="1">
                <a:solidFill>
                  <a:schemeClr val="accent2"/>
                </a:solidFill>
              </a:rPr>
              <a:t>газопостачання</a:t>
            </a:r>
            <a:r>
              <a:rPr lang="ru-RU" altLang="en-US" sz="1400"/>
              <a:t> (наносяться за наявності схем розвитку; за їх відсутності даються тільки пропозиції у пояснювальній записці з урахуванням планувальних обмежень):</a:t>
            </a:r>
          </a:p>
          <a:p>
            <a:pPr marL="0" indent="0">
              <a:buNone/>
            </a:pPr>
            <a:r>
              <a:rPr lang="ru-RU" altLang="en-US" sz="1400" b="1"/>
              <a:t>магістральні газопроводи;</a:t>
            </a:r>
          </a:p>
          <a:p>
            <a:pPr marL="0" indent="0">
              <a:buNone/>
            </a:pPr>
            <a:r>
              <a:rPr lang="ru-RU" altLang="en-US" sz="1400" b="1"/>
              <a:t>газорозподільчі станції;</a:t>
            </a:r>
          </a:p>
          <a:p>
            <a:pPr marL="0" indent="0">
              <a:buNone/>
            </a:pPr>
            <a:r>
              <a:rPr lang="ru-RU" altLang="en-US" sz="1400" b="1"/>
              <a:t>інші об’єкти магістральних газопроводів </a:t>
            </a:r>
            <a:r>
              <a:rPr lang="ru-RU" altLang="en-US" sz="1400"/>
              <a:t>(зокрема, газокомпресорні станції, газосховища);</a:t>
            </a:r>
          </a:p>
          <a:p>
            <a:pPr marL="0" indent="0">
              <a:buNone/>
            </a:pPr>
            <a:r>
              <a:rPr lang="ru-RU" altLang="en-US" sz="1400" b="1"/>
              <a:t>газопроводи високого та середнього тиску </a:t>
            </a:r>
            <a:r>
              <a:rPr lang="ru-RU" altLang="en-US" sz="1400"/>
              <a:t>(необхідність нанесення визначається завданням на проектування за наявності схем розвитку; </a:t>
            </a:r>
          </a:p>
          <a:p>
            <a:pPr marL="0" indent="0">
              <a:buNone/>
            </a:pPr>
            <a:r>
              <a:rPr lang="ru-RU" altLang="en-US" sz="1400"/>
              <a:t>у межах населених пунктів наносяться лише мережі та споруди, які є необхідними для відображення загальної принципової схеми інженерних мереж та споруд громади; </a:t>
            </a:r>
          </a:p>
          <a:p>
            <a:pPr marL="0" indent="0">
              <a:buNone/>
            </a:pPr>
            <a:r>
              <a:rPr lang="ru-RU" altLang="en-US" sz="1400"/>
              <a:t>розміщення решти мереж та споруд вирішується на етапах виконання генеральних планів та детальних планів території);</a:t>
            </a:r>
          </a:p>
          <a:p>
            <a:pPr marL="0" indent="0">
              <a:buNone/>
            </a:pPr>
            <a:endParaRPr lang="ru-RU" altLang="en-US" sz="1200"/>
          </a:p>
        </p:txBody>
      </p:sp>
      <p:sp>
        <p:nvSpPr>
          <p:cNvPr id="39939" name="Rectangle 2"/>
          <p:cNvSpPr>
            <a:spLocks noChangeArrowheads="1"/>
          </p:cNvSpPr>
          <p:nvPr/>
        </p:nvSpPr>
        <p:spPr bwMode="auto">
          <a:xfrm>
            <a:off x="1524000" y="26035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uk-UA" altLang="en-US" sz="2400" b="1">
                <a:solidFill>
                  <a:schemeClr val="accent2"/>
                </a:solidFill>
              </a:rPr>
              <a:t>Схема інженерних мереж та споруд </a:t>
            </a:r>
            <a:br>
              <a:rPr lang="uk-UA" altLang="en-US" sz="2400" b="1">
                <a:solidFill>
                  <a:schemeClr val="accent2"/>
                </a:solidFill>
              </a:rPr>
            </a:br>
            <a:r>
              <a:rPr lang="uk-UA" altLang="en-US" sz="2000" b="1"/>
              <a:t>(суміщена з проектним планом або виконується на копії проектного плану)</a:t>
            </a:r>
            <a:endParaRPr lang="ru-RU" altLang="en-US" sz="2000" b="1"/>
          </a:p>
        </p:txBody>
      </p:sp>
      <p:pic>
        <p:nvPicPr>
          <p:cNvPr id="39940" name="Рисунок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484314"/>
            <a:ext cx="4943475"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357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31333CD5-C26A-44A9-9A76-649D607F3CB0}"/>
              </a:ext>
            </a:extLst>
          </p:cNvPr>
          <p:cNvPicPr>
            <a:picLocks noGrp="1" noChangeAspect="1"/>
          </p:cNvPicPr>
          <p:nvPr>
            <p:ph idx="1"/>
          </p:nvPr>
        </p:nvPicPr>
        <p:blipFill>
          <a:blip r:embed="rId2"/>
          <a:stretch>
            <a:fillRect/>
          </a:stretch>
        </p:blipFill>
        <p:spPr>
          <a:xfrm>
            <a:off x="2587702" y="818716"/>
            <a:ext cx="6632498" cy="5582083"/>
          </a:xfrm>
          <a:prstGeom prst="rect">
            <a:avLst/>
          </a:prstGeom>
        </p:spPr>
      </p:pic>
      <p:sp>
        <p:nvSpPr>
          <p:cNvPr id="3" name="Заголовок 2">
            <a:extLst>
              <a:ext uri="{FF2B5EF4-FFF2-40B4-BE49-F238E27FC236}">
                <a16:creationId xmlns:a16="http://schemas.microsoft.com/office/drawing/2014/main" id="{C6DB47EA-0572-4407-8CD3-AC73147379A3}"/>
              </a:ext>
            </a:extLst>
          </p:cNvPr>
          <p:cNvSpPr>
            <a:spLocks noGrp="1"/>
          </p:cNvSpPr>
          <p:nvPr>
            <p:ph type="title"/>
          </p:nvPr>
        </p:nvSpPr>
        <p:spPr>
          <a:xfrm>
            <a:off x="2267711" y="296725"/>
            <a:ext cx="9092589" cy="461665"/>
          </a:xfrm>
        </p:spPr>
        <p:txBody>
          <a:bodyPr/>
          <a:lstStyle/>
          <a:p>
            <a:r>
              <a:rPr lang="uk-UA" dirty="0"/>
              <a:t>ПРОЕКТНІ ПРОПОЗИЦІЇ: ПРОГНОЗ ДЕМОГРАФІЧНОГО РОЗВИТКУ</a:t>
            </a:r>
            <a:endParaRPr lang="ru-RU" dirty="0"/>
          </a:p>
        </p:txBody>
      </p:sp>
      <p:sp>
        <p:nvSpPr>
          <p:cNvPr id="4" name="Дата 3">
            <a:extLst>
              <a:ext uri="{FF2B5EF4-FFF2-40B4-BE49-F238E27FC236}">
                <a16:creationId xmlns:a16="http://schemas.microsoft.com/office/drawing/2014/main" id="{B918A631-47EA-415A-912A-B245AE515D49}"/>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267A68-8D63-437A-BBF5-3D4B68DE42C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Номер слайда 4">
            <a:extLst>
              <a:ext uri="{FF2B5EF4-FFF2-40B4-BE49-F238E27FC236}">
                <a16:creationId xmlns:a16="http://schemas.microsoft.com/office/drawing/2014/main" id="{C1B661AA-64D8-4E88-A08C-D6A78372DF9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38CDB0-D24E-4C67-8B33-270FDCB37725}" type="slidenum">
              <a:rPr kumimoji="0" lang="en-US" altLang="en-US" sz="600" b="0" i="0" u="none" strike="noStrike" kern="1200" cap="none" spc="0" normalizeH="0" baseline="0" noProof="0" smtClean="0">
                <a:ln>
                  <a:noFill/>
                </a:ln>
                <a:solidFill>
                  <a:srgbClr val="6C6463"/>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altLang="en-US" sz="600" b="0" i="0" u="none" strike="noStrike" kern="1200" cap="none" spc="0" normalizeH="0" baseline="0" noProof="0">
              <a:ln>
                <a:noFill/>
              </a:ln>
              <a:solidFill>
                <a:srgbClr val="6C646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20031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Рисунок 8"/>
          <p:cNvPicPr>
            <a:picLocks noChangeAspect="1"/>
          </p:cNvPicPr>
          <p:nvPr/>
        </p:nvPicPr>
        <p:blipFill>
          <a:blip r:embed="rId2">
            <a:extLst>
              <a:ext uri="{28A0092B-C50C-407E-A947-70E740481C1C}">
                <a14:useLocalDpi xmlns:a14="http://schemas.microsoft.com/office/drawing/2010/main" val="0"/>
              </a:ext>
            </a:extLst>
          </a:blip>
          <a:srcRect l="2744" t="1689" r="6683" b="2754"/>
          <a:stretch>
            <a:fillRect/>
          </a:stretch>
        </p:blipFill>
        <p:spPr bwMode="auto">
          <a:xfrm>
            <a:off x="1558925" y="0"/>
            <a:ext cx="86756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398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524000" y="26035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uk-UA" altLang="en-US" sz="2400" b="1">
                <a:solidFill>
                  <a:schemeClr val="accent2"/>
                </a:solidFill>
              </a:rPr>
              <a:t>Схема формування мережі освітніх закладів</a:t>
            </a:r>
            <a:endParaRPr lang="ru-RU" altLang="en-US" sz="2400" b="1">
              <a:solidFill>
                <a:schemeClr val="accent2"/>
              </a:solidFill>
            </a:endParaRPr>
          </a:p>
        </p:txBody>
      </p:sp>
      <p:pic>
        <p:nvPicPr>
          <p:cNvPr id="35843" name="Picture 7" descr="Shkilni_zaklad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8" y="1412876"/>
            <a:ext cx="3962400"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7" descr="Без имени-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5864" y="1412875"/>
            <a:ext cx="3132137"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8" descr="Рисунок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864" y="4005263"/>
            <a:ext cx="3132137"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Rectangle 9"/>
          <p:cNvSpPr>
            <a:spLocks noGrp="1" noChangeArrowheads="1"/>
          </p:cNvSpPr>
          <p:nvPr>
            <p:ph type="body" idx="1"/>
          </p:nvPr>
        </p:nvSpPr>
        <p:spPr>
          <a:xfrm>
            <a:off x="1703389" y="2276476"/>
            <a:ext cx="2771775" cy="5229225"/>
          </a:xfrm>
          <a:noFill/>
        </p:spPr>
        <p:txBody>
          <a:bodyPr/>
          <a:lstStyle/>
          <a:p>
            <a:pPr marL="0" indent="0">
              <a:lnSpc>
                <a:spcPct val="80000"/>
              </a:lnSpc>
              <a:buNone/>
            </a:pPr>
            <a:r>
              <a:rPr lang="uk-UA" altLang="en-US" sz="1400"/>
              <a:t>На якій відображаються існуючі, що залишаються, та проектні дитячі дошкільні та шкільні заклади, що створюються шляхом будівництва нових  та перепрофілювання існуючих об’єктів (пониження ступеня існуючих шкіл, перетворення дошкільних та шкільних закладів в навчально-виховні комплекси) в залежності від перспективної чисельності населення, дітей дошкільного та шкільного віку  кожного населеного пункту, розташованого на території, на якій реалізуються повноваження сільських, селищних, міських рад; також відображаються зони обслуговування цих освітніх закладів; </a:t>
            </a:r>
            <a:endParaRPr lang="ru-RU" altLang="en-US" sz="1400"/>
          </a:p>
        </p:txBody>
      </p:sp>
    </p:spTree>
    <p:extLst>
      <p:ext uri="{BB962C8B-B14F-4D97-AF65-F5344CB8AC3E}">
        <p14:creationId xmlns:p14="http://schemas.microsoft.com/office/powerpoint/2010/main" val="1217187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7212014" y="1628776"/>
            <a:ext cx="3348037" cy="4525963"/>
          </a:xfrm>
        </p:spPr>
        <p:txBody>
          <a:bodyPr/>
          <a:lstStyle/>
          <a:p>
            <a:pPr marL="0" indent="0">
              <a:lnSpc>
                <a:spcPct val="80000"/>
              </a:lnSpc>
              <a:buNone/>
            </a:pPr>
            <a:r>
              <a:rPr lang="uk-UA" altLang="en-US" sz="1600"/>
              <a:t>На якій відображаються існуючі, що залишаються, та проектні медичні заклади, що надають первинну медичну допомогу і створюються шляхом будівництва нових  та перепрофілювання існуючих об’єктів (фельдшерських та фельдшерсько-акушерських пунктів - в медичні амбулаторії та медичні пункти тимчасового базування) в залежності від перспективної чисельності населення кожного населеного пункту, розташованого на території, на якій реалізуються повноваження сільських, селищних, міських рад; також відображаються зони обслуговування цих медичних закладів; </a:t>
            </a:r>
            <a:endParaRPr lang="ru-RU" altLang="en-US" sz="1600"/>
          </a:p>
        </p:txBody>
      </p:sp>
      <p:sp>
        <p:nvSpPr>
          <p:cNvPr id="34819" name="Rectangle 2"/>
          <p:cNvSpPr>
            <a:spLocks noChangeArrowheads="1"/>
          </p:cNvSpPr>
          <p:nvPr/>
        </p:nvSpPr>
        <p:spPr bwMode="auto">
          <a:xfrm>
            <a:off x="1524000" y="260350"/>
            <a:ext cx="9144000" cy="11430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uk-UA" altLang="en-US" sz="2400" b="1">
                <a:solidFill>
                  <a:schemeClr val="accent2"/>
                </a:solidFill>
              </a:rPr>
              <a:t>Схема формування мережі первинної медичної допомоги</a:t>
            </a:r>
            <a:endParaRPr lang="ru-RU" altLang="en-US" sz="2400" b="1">
              <a:solidFill>
                <a:schemeClr val="accent2"/>
              </a:solidFill>
            </a:endParaRPr>
          </a:p>
        </p:txBody>
      </p:sp>
      <p:pic>
        <p:nvPicPr>
          <p:cNvPr id="34820" name="Рисунок 5"/>
          <p:cNvPicPr>
            <a:picLocks noChangeAspect="1"/>
          </p:cNvPicPr>
          <p:nvPr/>
        </p:nvPicPr>
        <p:blipFill>
          <a:blip r:embed="rId2">
            <a:extLst>
              <a:ext uri="{28A0092B-C50C-407E-A947-70E740481C1C}">
                <a14:useLocalDpi xmlns:a14="http://schemas.microsoft.com/office/drawing/2010/main" val="0"/>
              </a:ext>
            </a:extLst>
          </a:blip>
          <a:srcRect l="1454" r="3653"/>
          <a:stretch>
            <a:fillRect/>
          </a:stretch>
        </p:blipFill>
        <p:spPr bwMode="auto">
          <a:xfrm>
            <a:off x="1524001" y="1504950"/>
            <a:ext cx="5688013" cy="535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9937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C6037462-486C-470B-B93E-67EC742EFB0C}"/>
              </a:ext>
            </a:extLst>
          </p:cNvPr>
          <p:cNvPicPr>
            <a:picLocks noGrp="1" noChangeAspect="1"/>
          </p:cNvPicPr>
          <p:nvPr>
            <p:ph idx="1"/>
          </p:nvPr>
        </p:nvPicPr>
        <p:blipFill>
          <a:blip r:embed="rId2"/>
          <a:stretch>
            <a:fillRect/>
          </a:stretch>
        </p:blipFill>
        <p:spPr>
          <a:xfrm>
            <a:off x="2438401" y="990600"/>
            <a:ext cx="7213598" cy="5410199"/>
          </a:xfrm>
          <a:prstGeom prst="rect">
            <a:avLst/>
          </a:prstGeom>
        </p:spPr>
      </p:pic>
      <p:sp>
        <p:nvSpPr>
          <p:cNvPr id="3" name="Заголовок 2">
            <a:extLst>
              <a:ext uri="{FF2B5EF4-FFF2-40B4-BE49-F238E27FC236}">
                <a16:creationId xmlns:a16="http://schemas.microsoft.com/office/drawing/2014/main" id="{45942AB6-B9AA-4D60-A87E-41743EAA3148}"/>
              </a:ext>
            </a:extLst>
          </p:cNvPr>
          <p:cNvSpPr>
            <a:spLocks noGrp="1"/>
          </p:cNvSpPr>
          <p:nvPr>
            <p:ph type="title"/>
          </p:nvPr>
        </p:nvSpPr>
        <p:spPr>
          <a:xfrm>
            <a:off x="914805" y="407313"/>
            <a:ext cx="10363200" cy="430887"/>
          </a:xfrm>
        </p:spPr>
        <p:txBody>
          <a:bodyPr/>
          <a:lstStyle/>
          <a:p>
            <a:pPr algn="ctr"/>
            <a:r>
              <a:rPr lang="uk-UA" sz="2200" dirty="0"/>
              <a:t>ПРОЕКТНІ ПРОПОЗИЦІЇ: ФОРМУВАННЯ МЕРЕЖІ ЗАКЛАДІВ</a:t>
            </a:r>
            <a:r>
              <a:rPr lang="en-US" sz="2200" dirty="0"/>
              <a:t> </a:t>
            </a:r>
            <a:r>
              <a:rPr lang="uk-UA" sz="2200" dirty="0"/>
              <a:t>БЕЗПЕКИ</a:t>
            </a:r>
            <a:endParaRPr lang="ru-RU" sz="2200" dirty="0"/>
          </a:p>
        </p:txBody>
      </p:sp>
      <p:sp>
        <p:nvSpPr>
          <p:cNvPr id="4" name="Дата 3">
            <a:extLst>
              <a:ext uri="{FF2B5EF4-FFF2-40B4-BE49-F238E27FC236}">
                <a16:creationId xmlns:a16="http://schemas.microsoft.com/office/drawing/2014/main" id="{5FAD621C-4B5B-4F25-AE50-8D4755A17C5B}"/>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267A68-8D63-437A-BBF5-3D4B68DE42C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Номер слайда 4">
            <a:extLst>
              <a:ext uri="{FF2B5EF4-FFF2-40B4-BE49-F238E27FC236}">
                <a16:creationId xmlns:a16="http://schemas.microsoft.com/office/drawing/2014/main" id="{4C0A016C-58CA-44BE-A536-2DDDC1B6B85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38CDB0-D24E-4C67-8B33-270FDCB37725}" type="slidenum">
              <a:rPr kumimoji="0" lang="en-US" altLang="en-US" sz="600" b="0" i="0" u="none" strike="noStrike" kern="1200" cap="none" spc="0" normalizeH="0" baseline="0" noProof="0" smtClean="0">
                <a:ln>
                  <a:noFill/>
                </a:ln>
                <a:solidFill>
                  <a:srgbClr val="6C6463"/>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altLang="en-US" sz="600" b="0" i="0" u="none" strike="noStrike" kern="1200" cap="none" spc="0" normalizeH="0" baseline="0" noProof="0">
              <a:ln>
                <a:noFill/>
              </a:ln>
              <a:solidFill>
                <a:srgbClr val="6C646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930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50C2AEFA-69F0-40E1-A657-21DC367E15B8}"/>
              </a:ext>
            </a:extLst>
          </p:cNvPr>
          <p:cNvPicPr>
            <a:picLocks noGrp="1" noChangeAspect="1"/>
          </p:cNvPicPr>
          <p:nvPr>
            <p:ph idx="1"/>
          </p:nvPr>
        </p:nvPicPr>
        <p:blipFill>
          <a:blip r:embed="rId2"/>
          <a:stretch>
            <a:fillRect/>
          </a:stretch>
        </p:blipFill>
        <p:spPr>
          <a:xfrm>
            <a:off x="1240403" y="838200"/>
            <a:ext cx="9589274" cy="6095337"/>
          </a:xfrm>
          <a:prstGeom prst="rect">
            <a:avLst/>
          </a:prstGeom>
        </p:spPr>
      </p:pic>
      <p:sp>
        <p:nvSpPr>
          <p:cNvPr id="3" name="Заголовок 2">
            <a:extLst>
              <a:ext uri="{FF2B5EF4-FFF2-40B4-BE49-F238E27FC236}">
                <a16:creationId xmlns:a16="http://schemas.microsoft.com/office/drawing/2014/main" id="{BB5A37F1-6CAF-4067-8BCF-EB5327FA89CA}"/>
              </a:ext>
            </a:extLst>
          </p:cNvPr>
          <p:cNvSpPr>
            <a:spLocks noGrp="1"/>
          </p:cNvSpPr>
          <p:nvPr>
            <p:ph type="title"/>
          </p:nvPr>
        </p:nvSpPr>
        <p:spPr>
          <a:xfrm>
            <a:off x="914805" y="407313"/>
            <a:ext cx="10363200" cy="430887"/>
          </a:xfrm>
        </p:spPr>
        <p:txBody>
          <a:bodyPr/>
          <a:lstStyle/>
          <a:p>
            <a:pPr algn="ctr"/>
            <a:r>
              <a:rPr lang="uk-UA" sz="2200" dirty="0"/>
              <a:t>ПРОЕКТНІ ПРОПОЗИЦІЇ: РОЗВИТОК ТРАНСПОРТНОЇ МЕРЕЖІ</a:t>
            </a:r>
            <a:endParaRPr lang="ru-RU" sz="2200" dirty="0"/>
          </a:p>
        </p:txBody>
      </p:sp>
      <p:sp>
        <p:nvSpPr>
          <p:cNvPr id="4" name="Дата 3">
            <a:extLst>
              <a:ext uri="{FF2B5EF4-FFF2-40B4-BE49-F238E27FC236}">
                <a16:creationId xmlns:a16="http://schemas.microsoft.com/office/drawing/2014/main" id="{083DC630-47A0-4149-B37F-B8E6313D353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267A68-8D63-437A-BBF5-3D4B68DE42C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Номер слайда 4">
            <a:extLst>
              <a:ext uri="{FF2B5EF4-FFF2-40B4-BE49-F238E27FC236}">
                <a16:creationId xmlns:a16="http://schemas.microsoft.com/office/drawing/2014/main" id="{661427FC-B462-4B56-ABFB-090C028C87F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38CDB0-D24E-4C67-8B33-270FDCB37725}" type="slidenum">
              <a:rPr kumimoji="0" lang="en-US" altLang="en-US" sz="600" b="0" i="0" u="none" strike="noStrike" kern="1200" cap="none" spc="0" normalizeH="0" baseline="0" noProof="0" smtClean="0">
                <a:ln>
                  <a:noFill/>
                </a:ln>
                <a:solidFill>
                  <a:srgbClr val="6C6463"/>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altLang="en-US" sz="600" b="0" i="0" u="none" strike="noStrike" kern="1200" cap="none" spc="0" normalizeH="0" baseline="0" noProof="0">
              <a:ln>
                <a:noFill/>
              </a:ln>
              <a:solidFill>
                <a:srgbClr val="6C646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54156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F2654FF0-E0AA-47BC-AE38-9789581AD898}"/>
              </a:ext>
            </a:extLst>
          </p:cNvPr>
          <p:cNvSpPr>
            <a:spLocks noGrp="1"/>
          </p:cNvSpPr>
          <p:nvPr>
            <p:ph type="title"/>
          </p:nvPr>
        </p:nvSpPr>
        <p:spPr>
          <a:xfrm>
            <a:off x="914805" y="68759"/>
            <a:ext cx="10363200" cy="769441"/>
          </a:xfrm>
        </p:spPr>
        <p:txBody>
          <a:bodyPr/>
          <a:lstStyle/>
          <a:p>
            <a:pPr algn="ctr"/>
            <a:r>
              <a:rPr lang="uk-UA" sz="2200" dirty="0"/>
              <a:t>ПРОЕКТНІ ПРОПРОЗИЦІЇ: ФОРМУВАННЯ МЕРЕЖІ ОБ</a:t>
            </a:r>
            <a:r>
              <a:rPr lang="en-US" sz="2200" dirty="0"/>
              <a:t>’</a:t>
            </a:r>
            <a:r>
              <a:rPr lang="uk-UA" sz="2200" dirty="0"/>
              <a:t>ЄКТІВ ТРАНСПОРТНОЇ ІНФРАСТРУКТУРИ</a:t>
            </a:r>
            <a:endParaRPr lang="ru-RU" sz="2200" dirty="0"/>
          </a:p>
        </p:txBody>
      </p:sp>
      <p:sp>
        <p:nvSpPr>
          <p:cNvPr id="4" name="Дата 3">
            <a:extLst>
              <a:ext uri="{FF2B5EF4-FFF2-40B4-BE49-F238E27FC236}">
                <a16:creationId xmlns:a16="http://schemas.microsoft.com/office/drawing/2014/main" id="{EF464F58-BDCA-4462-9D4E-9BEB5678D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267A68-8D63-437A-BBF5-3D4B68DE42C9}" type="datetime1">
              <a:rPr kumimoji="0" lang="en-US" sz="600" b="0" i="0" u="none" strike="noStrike" kern="1200" cap="none" spc="0" normalizeH="0" baseline="0" noProof="0" smtClean="0">
                <a:ln>
                  <a:noFill/>
                </a:ln>
                <a:solidFill>
                  <a:srgbClr val="6C6463"/>
                </a:solidFill>
                <a:effectLst/>
                <a:uLnTx/>
                <a:uFillTx/>
                <a:latin typeface="Gill Sans MT"/>
                <a:ea typeface="+mn-ea"/>
              </a:rPr>
              <a:pPr marL="0" marR="0" lvl="0" indent="0" algn="l" defTabSz="457200" rtl="0" eaLnBrk="1" fontAlgn="auto" latinLnBrk="0" hangingPunct="1">
                <a:lnSpc>
                  <a:spcPct val="100000"/>
                </a:lnSpc>
                <a:spcBef>
                  <a:spcPts val="0"/>
                </a:spcBef>
                <a:spcAft>
                  <a:spcPts val="0"/>
                </a:spcAft>
                <a:buClrTx/>
                <a:buSzTx/>
                <a:buFontTx/>
                <a:buNone/>
                <a:tabLst/>
                <a:defRPr/>
              </a:pPr>
              <a:t>9/17/2021</a:t>
            </a:fld>
            <a:endParaRPr kumimoji="0" lang="en-US" sz="600" b="0" i="0" u="none" strike="noStrike" kern="1200" cap="none" spc="0" normalizeH="0" baseline="0" noProof="0">
              <a:ln>
                <a:noFill/>
              </a:ln>
              <a:solidFill>
                <a:srgbClr val="6C6463"/>
              </a:solidFill>
              <a:effectLst/>
              <a:uLnTx/>
              <a:uFillTx/>
              <a:latin typeface="Gill Sans MT"/>
              <a:ea typeface="+mn-ea"/>
            </a:endParaRPr>
          </a:p>
        </p:txBody>
      </p:sp>
      <p:sp>
        <p:nvSpPr>
          <p:cNvPr id="5" name="Номер слайда 4">
            <a:extLst>
              <a:ext uri="{FF2B5EF4-FFF2-40B4-BE49-F238E27FC236}">
                <a16:creationId xmlns:a16="http://schemas.microsoft.com/office/drawing/2014/main" id="{A2367314-48F8-4824-93DC-721DA19528D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38CDB0-D24E-4C67-8B33-270FDCB37725}" type="slidenum">
              <a:rPr kumimoji="0" lang="en-US" altLang="en-US" sz="600" b="0" i="0" u="none" strike="noStrike" kern="1200" cap="none" spc="0" normalizeH="0" baseline="0" noProof="0" smtClean="0">
                <a:ln>
                  <a:noFill/>
                </a:ln>
                <a:solidFill>
                  <a:srgbClr val="6C6463"/>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altLang="en-US" sz="600" b="0" i="0" u="none" strike="noStrike" kern="1200" cap="none" spc="0" normalizeH="0" baseline="0" noProof="0">
              <a:ln>
                <a:noFill/>
              </a:ln>
              <a:solidFill>
                <a:srgbClr val="6C6463"/>
              </a:solidFill>
              <a:effectLst/>
              <a:uLnTx/>
              <a:uFillTx/>
              <a:latin typeface="Arial" panose="020B0604020202020204" pitchFamily="34" charset="0"/>
              <a:ea typeface="+mn-ea"/>
              <a:cs typeface="Arial" panose="020B0604020202020204" pitchFamily="34" charset="0"/>
            </a:endParaRPr>
          </a:p>
        </p:txBody>
      </p:sp>
      <p:pic>
        <p:nvPicPr>
          <p:cNvPr id="9" name="Объект 8">
            <a:extLst>
              <a:ext uri="{FF2B5EF4-FFF2-40B4-BE49-F238E27FC236}">
                <a16:creationId xmlns:a16="http://schemas.microsoft.com/office/drawing/2014/main" id="{E4819BB0-DF5A-4A24-A7F7-1E156E38DD1F}"/>
              </a:ext>
            </a:extLst>
          </p:cNvPr>
          <p:cNvPicPr>
            <a:picLocks noGrp="1" noChangeAspect="1"/>
          </p:cNvPicPr>
          <p:nvPr>
            <p:ph idx="1"/>
          </p:nvPr>
        </p:nvPicPr>
        <p:blipFill>
          <a:blip r:embed="rId2"/>
          <a:stretch>
            <a:fillRect/>
          </a:stretch>
        </p:blipFill>
        <p:spPr>
          <a:xfrm>
            <a:off x="2438401" y="838200"/>
            <a:ext cx="7416798" cy="5562599"/>
          </a:xfrm>
          <a:prstGeom prst="rect">
            <a:avLst/>
          </a:prstGeom>
        </p:spPr>
      </p:pic>
    </p:spTree>
    <p:extLst>
      <p:ext uri="{BB962C8B-B14F-4D97-AF65-F5344CB8AC3E}">
        <p14:creationId xmlns:p14="http://schemas.microsoft.com/office/powerpoint/2010/main" val="566092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sp>
        <p:nvSpPr>
          <p:cNvPr id="6" name="Прямоугольник 5">
            <a:extLst>
              <a:ext uri="{FF2B5EF4-FFF2-40B4-BE49-F238E27FC236}">
                <a16:creationId xmlns:a16="http://schemas.microsoft.com/office/drawing/2014/main" id="{6606C79F-FBA3-44F3-99E2-18456657F4C7}"/>
              </a:ext>
            </a:extLst>
          </p:cNvPr>
          <p:cNvSpPr/>
          <p:nvPr/>
        </p:nvSpPr>
        <p:spPr>
          <a:xfrm>
            <a:off x="5453926" y="54408"/>
            <a:ext cx="6652599" cy="954107"/>
          </a:xfrm>
          <a:prstGeom prst="rect">
            <a:avLst/>
          </a:prstGeom>
        </p:spPr>
        <p:txBody>
          <a:bodyPr wrap="square">
            <a:spAutoFit/>
          </a:bodyPr>
          <a:lstStyle/>
          <a:p>
            <a:pPr algn="r"/>
            <a:r>
              <a:rPr lang="uk-UA" altLang="en-US" sz="2800" b="1" dirty="0">
                <a:solidFill>
                  <a:schemeClr val="accent2"/>
                </a:solidFill>
              </a:rPr>
              <a:t>Схема просторової реалізації стратегії розвитку території</a:t>
            </a:r>
            <a:endParaRPr lang="ru-RU" altLang="en-US" sz="2800" b="1" dirty="0">
              <a:solidFill>
                <a:schemeClr val="accent2"/>
              </a:solidFill>
            </a:endParaRPr>
          </a:p>
        </p:txBody>
      </p:sp>
      <p:grpSp>
        <p:nvGrpSpPr>
          <p:cNvPr id="8" name="Group 13">
            <a:extLst>
              <a:ext uri="{FF2B5EF4-FFF2-40B4-BE49-F238E27FC236}">
                <a16:creationId xmlns:a16="http://schemas.microsoft.com/office/drawing/2014/main" id="{397D8A89-90BA-4AB8-9B3B-73E9ABB9C7C9}"/>
              </a:ext>
            </a:extLst>
          </p:cNvPr>
          <p:cNvGrpSpPr>
            <a:grpSpLocks/>
          </p:cNvGrpSpPr>
          <p:nvPr/>
        </p:nvGrpSpPr>
        <p:grpSpPr bwMode="auto">
          <a:xfrm>
            <a:off x="1207363" y="1208688"/>
            <a:ext cx="9144000" cy="5132388"/>
            <a:chOff x="0" y="981"/>
            <a:chExt cx="5760" cy="3233"/>
          </a:xfrm>
        </p:grpSpPr>
        <p:sp>
          <p:nvSpPr>
            <p:cNvPr id="10" name="AutoShape 7">
              <a:extLst>
                <a:ext uri="{FF2B5EF4-FFF2-40B4-BE49-F238E27FC236}">
                  <a16:creationId xmlns:a16="http://schemas.microsoft.com/office/drawing/2014/main" id="{8B72D3E0-36D9-40BD-9C22-318A9FEA5454}"/>
                </a:ext>
              </a:extLst>
            </p:cNvPr>
            <p:cNvSpPr>
              <a:spLocks noChangeArrowheads="1"/>
            </p:cNvSpPr>
            <p:nvPr/>
          </p:nvSpPr>
          <p:spPr bwMode="auto">
            <a:xfrm>
              <a:off x="1171" y="1423"/>
              <a:ext cx="3492" cy="2152"/>
            </a:xfrm>
            <a:prstGeom prst="triangle">
              <a:avLst>
                <a:gd name="adj" fmla="val 50000"/>
              </a:avLst>
            </a:prstGeom>
            <a:gradFill rotWithShape="1">
              <a:gsLst>
                <a:gs pos="0">
                  <a:schemeClr val="bg1"/>
                </a:gs>
                <a:gs pos="100000">
                  <a:srgbClr val="40B994"/>
                </a:gs>
              </a:gsLst>
              <a:path path="shape">
                <a:fillToRect l="50000" t="50000" r="50000" b="50000"/>
              </a:path>
            </a:gradFill>
            <a:ln w="9525">
              <a:solidFill>
                <a:schemeClr val="tx1"/>
              </a:solidFill>
              <a:miter lim="800000"/>
              <a:headEnd/>
              <a:tailEnd/>
            </a:ln>
          </p:spPr>
          <p:txBody>
            <a:bodyPr wrap="none" anchor="ctr"/>
            <a:lstStyle/>
            <a:p>
              <a:endParaRPr lang="en-US"/>
            </a:p>
          </p:txBody>
        </p:sp>
        <p:sp>
          <p:nvSpPr>
            <p:cNvPr id="11" name="Rectangle 8">
              <a:extLst>
                <a:ext uri="{FF2B5EF4-FFF2-40B4-BE49-F238E27FC236}">
                  <a16:creationId xmlns:a16="http://schemas.microsoft.com/office/drawing/2014/main" id="{FEB2B9C9-DF1B-4118-A872-6E2997F7A282}"/>
                </a:ext>
              </a:extLst>
            </p:cNvPr>
            <p:cNvSpPr>
              <a:spLocks noChangeArrowheads="1"/>
            </p:cNvSpPr>
            <p:nvPr/>
          </p:nvSpPr>
          <p:spPr bwMode="auto">
            <a:xfrm>
              <a:off x="0" y="3458"/>
              <a:ext cx="1337" cy="756"/>
            </a:xfrm>
            <a:prstGeom prst="rect">
              <a:avLst/>
            </a:prstGeom>
            <a:noFill/>
            <a:ln w="9525">
              <a:noFill/>
              <a:miter lim="800000"/>
              <a:headEnd/>
              <a:tailEnd/>
            </a:ln>
          </p:spPr>
          <p:txBody>
            <a:bodyPr>
              <a:spAutoFit/>
            </a:bodyPr>
            <a:lstStyle/>
            <a:p>
              <a:pPr algn="ctr"/>
              <a:r>
                <a:rPr lang="uk-UA" sz="2400" b="1" dirty="0">
                  <a:solidFill>
                    <a:schemeClr val="accent2"/>
                  </a:solidFill>
                </a:rPr>
                <a:t>Стратегія </a:t>
              </a:r>
            </a:p>
            <a:p>
              <a:pPr algn="ctr"/>
              <a:r>
                <a:rPr lang="uk-UA" sz="1200" b="1" dirty="0"/>
                <a:t>(до 7 років)</a:t>
              </a:r>
            </a:p>
            <a:p>
              <a:pPr algn="ctr"/>
              <a:r>
                <a:rPr lang="uk-UA" sz="2400" b="1" dirty="0">
                  <a:solidFill>
                    <a:schemeClr val="accent2"/>
                  </a:solidFill>
                </a:rPr>
                <a:t>Програма</a:t>
              </a:r>
              <a:r>
                <a:rPr lang="uk-UA" sz="1200" b="1" dirty="0">
                  <a:solidFill>
                    <a:schemeClr val="accent2"/>
                  </a:solidFill>
                </a:rPr>
                <a:t> </a:t>
              </a:r>
            </a:p>
            <a:p>
              <a:pPr algn="ctr"/>
              <a:r>
                <a:rPr lang="uk-UA" sz="1200" b="1" dirty="0"/>
                <a:t>(1 рік)</a:t>
              </a:r>
              <a:endParaRPr lang="ru-RU" sz="2400" b="1" dirty="0"/>
            </a:p>
          </p:txBody>
        </p:sp>
        <p:sp>
          <p:nvSpPr>
            <p:cNvPr id="12" name="Rectangle 9">
              <a:extLst>
                <a:ext uri="{FF2B5EF4-FFF2-40B4-BE49-F238E27FC236}">
                  <a16:creationId xmlns:a16="http://schemas.microsoft.com/office/drawing/2014/main" id="{F8A93B69-6951-4F1A-9269-09EC88F687A3}"/>
                </a:ext>
              </a:extLst>
            </p:cNvPr>
            <p:cNvSpPr>
              <a:spLocks noChangeArrowheads="1"/>
            </p:cNvSpPr>
            <p:nvPr/>
          </p:nvSpPr>
          <p:spPr bwMode="auto">
            <a:xfrm rot="18910239">
              <a:off x="1321" y="3157"/>
              <a:ext cx="489" cy="291"/>
            </a:xfrm>
            <a:prstGeom prst="rect">
              <a:avLst/>
            </a:prstGeom>
            <a:noFill/>
            <a:ln w="9525">
              <a:noFill/>
              <a:miter lim="800000"/>
              <a:headEnd/>
              <a:tailEnd/>
            </a:ln>
          </p:spPr>
          <p:txBody>
            <a:bodyPr wrap="none">
              <a:spAutoFit/>
            </a:bodyPr>
            <a:lstStyle/>
            <a:p>
              <a:pPr>
                <a:defRPr/>
              </a:pPr>
              <a:r>
                <a:rPr lang="uk-UA" sz="2400" b="1" dirty="0">
                  <a:solidFill>
                    <a:schemeClr val="accent2"/>
                  </a:solidFill>
                  <a:effectLst>
                    <a:outerShdw blurRad="38100" dist="38100" dir="2700000" algn="tl">
                      <a:srgbClr val="C0C0C0"/>
                    </a:outerShdw>
                  </a:effectLst>
                </a:rPr>
                <a:t>Що</a:t>
              </a:r>
              <a:r>
                <a:rPr lang="en-US" sz="2400" b="1" dirty="0">
                  <a:solidFill>
                    <a:schemeClr val="accent2"/>
                  </a:solidFill>
                  <a:effectLst>
                    <a:outerShdw blurRad="38100" dist="38100" dir="2700000" algn="tl">
                      <a:srgbClr val="C0C0C0"/>
                    </a:outerShdw>
                  </a:effectLst>
                </a:rPr>
                <a:t>?</a:t>
              </a:r>
              <a:endParaRPr lang="ru-RU" sz="2400" b="1" dirty="0">
                <a:solidFill>
                  <a:schemeClr val="accent2"/>
                </a:solidFill>
                <a:effectLst>
                  <a:outerShdw blurRad="38100" dist="38100" dir="2700000" algn="tl">
                    <a:srgbClr val="C0C0C0"/>
                  </a:outerShdw>
                </a:effectLst>
              </a:endParaRPr>
            </a:p>
          </p:txBody>
        </p:sp>
        <p:sp>
          <p:nvSpPr>
            <p:cNvPr id="13" name="Rectangle 10">
              <a:extLst>
                <a:ext uri="{FF2B5EF4-FFF2-40B4-BE49-F238E27FC236}">
                  <a16:creationId xmlns:a16="http://schemas.microsoft.com/office/drawing/2014/main" id="{52649C01-00A7-4DB2-BCF1-9DEEAA2B6AB8}"/>
                </a:ext>
              </a:extLst>
            </p:cNvPr>
            <p:cNvSpPr>
              <a:spLocks noChangeArrowheads="1"/>
            </p:cNvSpPr>
            <p:nvPr/>
          </p:nvSpPr>
          <p:spPr bwMode="auto">
            <a:xfrm rot="2293122">
              <a:off x="3855" y="3186"/>
              <a:ext cx="749" cy="291"/>
            </a:xfrm>
            <a:prstGeom prst="rect">
              <a:avLst/>
            </a:prstGeom>
            <a:noFill/>
            <a:ln w="9525">
              <a:noFill/>
              <a:miter lim="800000"/>
              <a:headEnd/>
              <a:tailEnd/>
            </a:ln>
          </p:spPr>
          <p:txBody>
            <a:bodyPr>
              <a:spAutoFit/>
            </a:bodyPr>
            <a:lstStyle/>
            <a:p>
              <a:pPr>
                <a:defRPr/>
              </a:pPr>
              <a:r>
                <a:rPr lang="uk-UA" sz="2400" b="1" dirty="0">
                  <a:solidFill>
                    <a:schemeClr val="accent2"/>
                  </a:solidFill>
                  <a:effectLst>
                    <a:outerShdw blurRad="38100" dist="38100" dir="2700000" algn="tl">
                      <a:srgbClr val="C0C0C0"/>
                    </a:outerShdw>
                  </a:effectLst>
                </a:rPr>
                <a:t>Коли</a:t>
              </a:r>
              <a:r>
                <a:rPr lang="en-US" sz="2400" b="1" dirty="0">
                  <a:solidFill>
                    <a:schemeClr val="accent2"/>
                  </a:solidFill>
                  <a:effectLst>
                    <a:outerShdw blurRad="38100" dist="38100" dir="2700000" algn="tl">
                      <a:srgbClr val="C0C0C0"/>
                    </a:outerShdw>
                  </a:effectLst>
                </a:rPr>
                <a:t>?</a:t>
              </a:r>
              <a:r>
                <a:rPr lang="uk-UA" sz="2400" b="1" dirty="0">
                  <a:solidFill>
                    <a:schemeClr val="accent2"/>
                  </a:solidFill>
                  <a:effectLst>
                    <a:outerShdw blurRad="38100" dist="38100" dir="2700000" algn="tl">
                      <a:srgbClr val="C0C0C0"/>
                    </a:outerShdw>
                  </a:effectLst>
                </a:rPr>
                <a:t> </a:t>
              </a:r>
              <a:endParaRPr lang="ru-RU" sz="2400" b="1" dirty="0">
                <a:solidFill>
                  <a:schemeClr val="accent2"/>
                </a:solidFill>
                <a:effectLst>
                  <a:outerShdw blurRad="38100" dist="38100" dir="2700000" algn="tl">
                    <a:srgbClr val="C0C0C0"/>
                  </a:outerShdw>
                </a:effectLst>
              </a:endParaRPr>
            </a:p>
          </p:txBody>
        </p:sp>
        <p:sp>
          <p:nvSpPr>
            <p:cNvPr id="14" name="Rectangle 11">
              <a:extLst>
                <a:ext uri="{FF2B5EF4-FFF2-40B4-BE49-F238E27FC236}">
                  <a16:creationId xmlns:a16="http://schemas.microsoft.com/office/drawing/2014/main" id="{1E5F4138-0AD1-4D70-9937-91E1DF45F242}"/>
                </a:ext>
              </a:extLst>
            </p:cNvPr>
            <p:cNvSpPr>
              <a:spLocks noChangeArrowheads="1"/>
            </p:cNvSpPr>
            <p:nvPr/>
          </p:nvSpPr>
          <p:spPr bwMode="auto">
            <a:xfrm>
              <a:off x="4495" y="3458"/>
              <a:ext cx="1265" cy="407"/>
            </a:xfrm>
            <a:prstGeom prst="rect">
              <a:avLst/>
            </a:prstGeom>
            <a:noFill/>
            <a:ln w="9525">
              <a:noFill/>
              <a:miter lim="800000"/>
              <a:headEnd/>
              <a:tailEnd/>
            </a:ln>
          </p:spPr>
          <p:txBody>
            <a:bodyPr>
              <a:spAutoFit/>
            </a:bodyPr>
            <a:lstStyle/>
            <a:p>
              <a:pPr algn="ctr"/>
              <a:r>
                <a:rPr lang="uk-UA" sz="2400" b="1" dirty="0">
                  <a:solidFill>
                    <a:schemeClr val="accent2"/>
                  </a:solidFill>
                </a:rPr>
                <a:t>Фінанси</a:t>
              </a:r>
              <a:endParaRPr lang="en-US" sz="2400" b="1" dirty="0">
                <a:solidFill>
                  <a:schemeClr val="accent2"/>
                </a:solidFill>
              </a:endParaRPr>
            </a:p>
            <a:p>
              <a:pPr algn="ctr"/>
              <a:r>
                <a:rPr lang="uk-UA" sz="1200" b="1" dirty="0"/>
                <a:t>(3 роки)</a:t>
              </a:r>
              <a:endParaRPr lang="ru-RU" sz="2400" b="1" dirty="0"/>
            </a:p>
          </p:txBody>
        </p:sp>
        <p:sp>
          <p:nvSpPr>
            <p:cNvPr id="15" name="Rectangle 12">
              <a:extLst>
                <a:ext uri="{FF2B5EF4-FFF2-40B4-BE49-F238E27FC236}">
                  <a16:creationId xmlns:a16="http://schemas.microsoft.com/office/drawing/2014/main" id="{A5DAC27F-D758-4382-9D89-16649C6804A1}"/>
                </a:ext>
              </a:extLst>
            </p:cNvPr>
            <p:cNvSpPr>
              <a:spLocks noChangeArrowheads="1"/>
            </p:cNvSpPr>
            <p:nvPr/>
          </p:nvSpPr>
          <p:spPr bwMode="auto">
            <a:xfrm>
              <a:off x="2675" y="1570"/>
              <a:ext cx="433" cy="291"/>
            </a:xfrm>
            <a:prstGeom prst="rect">
              <a:avLst/>
            </a:prstGeom>
            <a:noFill/>
            <a:ln w="9525">
              <a:noFill/>
              <a:miter lim="800000"/>
              <a:headEnd/>
              <a:tailEnd/>
            </a:ln>
          </p:spPr>
          <p:txBody>
            <a:bodyPr wrap="none">
              <a:spAutoFit/>
            </a:bodyPr>
            <a:lstStyle/>
            <a:p>
              <a:pPr>
                <a:defRPr/>
              </a:pPr>
              <a:r>
                <a:rPr lang="uk-UA" sz="2400" b="1" dirty="0">
                  <a:solidFill>
                    <a:schemeClr val="accent2"/>
                  </a:solidFill>
                  <a:effectLst>
                    <a:outerShdw blurRad="38100" dist="38100" dir="2700000" algn="tl">
                      <a:srgbClr val="C0C0C0"/>
                    </a:outerShdw>
                  </a:effectLst>
                </a:rPr>
                <a:t>Де</a:t>
              </a:r>
              <a:r>
                <a:rPr lang="en-US" sz="2400" b="1" dirty="0">
                  <a:solidFill>
                    <a:schemeClr val="accent2"/>
                  </a:solidFill>
                  <a:effectLst>
                    <a:outerShdw blurRad="38100" dist="38100" dir="2700000" algn="tl">
                      <a:srgbClr val="C0C0C0"/>
                    </a:outerShdw>
                  </a:effectLst>
                </a:rPr>
                <a:t>?</a:t>
              </a:r>
              <a:endParaRPr lang="uk-UA" sz="2400" b="1" dirty="0">
                <a:solidFill>
                  <a:schemeClr val="accent2"/>
                </a:solidFill>
                <a:effectLst>
                  <a:outerShdw blurRad="38100" dist="38100" dir="2700000" algn="tl">
                    <a:srgbClr val="C0C0C0"/>
                  </a:outerShdw>
                </a:effectLst>
              </a:endParaRPr>
            </a:p>
          </p:txBody>
        </p:sp>
        <p:sp>
          <p:nvSpPr>
            <p:cNvPr id="16" name="Rectangle 13">
              <a:extLst>
                <a:ext uri="{FF2B5EF4-FFF2-40B4-BE49-F238E27FC236}">
                  <a16:creationId xmlns:a16="http://schemas.microsoft.com/office/drawing/2014/main" id="{3A647B76-8D9B-4429-99CC-5B3B08F5E984}"/>
                </a:ext>
              </a:extLst>
            </p:cNvPr>
            <p:cNvSpPr>
              <a:spLocks noChangeArrowheads="1"/>
            </p:cNvSpPr>
            <p:nvPr/>
          </p:nvSpPr>
          <p:spPr bwMode="auto">
            <a:xfrm>
              <a:off x="1986" y="981"/>
              <a:ext cx="1862" cy="407"/>
            </a:xfrm>
            <a:prstGeom prst="rect">
              <a:avLst/>
            </a:prstGeom>
            <a:noFill/>
            <a:ln w="9525">
              <a:noFill/>
              <a:miter lim="800000"/>
              <a:headEnd/>
              <a:tailEnd/>
            </a:ln>
          </p:spPr>
          <p:txBody>
            <a:bodyPr>
              <a:spAutoFit/>
            </a:bodyPr>
            <a:lstStyle/>
            <a:p>
              <a:pPr algn="ctr">
                <a:defRPr/>
              </a:pPr>
              <a:r>
                <a:rPr lang="uk-UA" sz="2400" b="1" dirty="0">
                  <a:solidFill>
                    <a:schemeClr val="accent2"/>
                  </a:solidFill>
                  <a:effectLst>
                    <a:outerShdw blurRad="38100" dist="38100" dir="2700000" algn="tl">
                      <a:srgbClr val="C0C0C0"/>
                    </a:outerShdw>
                  </a:effectLst>
                </a:rPr>
                <a:t>МД </a:t>
              </a:r>
              <a:endParaRPr lang="en-US" sz="2400" b="1" dirty="0">
                <a:solidFill>
                  <a:schemeClr val="accent2"/>
                </a:solidFill>
                <a:effectLst>
                  <a:outerShdw blurRad="38100" dist="38100" dir="2700000" algn="tl">
                    <a:srgbClr val="C0C0C0"/>
                  </a:outerShdw>
                </a:effectLst>
              </a:endParaRPr>
            </a:p>
            <a:p>
              <a:pPr algn="ctr">
                <a:defRPr/>
              </a:pPr>
              <a:r>
                <a:rPr lang="uk-UA" sz="1200" b="1" dirty="0">
                  <a:effectLst>
                    <a:outerShdw blurRad="38100" dist="38100" dir="2700000" algn="tl">
                      <a:srgbClr val="C0C0C0"/>
                    </a:outerShdw>
                  </a:effectLst>
                </a:rPr>
                <a:t>(безстрокова)</a:t>
              </a:r>
              <a:endParaRPr lang="ru-RU" sz="1200" b="1" dirty="0">
                <a:effectLst>
                  <a:outerShdw blurRad="38100" dist="38100" dir="2700000" algn="tl">
                    <a:srgbClr val="C0C0C0"/>
                  </a:outerShdw>
                </a:effectLst>
              </a:endParaRPr>
            </a:p>
          </p:txBody>
        </p:sp>
      </p:grpSp>
      <p:sp>
        <p:nvSpPr>
          <p:cNvPr id="2" name="Прямоугольник 1">
            <a:extLst>
              <a:ext uri="{FF2B5EF4-FFF2-40B4-BE49-F238E27FC236}">
                <a16:creationId xmlns:a16="http://schemas.microsoft.com/office/drawing/2014/main" id="{91A144A8-4C28-4473-806A-BA0605A81C7F}"/>
              </a:ext>
            </a:extLst>
          </p:cNvPr>
          <p:cNvSpPr/>
          <p:nvPr/>
        </p:nvSpPr>
        <p:spPr>
          <a:xfrm>
            <a:off x="8529718" y="903964"/>
            <a:ext cx="3705951" cy="369332"/>
          </a:xfrm>
          <a:prstGeom prst="rect">
            <a:avLst/>
          </a:prstGeom>
        </p:spPr>
        <p:txBody>
          <a:bodyPr wrap="none">
            <a:spAutoFit/>
          </a:bodyPr>
          <a:lstStyle/>
          <a:p>
            <a:r>
              <a:rPr lang="uk-UA" dirty="0"/>
              <a:t>Збалансований розвиток території</a:t>
            </a:r>
            <a:endParaRPr lang="ru-RU" dirty="0"/>
          </a:p>
        </p:txBody>
      </p:sp>
    </p:spTree>
    <p:extLst>
      <p:ext uri="{BB962C8B-B14F-4D97-AF65-F5344CB8AC3E}">
        <p14:creationId xmlns:p14="http://schemas.microsoft.com/office/powerpoint/2010/main" val="1144660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Рисунок 18">
            <a:extLst>
              <a:ext uri="{FF2B5EF4-FFF2-40B4-BE49-F238E27FC236}">
                <a16:creationId xmlns:a16="http://schemas.microsoft.com/office/drawing/2014/main" id="{958018D8-B02E-4519-8F59-B0F2AA7F6CB5}"/>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348133" y="620689"/>
            <a:ext cx="7324311" cy="4825587"/>
          </a:xfrm>
          <a:prstGeom prst="rect">
            <a:avLst/>
          </a:prstGeom>
          <a:noFill/>
          <a:ln>
            <a:noFill/>
          </a:ln>
        </p:spPr>
      </p:pic>
      <p:sp>
        <p:nvSpPr>
          <p:cNvPr id="2" name="Заголовок 1">
            <a:extLst>
              <a:ext uri="{FF2B5EF4-FFF2-40B4-BE49-F238E27FC236}">
                <a16:creationId xmlns:a16="http://schemas.microsoft.com/office/drawing/2014/main" id="{9BE9E4D1-6928-4E5D-BC20-4DF0C000D5E4}"/>
              </a:ext>
            </a:extLst>
          </p:cNvPr>
          <p:cNvSpPr>
            <a:spLocks noGrp="1"/>
          </p:cNvSpPr>
          <p:nvPr>
            <p:ph type="title"/>
          </p:nvPr>
        </p:nvSpPr>
        <p:spPr>
          <a:xfrm>
            <a:off x="1524000" y="356693"/>
            <a:ext cx="2430710" cy="497344"/>
          </a:xfrm>
          <a:gradFill flip="none" rotWithShape="1">
            <a:gsLst>
              <a:gs pos="0">
                <a:srgbClr val="FBCDA5"/>
              </a:gs>
              <a:gs pos="86000">
                <a:schemeClr val="bg1"/>
              </a:gs>
            </a:gsLst>
            <a:lin ang="0" scaled="1"/>
            <a:tileRect/>
          </a:gradFill>
          <a:ln>
            <a:noFill/>
          </a:ln>
        </p:spPr>
        <p:txBody>
          <a:bodyPr>
            <a:normAutofit/>
          </a:bodyPr>
          <a:lstStyle/>
          <a:p>
            <a:r>
              <a:rPr lang="en-US" sz="2400" b="1" dirty="0">
                <a:latin typeface="Helvetica" panose="00000500000000000000" pitchFamily="50" charset="0"/>
                <a:ea typeface="Helvetica" panose="00000500000000000000" pitchFamily="50" charset="0"/>
              </a:rPr>
              <a:t>2014-2020</a:t>
            </a:r>
            <a:endParaRPr lang="ru-RU" sz="788" dirty="0">
              <a:latin typeface="Helvetica" panose="00000500000000000000" pitchFamily="50" charset="0"/>
              <a:ea typeface="Helvetica" panose="00000500000000000000" pitchFamily="50" charset="0"/>
            </a:endParaRPr>
          </a:p>
        </p:txBody>
      </p:sp>
      <p:sp>
        <p:nvSpPr>
          <p:cNvPr id="7" name="Объект 2">
            <a:extLst>
              <a:ext uri="{FF2B5EF4-FFF2-40B4-BE49-F238E27FC236}">
                <a16:creationId xmlns:a16="http://schemas.microsoft.com/office/drawing/2014/main" id="{BFF1673D-D7F3-4850-9047-37333CF11C6E}"/>
              </a:ext>
            </a:extLst>
          </p:cNvPr>
          <p:cNvSpPr txBox="1">
            <a:spLocks/>
          </p:cNvSpPr>
          <p:nvPr/>
        </p:nvSpPr>
        <p:spPr>
          <a:xfrm>
            <a:off x="1578038" y="1812503"/>
            <a:ext cx="2199935" cy="3976751"/>
          </a:xfrm>
          <a:prstGeom prst="rect">
            <a:avLst/>
          </a:prstGeom>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kern="600" dirty="0">
                <a:latin typeface="Helvetica" panose="00000500000000000000" pitchFamily="50" charset="0"/>
                <a:ea typeface="Helvetica" panose="00000500000000000000" pitchFamily="50" charset="0"/>
              </a:rPr>
              <a:t>1. </a:t>
            </a:r>
            <a:r>
              <a:rPr lang="ru-RU" sz="2700" kern="600" dirty="0" err="1">
                <a:latin typeface="Helvetica" panose="00000500000000000000" pitchFamily="50" charset="0"/>
                <a:ea typeface="Helvetica" panose="00000500000000000000" pitchFamily="50" charset="0"/>
              </a:rPr>
              <a:t>Волочиська</a:t>
            </a:r>
            <a:r>
              <a:rPr lang="en-US" sz="2700" kern="600" dirty="0">
                <a:latin typeface="Helvetica" panose="00000500000000000000" pitchFamily="50" charset="0"/>
                <a:ea typeface="Helvetica" panose="00000500000000000000" pitchFamily="50" charset="0"/>
              </a:rPr>
              <a:t> </a:t>
            </a:r>
            <a:r>
              <a:rPr lang="ru-RU" sz="2700" kern="600" dirty="0">
                <a:latin typeface="Helvetica" panose="00000500000000000000" pitchFamily="50" charset="0"/>
                <a:ea typeface="Helvetica" panose="00000500000000000000" pitchFamily="50" charset="0"/>
              </a:rPr>
              <a:t>ОТГ </a:t>
            </a:r>
            <a:r>
              <a:rPr lang="ru-RU" sz="2700" kern="600" dirty="0" err="1">
                <a:latin typeface="Helvetica" panose="00000500000000000000" pitchFamily="50" charset="0"/>
                <a:ea typeface="Helvetica" panose="00000500000000000000" pitchFamily="50" charset="0"/>
              </a:rPr>
              <a:t>Хмельницької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2. </a:t>
            </a:r>
            <a:r>
              <a:rPr lang="ru-RU" sz="2700" kern="600" dirty="0" err="1">
                <a:latin typeface="Helvetica" panose="00000500000000000000" pitchFamily="50" charset="0"/>
                <a:ea typeface="Helvetica" panose="00000500000000000000" pitchFamily="50" charset="0"/>
              </a:rPr>
              <a:t>Сатанівська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Хмельницької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3. </a:t>
            </a:r>
            <a:r>
              <a:rPr lang="ru-RU" sz="2700" kern="600" dirty="0" err="1">
                <a:latin typeface="Helvetica" panose="00000500000000000000" pitchFamily="50" charset="0"/>
                <a:ea typeface="Helvetica" panose="00000500000000000000" pitchFamily="50" charset="0"/>
              </a:rPr>
              <a:t>Баранівська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Житомирської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4. </a:t>
            </a:r>
            <a:r>
              <a:rPr lang="ru-RU" sz="2700" kern="600" dirty="0" err="1">
                <a:latin typeface="Helvetica" panose="00000500000000000000" pitchFamily="50" charset="0"/>
                <a:ea typeface="Helvetica" panose="00000500000000000000" pitchFamily="50" charset="0"/>
              </a:rPr>
              <a:t>Єрківська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Черкаської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5. </a:t>
            </a:r>
            <a:r>
              <a:rPr lang="ru-RU" sz="2700" kern="600" dirty="0" err="1">
                <a:latin typeface="Helvetica" panose="00000500000000000000" pitchFamily="50" charset="0"/>
                <a:ea typeface="Helvetica" panose="00000500000000000000" pitchFamily="50" charset="0"/>
              </a:rPr>
              <a:t>Шишацька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Полтавської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6. </a:t>
            </a:r>
            <a:r>
              <a:rPr lang="ru-RU" sz="2700" kern="600" dirty="0" err="1">
                <a:latin typeface="Helvetica" panose="00000500000000000000" pitchFamily="50" charset="0"/>
                <a:ea typeface="Helvetica" panose="00000500000000000000" pitchFamily="50" charset="0"/>
              </a:rPr>
              <a:t>Пирятинська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Полтавської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7. </a:t>
            </a:r>
            <a:r>
              <a:rPr lang="ru-RU" sz="2700" kern="600" dirty="0" err="1">
                <a:latin typeface="Helvetica" panose="00000500000000000000" pitchFamily="50" charset="0"/>
                <a:ea typeface="Helvetica" panose="00000500000000000000" pitchFamily="50" charset="0"/>
              </a:rPr>
              <a:t>Березівська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Сумської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8. </a:t>
            </a:r>
            <a:r>
              <a:rPr lang="ru-RU" sz="2700" kern="600" dirty="0" err="1">
                <a:latin typeface="Helvetica" panose="00000500000000000000" pitchFamily="50" charset="0"/>
                <a:ea typeface="Helvetica" panose="00000500000000000000" pitchFamily="50" charset="0"/>
              </a:rPr>
              <a:t>Рукшинська</a:t>
            </a:r>
            <a:r>
              <a:rPr lang="ru-RU" sz="2700" kern="600" dirty="0">
                <a:latin typeface="Helvetica" panose="00000500000000000000" pitchFamily="50" charset="0"/>
                <a:ea typeface="Helvetica" panose="00000500000000000000" pitchFamily="50" charset="0"/>
              </a:rPr>
              <a:t> ОТГ </a:t>
            </a:r>
            <a:r>
              <a:rPr lang="uk-UA" sz="2700" kern="600" dirty="0">
                <a:latin typeface="Helvetica" panose="00000500000000000000" pitchFamily="50" charset="0"/>
                <a:ea typeface="Helvetica" panose="00000500000000000000" pitchFamily="50" charset="0"/>
              </a:rPr>
              <a:t>Ч</a:t>
            </a:r>
            <a:r>
              <a:rPr lang="ru-RU" sz="2700" kern="600" dirty="0" err="1">
                <a:latin typeface="Helvetica" panose="00000500000000000000" pitchFamily="50" charset="0"/>
                <a:ea typeface="Helvetica" panose="00000500000000000000" pitchFamily="50" charset="0"/>
              </a:rPr>
              <a:t>ернівецької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9. </a:t>
            </a:r>
            <a:r>
              <a:rPr lang="ru-RU" sz="2700" kern="600" dirty="0" err="1">
                <a:latin typeface="Helvetica" panose="00000500000000000000" pitchFamily="50" charset="0"/>
                <a:ea typeface="Helvetica" panose="00000500000000000000" pitchFamily="50" charset="0"/>
              </a:rPr>
              <a:t>Смолигівська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Волинської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10. </a:t>
            </a:r>
            <a:r>
              <a:rPr lang="ru-RU" sz="2700" kern="600" dirty="0" err="1">
                <a:latin typeface="Helvetica" panose="00000500000000000000" pitchFamily="50" charset="0"/>
                <a:ea typeface="Helvetica" panose="00000500000000000000" pitchFamily="50" charset="0"/>
              </a:rPr>
              <a:t>Троїцька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Луганської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11. </a:t>
            </a:r>
            <a:r>
              <a:rPr lang="ru-RU" sz="2700" kern="600" dirty="0" err="1">
                <a:latin typeface="Helvetica" panose="00000500000000000000" pitchFamily="50" charset="0"/>
                <a:ea typeface="Helvetica" panose="00000500000000000000" pitchFamily="50" charset="0"/>
              </a:rPr>
              <a:t>Нижньодуванська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Луганської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en-US"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12. </a:t>
            </a:r>
            <a:r>
              <a:rPr lang="ru-RU" sz="2700" kern="600" dirty="0" err="1">
                <a:latin typeface="Helvetica" panose="00000500000000000000" pitchFamily="50" charset="0"/>
                <a:ea typeface="Helvetica" panose="00000500000000000000" pitchFamily="50" charset="0"/>
              </a:rPr>
              <a:t>Апостолівська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en-US"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13. </a:t>
            </a:r>
            <a:r>
              <a:rPr lang="ru-RU" sz="2700" kern="600" dirty="0" err="1">
                <a:latin typeface="Helvetica" panose="00000500000000000000" pitchFamily="50" charset="0"/>
                <a:ea typeface="Helvetica" panose="00000500000000000000" pitchFamily="50" charset="0"/>
              </a:rPr>
              <a:t>Вакулівська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en-US"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14. </a:t>
            </a:r>
            <a:r>
              <a:rPr lang="ru-RU" sz="2700" kern="600" dirty="0" err="1">
                <a:latin typeface="Helvetica" panose="00000500000000000000" pitchFamily="50" charset="0"/>
                <a:ea typeface="Helvetica" panose="00000500000000000000" pitchFamily="50" charset="0"/>
              </a:rPr>
              <a:t>Васильківська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15. </a:t>
            </a:r>
            <a:r>
              <a:rPr lang="ru-RU" sz="2700" kern="600" dirty="0" err="1">
                <a:latin typeface="Helvetica" panose="00000500000000000000" pitchFamily="50" charset="0"/>
                <a:ea typeface="Helvetica" panose="00000500000000000000" pitchFamily="50" charset="0"/>
              </a:rPr>
              <a:t>Петриківська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16. </a:t>
            </a:r>
            <a:r>
              <a:rPr lang="ru-RU" sz="2700" kern="600" dirty="0" err="1">
                <a:latin typeface="Helvetica" panose="00000500000000000000" pitchFamily="50" charset="0"/>
                <a:ea typeface="Helvetica" panose="00000500000000000000" pitchFamily="50" charset="0"/>
              </a:rPr>
              <a:t>Слобожанська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17. </a:t>
            </a:r>
            <a:r>
              <a:rPr lang="ru-RU" sz="2700" kern="600" dirty="0" err="1">
                <a:latin typeface="Helvetica" panose="00000500000000000000" pitchFamily="50" charset="0"/>
                <a:ea typeface="Helvetica" panose="00000500000000000000" pitchFamily="50" charset="0"/>
              </a:rPr>
              <a:t>Межівська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18.</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Вербківська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19. </a:t>
            </a:r>
            <a:r>
              <a:rPr lang="ru-RU" sz="2700" kern="600" dirty="0" err="1">
                <a:latin typeface="Helvetica" panose="00000500000000000000" pitchFamily="50" charset="0"/>
                <a:ea typeface="Helvetica" panose="00000500000000000000" pitchFamily="50" charset="0"/>
              </a:rPr>
              <a:t>Чумаківська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Дніпропетровської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20. </a:t>
            </a:r>
            <a:r>
              <a:rPr lang="ru-RU" sz="2700" kern="600" dirty="0" err="1">
                <a:latin typeface="Helvetica" panose="00000500000000000000" pitchFamily="50" charset="0"/>
                <a:ea typeface="Helvetica" panose="00000500000000000000" pitchFamily="50" charset="0"/>
              </a:rPr>
              <a:t>Присиваська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Херсонської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en-US" sz="2700" kern="600" dirty="0">
                <a:latin typeface="Helvetica" panose="00000500000000000000" pitchFamily="50" charset="0"/>
                <a:ea typeface="Helvetica" panose="00000500000000000000" pitchFamily="50" charset="0"/>
              </a:rPr>
              <a:t>21.</a:t>
            </a:r>
            <a:r>
              <a:rPr lang="ru-RU" sz="2700" kern="600" dirty="0" err="1">
                <a:latin typeface="Helvetica" panose="00000500000000000000" pitchFamily="50" charset="0"/>
                <a:ea typeface="Helvetica" panose="00000500000000000000" pitchFamily="50" charset="0"/>
              </a:rPr>
              <a:t>Новопразька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Кіровоградської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en-US" sz="2700" kern="600" dirty="0">
              <a:latin typeface="Helvetica" panose="00000500000000000000" pitchFamily="50" charset="0"/>
              <a:ea typeface="Helvetica" panose="00000500000000000000" pitchFamily="50" charset="0"/>
            </a:endParaRPr>
          </a:p>
          <a:p>
            <a:pPr marL="0" indent="0">
              <a:buNone/>
            </a:pPr>
            <a:r>
              <a:rPr lang="ru-RU" sz="2700" kern="600" dirty="0">
                <a:latin typeface="Helvetica" panose="00000500000000000000" pitchFamily="50" charset="0"/>
                <a:ea typeface="Helvetica" panose="00000500000000000000" pitchFamily="50" charset="0"/>
              </a:rPr>
              <a:t>25. </a:t>
            </a:r>
            <a:r>
              <a:rPr lang="ru-RU" sz="2700" kern="600" dirty="0" err="1">
                <a:latin typeface="Helvetica" panose="00000500000000000000" pitchFamily="50" charset="0"/>
                <a:ea typeface="Helvetica" panose="00000500000000000000" pitchFamily="50" charset="0"/>
              </a:rPr>
              <a:t>Олександрівська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Миколаївської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ru-RU" sz="2700" kern="600" dirty="0">
                <a:latin typeface="Helvetica" panose="00000500000000000000" pitchFamily="50" charset="0"/>
                <a:ea typeface="Helvetica" panose="00000500000000000000" pitchFamily="50" charset="0"/>
              </a:rPr>
              <a:t>26. </a:t>
            </a:r>
            <a:r>
              <a:rPr lang="ru-RU" sz="2700" kern="600" dirty="0" err="1">
                <a:latin typeface="Helvetica" panose="00000500000000000000" pitchFamily="50" charset="0"/>
                <a:ea typeface="Helvetica" panose="00000500000000000000" pitchFamily="50" charset="0"/>
              </a:rPr>
              <a:t>Арбузинська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Миколаївської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r>
              <a:rPr lang="ru-RU" sz="2700" kern="600" dirty="0">
                <a:latin typeface="Helvetica" panose="00000500000000000000" pitchFamily="50" charset="0"/>
                <a:ea typeface="Helvetica" panose="00000500000000000000" pitchFamily="50" charset="0"/>
              </a:rPr>
              <a:t>27. </a:t>
            </a:r>
            <a:r>
              <a:rPr lang="ru-RU" sz="2700" kern="600" dirty="0" err="1">
                <a:latin typeface="Helvetica" panose="00000500000000000000" pitchFamily="50" charset="0"/>
                <a:ea typeface="Helvetica" panose="00000500000000000000" pitchFamily="50" charset="0"/>
              </a:rPr>
              <a:t>Прибужанівська</a:t>
            </a:r>
            <a:r>
              <a:rPr lang="ru-RU" sz="2700" kern="600" dirty="0">
                <a:latin typeface="Helvetica" panose="00000500000000000000" pitchFamily="50" charset="0"/>
                <a:ea typeface="Helvetica" panose="00000500000000000000" pitchFamily="50" charset="0"/>
              </a:rPr>
              <a:t> ОТГ </a:t>
            </a:r>
            <a:r>
              <a:rPr lang="ru-RU" sz="2700" kern="600" dirty="0" err="1">
                <a:latin typeface="Helvetica" panose="00000500000000000000" pitchFamily="50" charset="0"/>
                <a:ea typeface="Helvetica" panose="00000500000000000000" pitchFamily="50" charset="0"/>
              </a:rPr>
              <a:t>Миколаївської</a:t>
            </a:r>
            <a:r>
              <a:rPr lang="ru-RU" sz="2700" kern="600" dirty="0">
                <a:latin typeface="Helvetica" panose="00000500000000000000" pitchFamily="50" charset="0"/>
                <a:ea typeface="Helvetica" panose="00000500000000000000" pitchFamily="50" charset="0"/>
              </a:rPr>
              <a:t> </a:t>
            </a:r>
            <a:r>
              <a:rPr lang="ru-RU" sz="2700" kern="600" dirty="0" err="1">
                <a:latin typeface="Helvetica" panose="00000500000000000000" pitchFamily="50" charset="0"/>
                <a:ea typeface="Helvetica" panose="00000500000000000000" pitchFamily="50" charset="0"/>
              </a:rPr>
              <a:t>області</a:t>
            </a:r>
            <a:endParaRPr lang="ru-RU" sz="2700" kern="600" dirty="0">
              <a:latin typeface="Helvetica" panose="00000500000000000000" pitchFamily="50" charset="0"/>
              <a:ea typeface="Helvetica" panose="00000500000000000000" pitchFamily="50" charset="0"/>
            </a:endParaRPr>
          </a:p>
          <a:p>
            <a:pPr marL="0" indent="0">
              <a:buNone/>
            </a:pPr>
            <a:endParaRPr lang="ru-RU" sz="2700" dirty="0">
              <a:latin typeface="Helvetica" panose="00000500000000000000" pitchFamily="50" charset="0"/>
              <a:ea typeface="Helvetica" panose="00000500000000000000" pitchFamily="50" charset="0"/>
            </a:endParaRPr>
          </a:p>
          <a:p>
            <a:pPr marL="0" indent="0">
              <a:buNone/>
            </a:pPr>
            <a:endParaRPr lang="ru-RU" sz="2700" dirty="0"/>
          </a:p>
          <a:p>
            <a:endParaRPr lang="ru-RU" sz="2100" dirty="0"/>
          </a:p>
        </p:txBody>
      </p:sp>
      <p:sp>
        <p:nvSpPr>
          <p:cNvPr id="14" name="Объект 3">
            <a:extLst>
              <a:ext uri="{FF2B5EF4-FFF2-40B4-BE49-F238E27FC236}">
                <a16:creationId xmlns:a16="http://schemas.microsoft.com/office/drawing/2014/main" id="{04998587-3926-417C-BDBC-6EDEA2A510A0}"/>
              </a:ext>
            </a:extLst>
          </p:cNvPr>
          <p:cNvSpPr txBox="1">
            <a:spLocks/>
          </p:cNvSpPr>
          <p:nvPr/>
        </p:nvSpPr>
        <p:spPr>
          <a:xfrm>
            <a:off x="4071965" y="4557602"/>
            <a:ext cx="2323710" cy="2157965"/>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675" dirty="0">
                <a:latin typeface="Helvetica" panose="00000500000000000000" pitchFamily="50" charset="0"/>
                <a:ea typeface="Helvetica" panose="00000500000000000000" pitchFamily="50" charset="0"/>
              </a:rPr>
              <a:t>28. </a:t>
            </a:r>
            <a:r>
              <a:rPr lang="ru-RU" sz="675" dirty="0" err="1">
                <a:latin typeface="Helvetica" panose="00000500000000000000" pitchFamily="50" charset="0"/>
                <a:ea typeface="Helvetica" panose="00000500000000000000" pitchFamily="50" charset="0"/>
              </a:rPr>
              <a:t>Бузька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Миколаївської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29. </a:t>
            </a:r>
            <a:r>
              <a:rPr lang="ru-RU" sz="675" dirty="0" err="1">
                <a:latin typeface="Helvetica" panose="00000500000000000000" pitchFamily="50" charset="0"/>
                <a:ea typeface="Helvetica" panose="00000500000000000000" pitchFamily="50" charset="0"/>
              </a:rPr>
              <a:t>Коблівська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Миколаївської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30. </a:t>
            </a:r>
            <a:r>
              <a:rPr lang="ru-RU" sz="675" dirty="0" err="1">
                <a:latin typeface="Helvetica" panose="00000500000000000000" pitchFamily="50" charset="0"/>
                <a:ea typeface="Helvetica" panose="00000500000000000000" pitchFamily="50" charset="0"/>
              </a:rPr>
              <a:t>Заводська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Тернопільської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31. </a:t>
            </a:r>
            <a:r>
              <a:rPr lang="ru-RU" sz="675" dirty="0" err="1">
                <a:latin typeface="Helvetica" panose="00000500000000000000" pitchFamily="50" charset="0"/>
                <a:ea typeface="Helvetica" panose="00000500000000000000" pitchFamily="50" charset="0"/>
              </a:rPr>
              <a:t>Хоростківська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Тернопільської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32. </a:t>
            </a:r>
            <a:r>
              <a:rPr lang="ru-RU" sz="675" dirty="0" err="1">
                <a:latin typeface="Helvetica" panose="00000500000000000000" pitchFamily="50" charset="0"/>
                <a:ea typeface="Helvetica" panose="00000500000000000000" pitchFamily="50" charset="0"/>
              </a:rPr>
              <a:t>Лановецька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Тернопільської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33. </a:t>
            </a:r>
            <a:r>
              <a:rPr lang="ru-RU" sz="675" dirty="0" err="1">
                <a:latin typeface="Helvetica" panose="00000500000000000000" pitchFamily="50" charset="0"/>
                <a:ea typeface="Helvetica" panose="00000500000000000000" pitchFamily="50" charset="0"/>
              </a:rPr>
              <a:t>Борщівська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Тернопільської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34. </a:t>
            </a:r>
            <a:r>
              <a:rPr lang="ru-RU" sz="675" dirty="0" err="1">
                <a:latin typeface="Helvetica" panose="00000500000000000000" pitchFamily="50" charset="0"/>
                <a:ea typeface="Helvetica" panose="00000500000000000000" pitchFamily="50" charset="0"/>
              </a:rPr>
              <a:t>Коломацька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Харківської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35. </a:t>
            </a:r>
            <a:r>
              <a:rPr lang="ru-RU" sz="675" dirty="0" err="1">
                <a:latin typeface="Helvetica" panose="00000500000000000000" pitchFamily="50" charset="0"/>
                <a:ea typeface="Helvetica" panose="00000500000000000000" pitchFamily="50" charset="0"/>
              </a:rPr>
              <a:t>Нововодолазька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Харківської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en-US"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22. </a:t>
            </a:r>
            <a:r>
              <a:rPr lang="ru-RU" sz="675" dirty="0" err="1">
                <a:latin typeface="Helvetica" panose="00000500000000000000" pitchFamily="50" charset="0"/>
                <a:ea typeface="Helvetica" panose="00000500000000000000" pitchFamily="50" charset="0"/>
              </a:rPr>
              <a:t>Дзвиняцька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Івано-Франківської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23. </a:t>
            </a:r>
            <a:r>
              <a:rPr lang="ru-RU" sz="675" dirty="0" err="1">
                <a:latin typeface="Helvetica" panose="00000500000000000000" pitchFamily="50" charset="0"/>
                <a:ea typeface="Helvetica" panose="00000500000000000000" pitchFamily="50" charset="0"/>
              </a:rPr>
              <a:t>Ланчинська</a:t>
            </a:r>
            <a:r>
              <a:rPr lang="en-US" sz="675" dirty="0">
                <a:latin typeface="Helvetica" panose="00000500000000000000" pitchFamily="50" charset="0"/>
                <a:ea typeface="Helvetica" panose="00000500000000000000" pitchFamily="50" charset="0"/>
              </a:rPr>
              <a:t> </a:t>
            </a:r>
            <a:r>
              <a:rPr lang="ru-RU" sz="675" dirty="0">
                <a:latin typeface="Helvetica" panose="00000500000000000000" pitchFamily="50" charset="0"/>
                <a:ea typeface="Helvetica" panose="00000500000000000000" pitchFamily="50" charset="0"/>
              </a:rPr>
              <a:t>ОТГ </a:t>
            </a:r>
            <a:r>
              <a:rPr lang="ru-RU" sz="675" dirty="0" err="1">
                <a:latin typeface="Helvetica" panose="00000500000000000000" pitchFamily="50" charset="0"/>
                <a:ea typeface="Helvetica" panose="00000500000000000000" pitchFamily="50" charset="0"/>
              </a:rPr>
              <a:t>Івано-Франківської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24. </a:t>
            </a:r>
            <a:r>
              <a:rPr lang="ru-RU" sz="675" dirty="0" err="1">
                <a:latin typeface="Helvetica" panose="00000500000000000000" pitchFamily="50" charset="0"/>
                <a:ea typeface="Helvetica" panose="00000500000000000000" pitchFamily="50" charset="0"/>
              </a:rPr>
              <a:t>П’ядицька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Івано-Франківської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endParaRPr lang="ru-RU" sz="750" dirty="0"/>
          </a:p>
        </p:txBody>
      </p:sp>
      <p:sp>
        <p:nvSpPr>
          <p:cNvPr id="9" name="Объект 3">
            <a:extLst>
              <a:ext uri="{FF2B5EF4-FFF2-40B4-BE49-F238E27FC236}">
                <a16:creationId xmlns:a16="http://schemas.microsoft.com/office/drawing/2014/main" id="{DA8716BE-5098-4749-A1F0-91608A072511}"/>
              </a:ext>
            </a:extLst>
          </p:cNvPr>
          <p:cNvSpPr txBox="1">
            <a:spLocks/>
          </p:cNvSpPr>
          <p:nvPr/>
        </p:nvSpPr>
        <p:spPr>
          <a:xfrm>
            <a:off x="6395676" y="6110081"/>
            <a:ext cx="2009955" cy="545719"/>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675" dirty="0">
                <a:latin typeface="Helvetica" panose="00000500000000000000" pitchFamily="50" charset="0"/>
                <a:ea typeface="Helvetica" panose="00000500000000000000" pitchFamily="50" charset="0"/>
              </a:rPr>
              <a:t>36. </a:t>
            </a:r>
            <a:r>
              <a:rPr lang="ru-RU" sz="675" dirty="0" err="1">
                <a:latin typeface="Helvetica" panose="00000500000000000000" pitchFamily="50" charset="0"/>
                <a:ea typeface="Helvetica" panose="00000500000000000000" pitchFamily="50" charset="0"/>
              </a:rPr>
              <a:t>Мереф</a:t>
            </a:r>
            <a:r>
              <a:rPr lang="en-US" sz="675" dirty="0">
                <a:latin typeface="Helvetica" panose="00000500000000000000" pitchFamily="50" charset="0"/>
                <a:ea typeface="Helvetica" panose="00000500000000000000" pitchFamily="50" charset="0"/>
              </a:rPr>
              <a:t>’</a:t>
            </a:r>
            <a:r>
              <a:rPr lang="uk-UA" sz="675" dirty="0" err="1">
                <a:latin typeface="Helvetica" panose="00000500000000000000" pitchFamily="50" charset="0"/>
                <a:ea typeface="Helvetica" panose="00000500000000000000" pitchFamily="50" charset="0"/>
              </a:rPr>
              <a:t>янська</a:t>
            </a:r>
            <a:r>
              <a:rPr lang="uk-UA" sz="675" dirty="0">
                <a:latin typeface="Helvetica" panose="00000500000000000000" pitchFamily="50" charset="0"/>
                <a:ea typeface="Helvetica" panose="00000500000000000000" pitchFamily="50" charset="0"/>
              </a:rPr>
              <a:t> ОТГ Харківської 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37. </a:t>
            </a:r>
            <a:r>
              <a:rPr lang="ru-RU" sz="675" dirty="0" err="1">
                <a:latin typeface="Helvetica" panose="00000500000000000000" pitchFamily="50" charset="0"/>
                <a:ea typeface="Helvetica" panose="00000500000000000000" pitchFamily="50" charset="0"/>
              </a:rPr>
              <a:t>Черкаська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Донецької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38. </a:t>
            </a:r>
            <a:r>
              <a:rPr lang="ru-RU" sz="675" dirty="0" err="1">
                <a:latin typeface="Helvetica" panose="00000500000000000000" pitchFamily="50" charset="0"/>
                <a:ea typeface="Helvetica" panose="00000500000000000000" pitchFamily="50" charset="0"/>
              </a:rPr>
              <a:t>Миколаївська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Донецької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r>
              <a:rPr lang="ru-RU" sz="675" dirty="0">
                <a:latin typeface="Helvetica" panose="00000500000000000000" pitchFamily="50" charset="0"/>
                <a:ea typeface="Helvetica" panose="00000500000000000000" pitchFamily="50" charset="0"/>
              </a:rPr>
              <a:t> </a:t>
            </a:r>
            <a:endParaRPr lang="en-US" sz="675" dirty="0">
              <a:latin typeface="Helvetica" panose="00000500000000000000" pitchFamily="50" charset="0"/>
              <a:ea typeface="Helvetica" panose="00000500000000000000" pitchFamily="50" charset="0"/>
            </a:endParaRPr>
          </a:p>
        </p:txBody>
      </p:sp>
      <p:sp>
        <p:nvSpPr>
          <p:cNvPr id="3" name="Прямоугольник 2">
            <a:extLst>
              <a:ext uri="{FF2B5EF4-FFF2-40B4-BE49-F238E27FC236}">
                <a16:creationId xmlns:a16="http://schemas.microsoft.com/office/drawing/2014/main" id="{DF317929-2841-403A-9ED2-7FEB1A514223}"/>
              </a:ext>
            </a:extLst>
          </p:cNvPr>
          <p:cNvSpPr/>
          <p:nvPr/>
        </p:nvSpPr>
        <p:spPr>
          <a:xfrm>
            <a:off x="10199580" y="4725919"/>
            <a:ext cx="414384" cy="19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0" name="Объект 3">
            <a:extLst>
              <a:ext uri="{FF2B5EF4-FFF2-40B4-BE49-F238E27FC236}">
                <a16:creationId xmlns:a16="http://schemas.microsoft.com/office/drawing/2014/main" id="{0B1B3B0E-5F1A-438F-B65A-39200FE82D42}"/>
              </a:ext>
            </a:extLst>
          </p:cNvPr>
          <p:cNvSpPr txBox="1">
            <a:spLocks/>
          </p:cNvSpPr>
          <p:nvPr/>
        </p:nvSpPr>
        <p:spPr>
          <a:xfrm>
            <a:off x="8681363" y="5727574"/>
            <a:ext cx="1991080" cy="528959"/>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675" dirty="0">
                <a:latin typeface="Helvetica" panose="00000500000000000000" pitchFamily="50" charset="0"/>
                <a:ea typeface="Helvetica" panose="00000500000000000000" pitchFamily="50" charset="0"/>
              </a:rPr>
              <a:t>39. </a:t>
            </a:r>
            <a:r>
              <a:rPr lang="ru-RU" sz="675" dirty="0" err="1">
                <a:latin typeface="Helvetica" panose="00000500000000000000" pitchFamily="50" charset="0"/>
                <a:ea typeface="Helvetica" panose="00000500000000000000" pitchFamily="50" charset="0"/>
              </a:rPr>
              <a:t>Званівська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Донецької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en-US"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40.Комиш-Зорянська ОТГ </a:t>
            </a:r>
            <a:r>
              <a:rPr lang="ru-RU" sz="675" dirty="0" err="1">
                <a:latin typeface="Helvetica" panose="00000500000000000000" pitchFamily="50" charset="0"/>
                <a:ea typeface="Helvetica" panose="00000500000000000000" pitchFamily="50" charset="0"/>
              </a:rPr>
              <a:t>Запорізької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ru-RU" sz="675" dirty="0">
                <a:latin typeface="Helvetica" panose="00000500000000000000" pitchFamily="50" charset="0"/>
                <a:ea typeface="Helvetica" panose="00000500000000000000" pitchFamily="50" charset="0"/>
              </a:rPr>
              <a:t>41. </a:t>
            </a:r>
            <a:r>
              <a:rPr lang="ru-RU" sz="675" dirty="0" err="1">
                <a:latin typeface="Helvetica" panose="00000500000000000000" pitchFamily="50" charset="0"/>
                <a:ea typeface="Helvetica" panose="00000500000000000000" pitchFamily="50" charset="0"/>
              </a:rPr>
              <a:t>Веселівська</a:t>
            </a:r>
            <a:r>
              <a:rPr lang="ru-RU" sz="675" dirty="0">
                <a:latin typeface="Helvetica" panose="00000500000000000000" pitchFamily="50" charset="0"/>
                <a:ea typeface="Helvetica" panose="00000500000000000000" pitchFamily="50" charset="0"/>
              </a:rPr>
              <a:t> ОТГ </a:t>
            </a:r>
            <a:r>
              <a:rPr lang="ru-RU" sz="675" dirty="0" err="1">
                <a:latin typeface="Helvetica" panose="00000500000000000000" pitchFamily="50" charset="0"/>
                <a:ea typeface="Helvetica" panose="00000500000000000000" pitchFamily="50" charset="0"/>
              </a:rPr>
              <a:t>Запорізької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p:txBody>
      </p:sp>
      <p:sp>
        <p:nvSpPr>
          <p:cNvPr id="12" name="Прямоугольник 11">
            <a:extLst>
              <a:ext uri="{FF2B5EF4-FFF2-40B4-BE49-F238E27FC236}">
                <a16:creationId xmlns:a16="http://schemas.microsoft.com/office/drawing/2014/main" id="{DF317929-2841-403A-9ED2-7FEB1A514223}"/>
              </a:ext>
            </a:extLst>
          </p:cNvPr>
          <p:cNvSpPr/>
          <p:nvPr/>
        </p:nvSpPr>
        <p:spPr>
          <a:xfrm>
            <a:off x="10258059" y="5446275"/>
            <a:ext cx="414384" cy="1903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
          </a:p>
        </p:txBody>
      </p:sp>
      <p:sp>
        <p:nvSpPr>
          <p:cNvPr id="16" name="Объект 3">
            <a:extLst>
              <a:ext uri="{FF2B5EF4-FFF2-40B4-BE49-F238E27FC236}">
                <a16:creationId xmlns:a16="http://schemas.microsoft.com/office/drawing/2014/main" id="{7F809C68-8114-46C1-B547-63F3C731721D}"/>
              </a:ext>
            </a:extLst>
          </p:cNvPr>
          <p:cNvSpPr txBox="1">
            <a:spLocks/>
          </p:cNvSpPr>
          <p:nvPr/>
        </p:nvSpPr>
        <p:spPr>
          <a:xfrm>
            <a:off x="8671121" y="6369115"/>
            <a:ext cx="1990100" cy="343211"/>
          </a:xfrm>
          <a:prstGeom prst="rect">
            <a:avLst/>
          </a:prstGeom>
          <a:noFill/>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75" dirty="0">
                <a:latin typeface="Helvetica" panose="00000500000000000000" pitchFamily="50" charset="0"/>
                <a:ea typeface="Helvetica" panose="00000500000000000000" pitchFamily="50" charset="0"/>
              </a:rPr>
              <a:t>42. </a:t>
            </a:r>
            <a:r>
              <a:rPr lang="ru-RU" sz="675" dirty="0" err="1">
                <a:latin typeface="Helvetica" panose="00000500000000000000" pitchFamily="50" charset="0"/>
                <a:ea typeface="Helvetica" panose="00000500000000000000" pitchFamily="50" charset="0"/>
              </a:rPr>
              <a:t>Попільнянська</a:t>
            </a:r>
            <a:r>
              <a:rPr lang="ru-RU" sz="675" dirty="0">
                <a:latin typeface="Helvetica" panose="00000500000000000000" pitchFamily="50" charset="0"/>
                <a:ea typeface="Helvetica" panose="00000500000000000000" pitchFamily="50" charset="0"/>
              </a:rPr>
              <a:t> </a:t>
            </a:r>
            <a:r>
              <a:rPr lang="uk-UA" sz="675" dirty="0">
                <a:latin typeface="Helvetica" panose="00000500000000000000" pitchFamily="50" charset="0"/>
                <a:ea typeface="Helvetica" panose="00000500000000000000" pitchFamily="50" charset="0"/>
              </a:rPr>
              <a:t>ОТГ </a:t>
            </a:r>
            <a:r>
              <a:rPr lang="ru-RU" sz="675" dirty="0" err="1">
                <a:latin typeface="Helvetica" panose="00000500000000000000" pitchFamily="50" charset="0"/>
                <a:ea typeface="Helvetica" panose="00000500000000000000" pitchFamily="50" charset="0"/>
              </a:rPr>
              <a:t>Житомирської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en-US" sz="675" dirty="0">
              <a:latin typeface="Helvetica" panose="00000500000000000000" pitchFamily="50" charset="0"/>
              <a:ea typeface="Helvetica" panose="00000500000000000000" pitchFamily="50" charset="0"/>
            </a:endParaRPr>
          </a:p>
          <a:p>
            <a:pPr marL="0" indent="0">
              <a:buNone/>
            </a:pPr>
            <a:r>
              <a:rPr lang="en-US" sz="675" dirty="0">
                <a:latin typeface="Helvetica" panose="00000500000000000000" pitchFamily="50" charset="0"/>
                <a:ea typeface="Helvetica" panose="00000500000000000000" pitchFamily="50" charset="0"/>
              </a:rPr>
              <a:t>43.</a:t>
            </a:r>
            <a:r>
              <a:rPr lang="uk-UA" sz="675" dirty="0">
                <a:latin typeface="Helvetica" panose="00000500000000000000" pitchFamily="50" charset="0"/>
                <a:ea typeface="Helvetica" panose="00000500000000000000" pitchFamily="50" charset="0"/>
              </a:rPr>
              <a:t> </a:t>
            </a:r>
            <a:r>
              <a:rPr lang="uk-UA" sz="675" dirty="0" err="1">
                <a:latin typeface="Helvetica" panose="00000500000000000000" pitchFamily="50" charset="0"/>
                <a:ea typeface="Helvetica" panose="00000500000000000000" pitchFamily="50" charset="0"/>
              </a:rPr>
              <a:t>Хрестівська</a:t>
            </a:r>
            <a:r>
              <a:rPr lang="uk-UA" sz="675" dirty="0">
                <a:latin typeface="Helvetica" panose="00000500000000000000" pitchFamily="50" charset="0"/>
                <a:ea typeface="Helvetica" panose="00000500000000000000" pitchFamily="50" charset="0"/>
              </a:rPr>
              <a:t> </a:t>
            </a:r>
            <a:r>
              <a:rPr lang="ru-RU" sz="675" dirty="0">
                <a:latin typeface="Helvetica" panose="00000500000000000000" pitchFamily="50" charset="0"/>
                <a:ea typeface="Helvetica" panose="00000500000000000000" pitchFamily="50" charset="0"/>
              </a:rPr>
              <a:t>ОТГ </a:t>
            </a:r>
            <a:r>
              <a:rPr lang="ru-RU" sz="675" dirty="0" err="1">
                <a:latin typeface="Helvetica" panose="00000500000000000000" pitchFamily="50" charset="0"/>
                <a:ea typeface="Helvetica" panose="00000500000000000000" pitchFamily="50" charset="0"/>
              </a:rPr>
              <a:t>Херсонської</a:t>
            </a:r>
            <a:r>
              <a:rPr lang="ru-RU" sz="675" dirty="0">
                <a:latin typeface="Helvetica" panose="00000500000000000000" pitchFamily="50" charset="0"/>
                <a:ea typeface="Helvetica" panose="00000500000000000000" pitchFamily="50" charset="0"/>
              </a:rPr>
              <a:t> </a:t>
            </a:r>
            <a:r>
              <a:rPr lang="ru-RU" sz="675" dirty="0" err="1">
                <a:latin typeface="Helvetica" panose="00000500000000000000" pitchFamily="50" charset="0"/>
                <a:ea typeface="Helvetica" panose="00000500000000000000" pitchFamily="50" charset="0"/>
              </a:rPr>
              <a:t>області</a:t>
            </a:r>
            <a:endParaRPr lang="ru-RU" sz="675" dirty="0">
              <a:latin typeface="Helvetica" panose="00000500000000000000" pitchFamily="50" charset="0"/>
              <a:ea typeface="Helvetica" panose="00000500000000000000" pitchFamily="50" charset="0"/>
            </a:endParaRPr>
          </a:p>
          <a:p>
            <a:pPr marL="0" indent="0">
              <a:buNone/>
            </a:pPr>
            <a:r>
              <a:rPr lang="uk-UA" sz="750" dirty="0"/>
              <a:t> </a:t>
            </a:r>
            <a:endParaRPr lang="ru-RU" sz="750" dirty="0"/>
          </a:p>
        </p:txBody>
      </p:sp>
    </p:spTree>
    <p:extLst>
      <p:ext uri="{BB962C8B-B14F-4D97-AF65-F5344CB8AC3E}">
        <p14:creationId xmlns:p14="http://schemas.microsoft.com/office/powerpoint/2010/main" val="3051588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957943"/>
            <a:ext cx="9144000" cy="1237026"/>
          </a:xfrm>
        </p:spPr>
        <p:txBody>
          <a:bodyPr/>
          <a:lstStyle/>
          <a:p>
            <a:r>
              <a:rPr lang="en-US" b="1" i="1" dirty="0">
                <a:solidFill>
                  <a:schemeClr val="accent1">
                    <a:lumMod val="75000"/>
                  </a:schemeClr>
                </a:solidFill>
              </a:rPr>
              <a:t>ЗАКОН УКРАЇНИ</a:t>
            </a:r>
            <a:endParaRPr lang="en-US" dirty="0">
              <a:solidFill>
                <a:schemeClr val="accent1">
                  <a:lumMod val="75000"/>
                </a:schemeClr>
              </a:solidFill>
            </a:endParaRPr>
          </a:p>
        </p:txBody>
      </p:sp>
      <p:sp>
        <p:nvSpPr>
          <p:cNvPr id="3" name="Подзаголовок 2"/>
          <p:cNvSpPr>
            <a:spLocks noGrp="1"/>
          </p:cNvSpPr>
          <p:nvPr>
            <p:ph type="subTitle" idx="1"/>
          </p:nvPr>
        </p:nvSpPr>
        <p:spPr>
          <a:xfrm>
            <a:off x="1436914" y="2583135"/>
            <a:ext cx="9144000" cy="2955516"/>
          </a:xfrm>
        </p:spPr>
        <p:txBody>
          <a:bodyPr>
            <a:noAutofit/>
          </a:bodyPr>
          <a:lstStyle/>
          <a:p>
            <a:r>
              <a:rPr lang="en-US" sz="4400" b="1" dirty="0">
                <a:solidFill>
                  <a:schemeClr val="accent1">
                    <a:lumMod val="75000"/>
                  </a:schemeClr>
                </a:solidFill>
              </a:rPr>
              <a:t>711-20</a:t>
            </a:r>
          </a:p>
          <a:p>
            <a:r>
              <a:rPr lang="ru-RU" sz="4400" b="1" dirty="0">
                <a:solidFill>
                  <a:schemeClr val="accent1">
                    <a:lumMod val="75000"/>
                  </a:schemeClr>
                </a:solidFill>
              </a:rPr>
              <a:t>Про </a:t>
            </a:r>
            <a:r>
              <a:rPr lang="ru-RU" sz="4400" b="1" dirty="0" err="1">
                <a:solidFill>
                  <a:schemeClr val="accent1">
                    <a:lumMod val="75000"/>
                  </a:schemeClr>
                </a:solidFill>
              </a:rPr>
              <a:t>внесення</a:t>
            </a:r>
            <a:r>
              <a:rPr lang="ru-RU" sz="4400" b="1" dirty="0">
                <a:solidFill>
                  <a:schemeClr val="accent1">
                    <a:lumMod val="75000"/>
                  </a:schemeClr>
                </a:solidFill>
              </a:rPr>
              <a:t> </a:t>
            </a:r>
            <a:r>
              <a:rPr lang="ru-RU" sz="4400" b="1" dirty="0" err="1">
                <a:solidFill>
                  <a:schemeClr val="accent1">
                    <a:lumMod val="75000"/>
                  </a:schemeClr>
                </a:solidFill>
              </a:rPr>
              <a:t>змін</a:t>
            </a:r>
            <a:r>
              <a:rPr lang="ru-RU" sz="4400" b="1" dirty="0">
                <a:solidFill>
                  <a:schemeClr val="accent1">
                    <a:lumMod val="75000"/>
                  </a:schemeClr>
                </a:solidFill>
              </a:rPr>
              <a:t> до </a:t>
            </a:r>
            <a:r>
              <a:rPr lang="ru-RU" sz="4400" b="1" dirty="0" err="1">
                <a:solidFill>
                  <a:schemeClr val="accent1">
                    <a:lumMod val="75000"/>
                  </a:schemeClr>
                </a:solidFill>
              </a:rPr>
              <a:t>деяких</a:t>
            </a:r>
            <a:r>
              <a:rPr lang="ru-RU" sz="4400" b="1" dirty="0">
                <a:solidFill>
                  <a:schemeClr val="accent1">
                    <a:lumMod val="75000"/>
                  </a:schemeClr>
                </a:solidFill>
              </a:rPr>
              <a:t> </a:t>
            </a:r>
            <a:r>
              <a:rPr lang="ru-RU" sz="4400" b="1" dirty="0" err="1">
                <a:solidFill>
                  <a:schemeClr val="accent1">
                    <a:lumMod val="75000"/>
                  </a:schemeClr>
                </a:solidFill>
              </a:rPr>
              <a:t>законодавчих</a:t>
            </a:r>
            <a:r>
              <a:rPr lang="ru-RU" sz="4400" b="1" dirty="0">
                <a:solidFill>
                  <a:schemeClr val="accent1">
                    <a:lumMod val="75000"/>
                  </a:schemeClr>
                </a:solidFill>
              </a:rPr>
              <a:t> </a:t>
            </a:r>
            <a:r>
              <a:rPr lang="ru-RU" sz="4400" b="1" dirty="0" err="1">
                <a:solidFill>
                  <a:schemeClr val="accent1">
                    <a:lumMod val="75000"/>
                  </a:schemeClr>
                </a:solidFill>
              </a:rPr>
              <a:t>актів</a:t>
            </a:r>
            <a:r>
              <a:rPr lang="ru-RU" sz="4400" b="1" dirty="0">
                <a:solidFill>
                  <a:schemeClr val="accent1">
                    <a:lumMod val="75000"/>
                  </a:schemeClr>
                </a:solidFill>
              </a:rPr>
              <a:t> </a:t>
            </a:r>
            <a:r>
              <a:rPr lang="ru-RU" sz="4400" b="1" dirty="0" err="1">
                <a:solidFill>
                  <a:schemeClr val="accent1">
                    <a:lumMod val="75000"/>
                  </a:schemeClr>
                </a:solidFill>
              </a:rPr>
              <a:t>України</a:t>
            </a:r>
            <a:r>
              <a:rPr lang="ru-RU" sz="4400" b="1" dirty="0">
                <a:solidFill>
                  <a:schemeClr val="accent1">
                    <a:lumMod val="75000"/>
                  </a:schemeClr>
                </a:solidFill>
              </a:rPr>
              <a:t> </a:t>
            </a:r>
            <a:r>
              <a:rPr lang="ru-RU" sz="4400" b="1" dirty="0" err="1">
                <a:solidFill>
                  <a:schemeClr val="accent1">
                    <a:lumMod val="75000"/>
                  </a:schemeClr>
                </a:solidFill>
              </a:rPr>
              <a:t>щодо</a:t>
            </a:r>
            <a:r>
              <a:rPr lang="ru-RU" sz="4400" b="1" dirty="0">
                <a:solidFill>
                  <a:schemeClr val="accent1">
                    <a:lumMod val="75000"/>
                  </a:schemeClr>
                </a:solidFill>
              </a:rPr>
              <a:t> </a:t>
            </a:r>
            <a:r>
              <a:rPr lang="ru-RU" sz="4400" b="1" dirty="0" err="1">
                <a:solidFill>
                  <a:schemeClr val="accent1">
                    <a:lumMod val="75000"/>
                  </a:schemeClr>
                </a:solidFill>
              </a:rPr>
              <a:t>планування</a:t>
            </a:r>
            <a:r>
              <a:rPr lang="ru-RU" sz="4400" b="1" dirty="0">
                <a:solidFill>
                  <a:schemeClr val="accent1">
                    <a:lumMod val="75000"/>
                  </a:schemeClr>
                </a:solidFill>
              </a:rPr>
              <a:t> </a:t>
            </a:r>
            <a:r>
              <a:rPr lang="ru-RU" sz="4400" b="1" dirty="0" err="1">
                <a:solidFill>
                  <a:schemeClr val="accent1">
                    <a:lumMod val="75000"/>
                  </a:schemeClr>
                </a:solidFill>
              </a:rPr>
              <a:t>використання</a:t>
            </a:r>
            <a:r>
              <a:rPr lang="ru-RU" sz="4400" b="1" dirty="0">
                <a:solidFill>
                  <a:schemeClr val="accent1">
                    <a:lumMod val="75000"/>
                  </a:schemeClr>
                </a:solidFill>
              </a:rPr>
              <a:t> земель</a:t>
            </a:r>
            <a:endParaRPr lang="en-US" sz="4400" dirty="0">
              <a:solidFill>
                <a:schemeClr val="accent1">
                  <a:lumMod val="75000"/>
                </a:schemeClr>
              </a:solidFill>
            </a:endParaRPr>
          </a:p>
        </p:txBody>
      </p:sp>
    </p:spTree>
    <p:extLst>
      <p:ext uri="{BB962C8B-B14F-4D97-AF65-F5344CB8AC3E}">
        <p14:creationId xmlns:p14="http://schemas.microsoft.com/office/powerpoint/2010/main" val="17434081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2503A4BE-EE37-4BEB-8742-19236D683027}"/>
              </a:ext>
            </a:extLst>
          </p:cNvPr>
          <p:cNvSpPr>
            <a:spLocks noGrp="1"/>
          </p:cNvSpPr>
          <p:nvPr>
            <p:ph idx="1"/>
          </p:nvPr>
        </p:nvSpPr>
        <p:spPr>
          <a:xfrm>
            <a:off x="1308682" y="1441119"/>
            <a:ext cx="10201012" cy="3975762"/>
          </a:xfrm>
        </p:spPr>
        <p:txBody>
          <a:bodyPr>
            <a:normAutofit/>
          </a:bodyPr>
          <a:lstStyle/>
          <a:p>
            <a:pPr>
              <a:buFont typeface="Wingdings" panose="05000000000000000000" pitchFamily="2" charset="2"/>
              <a:buChar char="Ø"/>
            </a:pPr>
            <a:r>
              <a:rPr lang="uk-UA" sz="2400" dirty="0"/>
              <a:t>Водного кодексу України;</a:t>
            </a:r>
          </a:p>
          <a:p>
            <a:pPr>
              <a:buFont typeface="Wingdings" panose="05000000000000000000" pitchFamily="2" charset="2"/>
              <a:buChar char="Ø"/>
            </a:pPr>
            <a:r>
              <a:rPr lang="uk-UA" sz="2400" dirty="0"/>
              <a:t>Земельного кодексу України;</a:t>
            </a:r>
          </a:p>
          <a:p>
            <a:pPr>
              <a:buFont typeface="Wingdings" panose="05000000000000000000" pitchFamily="2" charset="2"/>
              <a:buChar char="Ø"/>
            </a:pPr>
            <a:r>
              <a:rPr lang="ru-RU" sz="2400" dirty="0"/>
              <a:t>Закону </a:t>
            </a:r>
            <a:r>
              <a:rPr lang="ru-RU" sz="2400" dirty="0" err="1"/>
              <a:t>України</a:t>
            </a:r>
            <a:r>
              <a:rPr lang="ru-RU" sz="2400" dirty="0"/>
              <a:t> «Про </a:t>
            </a:r>
            <a:r>
              <a:rPr lang="ru-RU" sz="2400" dirty="0" err="1"/>
              <a:t>охорону</a:t>
            </a:r>
            <a:r>
              <a:rPr lang="ru-RU" sz="2400" dirty="0"/>
              <a:t> </a:t>
            </a:r>
            <a:r>
              <a:rPr lang="ru-RU" sz="2400" dirty="0" err="1"/>
              <a:t>культурної</a:t>
            </a:r>
            <a:r>
              <a:rPr lang="ru-RU" sz="2400" dirty="0"/>
              <a:t> </a:t>
            </a:r>
            <a:r>
              <a:rPr lang="ru-RU" sz="2400" dirty="0" err="1"/>
              <a:t>спадщини</a:t>
            </a:r>
            <a:r>
              <a:rPr lang="ru-RU" sz="2400" dirty="0"/>
              <a:t>»;</a:t>
            </a:r>
          </a:p>
          <a:p>
            <a:pPr>
              <a:buFont typeface="Wingdings" panose="05000000000000000000" pitchFamily="2" charset="2"/>
              <a:buChar char="Ø"/>
            </a:pPr>
            <a:r>
              <a:rPr lang="uk-UA" sz="2400" dirty="0"/>
              <a:t>Закону України «Про землеустрій»;</a:t>
            </a:r>
          </a:p>
          <a:p>
            <a:pPr>
              <a:buFont typeface="Wingdings" panose="05000000000000000000" pitchFamily="2" charset="2"/>
              <a:buChar char="Ø"/>
            </a:pPr>
            <a:r>
              <a:rPr lang="uk-UA" sz="2400" dirty="0"/>
              <a:t> Закону України «Про відчуження земельних ділянок, інших об’єктів нерухомого майна, що на них розміщені, які перебувають у приватній власності, для суспільних потреб чи з мотивів суспільної необхідності»;</a:t>
            </a:r>
          </a:p>
          <a:p>
            <a:pPr>
              <a:buFont typeface="Wingdings" panose="05000000000000000000" pitchFamily="2" charset="2"/>
              <a:buChar char="Ø"/>
            </a:pPr>
            <a:r>
              <a:rPr lang="ru-RU" sz="2400" dirty="0"/>
              <a:t>Закону </a:t>
            </a:r>
            <a:r>
              <a:rPr lang="ru-RU" sz="2400" dirty="0" err="1"/>
              <a:t>України</a:t>
            </a:r>
            <a:r>
              <a:rPr lang="ru-RU" sz="2400" dirty="0"/>
              <a:t> «Про </a:t>
            </a:r>
            <a:r>
              <a:rPr lang="ru-RU" sz="2400" dirty="0" err="1"/>
              <a:t>регулювання</a:t>
            </a:r>
            <a:r>
              <a:rPr lang="ru-RU" sz="2400" dirty="0"/>
              <a:t> </a:t>
            </a:r>
            <a:r>
              <a:rPr lang="ru-RU" sz="2400" dirty="0" err="1"/>
              <a:t>містобудівної</a:t>
            </a:r>
            <a:r>
              <a:rPr lang="ru-RU" sz="2400" dirty="0"/>
              <a:t> </a:t>
            </a:r>
            <a:r>
              <a:rPr lang="ru-RU" sz="2400" dirty="0" err="1"/>
              <a:t>діяльності</a:t>
            </a:r>
            <a:r>
              <a:rPr lang="ru-RU" sz="2400" dirty="0"/>
              <a:t>»;</a:t>
            </a:r>
          </a:p>
          <a:p>
            <a:pPr>
              <a:buFont typeface="Wingdings" panose="05000000000000000000" pitchFamily="2" charset="2"/>
              <a:buChar char="Ø"/>
            </a:pPr>
            <a:r>
              <a:rPr lang="ru-RU" sz="2400" dirty="0"/>
              <a:t>Закону </a:t>
            </a:r>
            <a:r>
              <a:rPr lang="ru-RU" sz="2400" dirty="0" err="1"/>
              <a:t>України</a:t>
            </a:r>
            <a:r>
              <a:rPr lang="ru-RU" sz="2400" dirty="0"/>
              <a:t> «Про </a:t>
            </a:r>
            <a:r>
              <a:rPr lang="ru-RU" sz="2400" dirty="0" err="1"/>
              <a:t>Державний</a:t>
            </a:r>
            <a:r>
              <a:rPr lang="ru-RU" sz="2400" dirty="0"/>
              <a:t> </a:t>
            </a:r>
            <a:r>
              <a:rPr lang="ru-RU" sz="2400" dirty="0" err="1"/>
              <a:t>земельний</a:t>
            </a:r>
            <a:r>
              <a:rPr lang="ru-RU" sz="2400" dirty="0"/>
              <a:t> кадастр».</a:t>
            </a:r>
          </a:p>
          <a:p>
            <a:pPr marL="0" indent="0">
              <a:buNone/>
            </a:pPr>
            <a:endParaRPr lang="ru-RU" sz="1600" b="1" dirty="0"/>
          </a:p>
        </p:txBody>
      </p:sp>
      <p:sp>
        <p:nvSpPr>
          <p:cNvPr id="4" name="Заголовок 1">
            <a:extLst>
              <a:ext uri="{FF2B5EF4-FFF2-40B4-BE49-F238E27FC236}">
                <a16:creationId xmlns:a16="http://schemas.microsoft.com/office/drawing/2014/main" id="{A4A3DAA8-807C-4519-BEFA-151FD0D1E434}"/>
              </a:ext>
            </a:extLst>
          </p:cNvPr>
          <p:cNvSpPr txBox="1">
            <a:spLocks/>
          </p:cNvSpPr>
          <p:nvPr/>
        </p:nvSpPr>
        <p:spPr>
          <a:xfrm>
            <a:off x="284480" y="202208"/>
            <a:ext cx="11614067" cy="500827"/>
          </a:xfrm>
          <a:prstGeom prst="rect">
            <a:avLst/>
          </a:prstGeom>
          <a:solidFill>
            <a:srgbClr val="CDD7D9"/>
          </a:solidFill>
        </p:spPr>
        <p:txBody>
          <a:bodyPr anchor="t">
            <a:normAutofit/>
          </a:bodyPr>
          <a:lstStyle>
            <a:defPPr>
              <a:defRPr lang="ru-RU"/>
            </a:defPPr>
            <a:lvl1pPr>
              <a:lnSpc>
                <a:spcPct val="90000"/>
              </a:lnSpc>
              <a:spcBef>
                <a:spcPct val="0"/>
              </a:spcBef>
              <a:buNone/>
              <a:defRPr sz="2400">
                <a:latin typeface="PF DinText Pro"/>
                <a:ea typeface="+mj-ea"/>
                <a:cs typeface="+mj-cs"/>
              </a:defRPr>
            </a:lvl1pPr>
          </a:lstStyle>
          <a:p>
            <a:r>
              <a:rPr lang="ru-RU" cap="all" dirty="0"/>
              <a:t>711 в</a:t>
            </a:r>
            <a:r>
              <a:rPr lang="uk-UA" cap="all" dirty="0"/>
              <a:t>ніс зміни до:</a:t>
            </a:r>
          </a:p>
        </p:txBody>
      </p:sp>
    </p:spTree>
    <p:extLst>
      <p:ext uri="{BB962C8B-B14F-4D97-AF65-F5344CB8AC3E}">
        <p14:creationId xmlns:p14="http://schemas.microsoft.com/office/powerpoint/2010/main" val="30829606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6114" y="193964"/>
            <a:ext cx="9840686" cy="1174601"/>
          </a:xfrm>
        </p:spPr>
        <p:txBody>
          <a:bodyPr>
            <a:noAutofit/>
          </a:bodyPr>
          <a:lstStyle/>
          <a:p>
            <a:pPr algn="l"/>
            <a:r>
              <a:rPr lang="uk-UA" sz="4800" dirty="0"/>
              <a:t>Зміни у Земельному кодексі України</a:t>
            </a:r>
            <a:endParaRPr lang="en-US" sz="4800" dirty="0"/>
          </a:p>
        </p:txBody>
      </p:sp>
      <p:sp>
        <p:nvSpPr>
          <p:cNvPr id="4" name="Прямоугольник 3"/>
          <p:cNvSpPr/>
          <p:nvPr/>
        </p:nvSpPr>
        <p:spPr>
          <a:xfrm>
            <a:off x="624599" y="1514638"/>
            <a:ext cx="10905066" cy="4401205"/>
          </a:xfrm>
          <a:prstGeom prst="rect">
            <a:avLst/>
          </a:prstGeom>
        </p:spPr>
        <p:txBody>
          <a:bodyPr wrap="square">
            <a:spAutoFit/>
          </a:bodyPr>
          <a:lstStyle/>
          <a:p>
            <a:r>
              <a:rPr lang="ru-RU" sz="2800" dirty="0" err="1">
                <a:solidFill>
                  <a:srgbClr val="FF0000"/>
                </a:solidFill>
              </a:rPr>
              <a:t>Зміна</a:t>
            </a:r>
            <a:r>
              <a:rPr lang="ru-RU" sz="2800" dirty="0">
                <a:solidFill>
                  <a:srgbClr val="FF0000"/>
                </a:solidFill>
              </a:rPr>
              <a:t> </a:t>
            </a:r>
            <a:r>
              <a:rPr lang="ru-RU" sz="2800" dirty="0" err="1">
                <a:solidFill>
                  <a:srgbClr val="FF0000"/>
                </a:solidFill>
              </a:rPr>
              <a:t>цільового</a:t>
            </a:r>
            <a:r>
              <a:rPr lang="ru-RU" sz="2800" dirty="0">
                <a:solidFill>
                  <a:srgbClr val="FF0000"/>
                </a:solidFill>
              </a:rPr>
              <a:t> </a:t>
            </a:r>
            <a:r>
              <a:rPr lang="ru-RU" sz="2800" dirty="0" err="1">
                <a:solidFill>
                  <a:srgbClr val="FF0000"/>
                </a:solidFill>
              </a:rPr>
              <a:t>призначення</a:t>
            </a:r>
            <a:r>
              <a:rPr lang="ru-RU" sz="2800" dirty="0">
                <a:solidFill>
                  <a:srgbClr val="FF0000"/>
                </a:solidFill>
              </a:rPr>
              <a:t> </a:t>
            </a:r>
            <a:r>
              <a:rPr lang="ru-RU" sz="2800" dirty="0" err="1">
                <a:solidFill>
                  <a:srgbClr val="FF0000"/>
                </a:solidFill>
              </a:rPr>
              <a:t>земельних</a:t>
            </a:r>
            <a:r>
              <a:rPr lang="ru-RU" sz="2800" dirty="0">
                <a:solidFill>
                  <a:srgbClr val="FF0000"/>
                </a:solidFill>
              </a:rPr>
              <a:t> </a:t>
            </a:r>
            <a:r>
              <a:rPr lang="ru-RU" sz="2800" dirty="0" err="1">
                <a:solidFill>
                  <a:srgbClr val="FF0000"/>
                </a:solidFill>
              </a:rPr>
              <a:t>ділянок</a:t>
            </a:r>
            <a:r>
              <a:rPr lang="ru-RU" sz="2800" dirty="0">
                <a:solidFill>
                  <a:srgbClr val="FF0000"/>
                </a:solidFill>
              </a:rPr>
              <a:t>, </a:t>
            </a:r>
            <a:r>
              <a:rPr lang="ru-RU" sz="2800" dirty="0" err="1">
                <a:solidFill>
                  <a:srgbClr val="FF0000"/>
                </a:solidFill>
              </a:rPr>
              <a:t>розташованих</a:t>
            </a:r>
            <a:r>
              <a:rPr lang="ru-RU" sz="2800" dirty="0">
                <a:solidFill>
                  <a:srgbClr val="FF0000"/>
                </a:solidFill>
              </a:rPr>
              <a:t> у межах </a:t>
            </a:r>
            <a:r>
              <a:rPr lang="ru-RU" sz="2800" dirty="0" err="1">
                <a:solidFill>
                  <a:srgbClr val="FF0000"/>
                </a:solidFill>
              </a:rPr>
              <a:t>функціональних</a:t>
            </a:r>
            <a:r>
              <a:rPr lang="ru-RU" sz="2800" dirty="0">
                <a:solidFill>
                  <a:srgbClr val="FF0000"/>
                </a:solidFill>
              </a:rPr>
              <a:t> зон, </a:t>
            </a:r>
            <a:r>
              <a:rPr lang="ru-RU" sz="2800" dirty="0" err="1">
                <a:solidFill>
                  <a:srgbClr val="FF0000"/>
                </a:solidFill>
              </a:rPr>
              <a:t>визначених</a:t>
            </a:r>
            <a:r>
              <a:rPr lang="ru-RU" sz="2800" dirty="0">
                <a:solidFill>
                  <a:srgbClr val="FF0000"/>
                </a:solidFill>
              </a:rPr>
              <a:t> </a:t>
            </a:r>
            <a:r>
              <a:rPr lang="ru-RU" sz="2800" dirty="0" err="1">
                <a:solidFill>
                  <a:srgbClr val="FF0000"/>
                </a:solidFill>
              </a:rPr>
              <a:t>генеральними</a:t>
            </a:r>
            <a:r>
              <a:rPr lang="ru-RU" sz="2800" dirty="0">
                <a:solidFill>
                  <a:srgbClr val="FF0000"/>
                </a:solidFill>
              </a:rPr>
              <a:t> планами </a:t>
            </a:r>
            <a:r>
              <a:rPr lang="ru-RU" sz="2800" dirty="0" err="1">
                <a:solidFill>
                  <a:srgbClr val="FF0000"/>
                </a:solidFill>
              </a:rPr>
              <a:t>населених</a:t>
            </a:r>
            <a:r>
              <a:rPr lang="ru-RU" sz="2800" dirty="0">
                <a:solidFill>
                  <a:srgbClr val="FF0000"/>
                </a:solidFill>
              </a:rPr>
              <a:t> </a:t>
            </a:r>
            <a:r>
              <a:rPr lang="ru-RU" sz="2800" dirty="0" err="1">
                <a:solidFill>
                  <a:srgbClr val="FF0000"/>
                </a:solidFill>
              </a:rPr>
              <a:t>пунктів</a:t>
            </a:r>
            <a:r>
              <a:rPr lang="ru-RU" sz="2800" dirty="0">
                <a:solidFill>
                  <a:srgbClr val="FF0000"/>
                </a:solidFill>
              </a:rPr>
              <a:t>, планами </a:t>
            </a:r>
            <a:r>
              <a:rPr lang="ru-RU" sz="2800" dirty="0" err="1">
                <a:solidFill>
                  <a:srgbClr val="FF0000"/>
                </a:solidFill>
              </a:rPr>
              <a:t>зонування</a:t>
            </a:r>
            <a:r>
              <a:rPr lang="ru-RU" sz="2800" dirty="0">
                <a:solidFill>
                  <a:srgbClr val="FF0000"/>
                </a:solidFill>
              </a:rPr>
              <a:t> (</a:t>
            </a:r>
            <a:r>
              <a:rPr lang="ru-RU" sz="2800" dirty="0" err="1">
                <a:solidFill>
                  <a:srgbClr val="FF0000"/>
                </a:solidFill>
              </a:rPr>
              <a:t>щодо</a:t>
            </a:r>
            <a:r>
              <a:rPr lang="ru-RU" sz="2800" dirty="0">
                <a:solidFill>
                  <a:srgbClr val="FF0000"/>
                </a:solidFill>
              </a:rPr>
              <a:t> </a:t>
            </a:r>
            <a:r>
              <a:rPr lang="ru-RU" sz="2800" dirty="0" err="1">
                <a:solidFill>
                  <a:srgbClr val="FF0000"/>
                </a:solidFill>
              </a:rPr>
              <a:t>земельних</a:t>
            </a:r>
            <a:r>
              <a:rPr lang="ru-RU" sz="2800" dirty="0">
                <a:solidFill>
                  <a:srgbClr val="FF0000"/>
                </a:solidFill>
              </a:rPr>
              <a:t> </a:t>
            </a:r>
            <a:r>
              <a:rPr lang="ru-RU" sz="2800" dirty="0" err="1">
                <a:solidFill>
                  <a:srgbClr val="FF0000"/>
                </a:solidFill>
              </a:rPr>
              <a:t>ділянок</a:t>
            </a:r>
            <a:r>
              <a:rPr lang="ru-RU" sz="2800" dirty="0">
                <a:solidFill>
                  <a:srgbClr val="FF0000"/>
                </a:solidFill>
              </a:rPr>
              <a:t> у межах </a:t>
            </a:r>
            <a:r>
              <a:rPr lang="ru-RU" sz="2800" dirty="0" err="1">
                <a:solidFill>
                  <a:srgbClr val="FF0000"/>
                </a:solidFill>
              </a:rPr>
              <a:t>населених</a:t>
            </a:r>
            <a:r>
              <a:rPr lang="ru-RU" sz="2800" dirty="0">
                <a:solidFill>
                  <a:srgbClr val="FF0000"/>
                </a:solidFill>
              </a:rPr>
              <a:t> </a:t>
            </a:r>
            <a:r>
              <a:rPr lang="ru-RU" sz="2800" dirty="0" err="1">
                <a:solidFill>
                  <a:srgbClr val="FF0000"/>
                </a:solidFill>
              </a:rPr>
              <a:t>пунктів</a:t>
            </a:r>
            <a:r>
              <a:rPr lang="ru-RU" sz="2800" dirty="0">
                <a:solidFill>
                  <a:srgbClr val="FF0000"/>
                </a:solidFill>
              </a:rPr>
              <a:t>), </a:t>
            </a:r>
            <a:r>
              <a:rPr lang="ru-RU" sz="2800" dirty="0" err="1">
                <a:solidFill>
                  <a:srgbClr val="FF0000"/>
                </a:solidFill>
              </a:rPr>
              <a:t>детальними</a:t>
            </a:r>
            <a:r>
              <a:rPr lang="ru-RU" sz="2800" dirty="0">
                <a:solidFill>
                  <a:srgbClr val="FF0000"/>
                </a:solidFill>
              </a:rPr>
              <a:t> планами </a:t>
            </a:r>
            <a:r>
              <a:rPr lang="ru-RU" sz="2800" dirty="0" err="1">
                <a:solidFill>
                  <a:srgbClr val="FF0000"/>
                </a:solidFill>
              </a:rPr>
              <a:t>територій</a:t>
            </a:r>
            <a:r>
              <a:rPr lang="ru-RU" sz="2800" dirty="0">
                <a:solidFill>
                  <a:srgbClr val="FF0000"/>
                </a:solidFill>
              </a:rPr>
              <a:t> </a:t>
            </a:r>
            <a:r>
              <a:rPr lang="ru-RU" sz="2800" dirty="0"/>
              <a:t>(</a:t>
            </a:r>
            <a:r>
              <a:rPr lang="ru-RU" sz="2800" dirty="0" err="1"/>
              <a:t>щодо</a:t>
            </a:r>
            <a:r>
              <a:rPr lang="ru-RU" sz="2800" dirty="0"/>
              <a:t> </a:t>
            </a:r>
            <a:r>
              <a:rPr lang="ru-RU" sz="2800" dirty="0" err="1"/>
              <a:t>земельних</a:t>
            </a:r>
            <a:r>
              <a:rPr lang="ru-RU" sz="2800" dirty="0"/>
              <a:t> </a:t>
            </a:r>
            <a:r>
              <a:rPr lang="ru-RU" sz="2800" dirty="0" err="1"/>
              <a:t>ділянок</a:t>
            </a:r>
            <a:r>
              <a:rPr lang="ru-RU" sz="2800" dirty="0"/>
              <a:t> за межами </a:t>
            </a:r>
            <a:r>
              <a:rPr lang="ru-RU" sz="2800" dirty="0" err="1"/>
              <a:t>населених</a:t>
            </a:r>
            <a:r>
              <a:rPr lang="ru-RU" sz="2800" dirty="0"/>
              <a:t> </a:t>
            </a:r>
            <a:r>
              <a:rPr lang="ru-RU" sz="2800" dirty="0" err="1"/>
              <a:t>пунктів</a:t>
            </a:r>
            <a:r>
              <a:rPr lang="ru-RU" sz="2800" dirty="0"/>
              <a:t>), </a:t>
            </a:r>
            <a:r>
              <a:rPr lang="ru-RU" sz="2800" dirty="0" err="1"/>
              <a:t>затвердженими</a:t>
            </a:r>
            <a:r>
              <a:rPr lang="ru-RU" sz="2800" dirty="0"/>
              <a:t> до </a:t>
            </a:r>
            <a:r>
              <a:rPr lang="ru-RU" sz="2800" dirty="0" err="1"/>
              <a:t>набрання</a:t>
            </a:r>
            <a:r>
              <a:rPr lang="ru-RU" sz="2800" dirty="0"/>
              <a:t> </a:t>
            </a:r>
            <a:r>
              <a:rPr lang="ru-RU" sz="2800" dirty="0" err="1"/>
              <a:t>чинності</a:t>
            </a:r>
            <a:r>
              <a:rPr lang="ru-RU" sz="2800" dirty="0"/>
              <a:t> Законом </a:t>
            </a:r>
            <a:r>
              <a:rPr lang="ru-RU" sz="2800" dirty="0" err="1"/>
              <a:t>України</a:t>
            </a:r>
            <a:r>
              <a:rPr lang="ru-RU" sz="2800" dirty="0"/>
              <a:t> "Про </a:t>
            </a:r>
            <a:r>
              <a:rPr lang="ru-RU" sz="2800" dirty="0" err="1"/>
              <a:t>внесення</a:t>
            </a:r>
            <a:r>
              <a:rPr lang="ru-RU" sz="2800" dirty="0"/>
              <a:t> </a:t>
            </a:r>
            <a:r>
              <a:rPr lang="ru-RU" sz="2800" dirty="0" err="1"/>
              <a:t>змін</a:t>
            </a:r>
            <a:r>
              <a:rPr lang="ru-RU" sz="2800" dirty="0"/>
              <a:t> до </a:t>
            </a:r>
            <a:r>
              <a:rPr lang="ru-RU" sz="2800" dirty="0" err="1"/>
              <a:t>деяких</a:t>
            </a:r>
            <a:r>
              <a:rPr lang="ru-RU" sz="2800" dirty="0"/>
              <a:t> </a:t>
            </a:r>
            <a:r>
              <a:rPr lang="ru-RU" sz="2800" dirty="0" err="1"/>
              <a:t>законодавчих</a:t>
            </a:r>
            <a:r>
              <a:rPr lang="ru-RU" sz="2800" dirty="0"/>
              <a:t> </a:t>
            </a:r>
            <a:r>
              <a:rPr lang="ru-RU" sz="2800" dirty="0" err="1"/>
              <a:t>актів</a:t>
            </a:r>
            <a:r>
              <a:rPr lang="ru-RU" sz="2800" dirty="0"/>
              <a:t> </a:t>
            </a:r>
            <a:r>
              <a:rPr lang="ru-RU" sz="2800" dirty="0" err="1"/>
              <a:t>України</a:t>
            </a:r>
            <a:r>
              <a:rPr lang="ru-RU" sz="2800" dirty="0"/>
              <a:t> </a:t>
            </a:r>
            <a:r>
              <a:rPr lang="ru-RU" sz="2800" dirty="0" err="1"/>
              <a:t>щодо</a:t>
            </a:r>
            <a:r>
              <a:rPr lang="ru-RU" sz="2800" dirty="0"/>
              <a:t> </a:t>
            </a:r>
            <a:r>
              <a:rPr lang="ru-RU" sz="2800" dirty="0" err="1"/>
              <a:t>планування</a:t>
            </a:r>
            <a:r>
              <a:rPr lang="ru-RU" sz="2800" dirty="0"/>
              <a:t> </a:t>
            </a:r>
            <a:r>
              <a:rPr lang="ru-RU" sz="2800" dirty="0" err="1"/>
              <a:t>використання</a:t>
            </a:r>
            <a:r>
              <a:rPr lang="ru-RU" sz="2800" dirty="0"/>
              <a:t> земель", </a:t>
            </a:r>
            <a:r>
              <a:rPr lang="ru-RU" sz="2800" dirty="0" err="1">
                <a:solidFill>
                  <a:srgbClr val="FF0000"/>
                </a:solidFill>
              </a:rPr>
              <a:t>може</a:t>
            </a:r>
            <a:r>
              <a:rPr lang="ru-RU" sz="2800" dirty="0">
                <a:solidFill>
                  <a:srgbClr val="FF0000"/>
                </a:solidFill>
              </a:rPr>
              <a:t> </a:t>
            </a:r>
            <a:r>
              <a:rPr lang="ru-RU" sz="2800" dirty="0" err="1">
                <a:solidFill>
                  <a:srgbClr val="FF0000"/>
                </a:solidFill>
              </a:rPr>
              <a:t>здійснюватися</a:t>
            </a:r>
            <a:r>
              <a:rPr lang="ru-RU" sz="2800" dirty="0">
                <a:solidFill>
                  <a:srgbClr val="FF0000"/>
                </a:solidFill>
              </a:rPr>
              <a:t> </a:t>
            </a:r>
            <a:r>
              <a:rPr lang="ru-RU" sz="2800" dirty="0" err="1">
                <a:solidFill>
                  <a:srgbClr val="FF0000"/>
                </a:solidFill>
              </a:rPr>
              <a:t>їх</a:t>
            </a:r>
            <a:r>
              <a:rPr lang="ru-RU" sz="2800" dirty="0">
                <a:solidFill>
                  <a:srgbClr val="FF0000"/>
                </a:solidFill>
              </a:rPr>
              <a:t> </a:t>
            </a:r>
            <a:r>
              <a:rPr lang="ru-RU" sz="2800" dirty="0" err="1">
                <a:solidFill>
                  <a:srgbClr val="FF0000"/>
                </a:solidFill>
              </a:rPr>
              <a:t>власниками</a:t>
            </a:r>
            <a:r>
              <a:rPr lang="ru-RU" sz="2800" dirty="0">
                <a:solidFill>
                  <a:srgbClr val="FF0000"/>
                </a:solidFill>
              </a:rPr>
              <a:t> (у </a:t>
            </a:r>
            <a:r>
              <a:rPr lang="ru-RU" sz="2800" dirty="0" err="1">
                <a:solidFill>
                  <a:srgbClr val="FF0000"/>
                </a:solidFill>
              </a:rPr>
              <a:t>визначених</a:t>
            </a:r>
            <a:r>
              <a:rPr lang="ru-RU" sz="2800" dirty="0">
                <a:solidFill>
                  <a:srgbClr val="FF0000"/>
                </a:solidFill>
              </a:rPr>
              <a:t> законом </a:t>
            </a:r>
            <a:r>
              <a:rPr lang="ru-RU" sz="2800" dirty="0" err="1">
                <a:solidFill>
                  <a:srgbClr val="FF0000"/>
                </a:solidFill>
              </a:rPr>
              <a:t>випадках</a:t>
            </a:r>
            <a:r>
              <a:rPr lang="ru-RU" sz="2800" dirty="0">
                <a:solidFill>
                  <a:srgbClr val="FF0000"/>
                </a:solidFill>
              </a:rPr>
              <a:t> - </a:t>
            </a:r>
            <a:r>
              <a:rPr lang="ru-RU" sz="2800" dirty="0" err="1">
                <a:solidFill>
                  <a:srgbClr val="FF0000"/>
                </a:solidFill>
              </a:rPr>
              <a:t>користувачами</a:t>
            </a:r>
            <a:r>
              <a:rPr lang="ru-RU" sz="2800" dirty="0">
                <a:solidFill>
                  <a:srgbClr val="FF0000"/>
                </a:solidFill>
              </a:rPr>
              <a:t>) без </a:t>
            </a:r>
            <a:r>
              <a:rPr lang="ru-RU" sz="2800" dirty="0" err="1">
                <a:solidFill>
                  <a:srgbClr val="FF0000"/>
                </a:solidFill>
              </a:rPr>
              <a:t>розроблення</a:t>
            </a:r>
            <a:r>
              <a:rPr lang="ru-RU" sz="2800" dirty="0">
                <a:solidFill>
                  <a:srgbClr val="FF0000"/>
                </a:solidFill>
              </a:rPr>
              <a:t> проекту </a:t>
            </a:r>
            <a:r>
              <a:rPr lang="ru-RU" sz="2800" dirty="0" err="1">
                <a:solidFill>
                  <a:srgbClr val="FF0000"/>
                </a:solidFill>
              </a:rPr>
              <a:t>землеустрою</a:t>
            </a:r>
            <a:r>
              <a:rPr lang="ru-RU" sz="2800" dirty="0">
                <a:solidFill>
                  <a:srgbClr val="FF0000"/>
                </a:solidFill>
              </a:rPr>
              <a:t> </a:t>
            </a:r>
            <a:r>
              <a:rPr lang="ru-RU" sz="2800" dirty="0" err="1">
                <a:solidFill>
                  <a:srgbClr val="FF0000"/>
                </a:solidFill>
              </a:rPr>
              <a:t>щодо</a:t>
            </a:r>
            <a:r>
              <a:rPr lang="ru-RU" sz="2800" dirty="0">
                <a:solidFill>
                  <a:srgbClr val="FF0000"/>
                </a:solidFill>
              </a:rPr>
              <a:t> </a:t>
            </a:r>
            <a:r>
              <a:rPr lang="ru-RU" sz="2800" dirty="0" err="1">
                <a:solidFill>
                  <a:srgbClr val="FF0000"/>
                </a:solidFill>
              </a:rPr>
              <a:t>відведення</a:t>
            </a:r>
            <a:r>
              <a:rPr lang="ru-RU" sz="2800" dirty="0">
                <a:solidFill>
                  <a:srgbClr val="FF0000"/>
                </a:solidFill>
              </a:rPr>
              <a:t> </a:t>
            </a:r>
            <a:r>
              <a:rPr lang="ru-RU" sz="2800" dirty="0" err="1">
                <a:solidFill>
                  <a:srgbClr val="FF0000"/>
                </a:solidFill>
              </a:rPr>
              <a:t>земельної</a:t>
            </a:r>
            <a:r>
              <a:rPr lang="ru-RU" sz="2800" dirty="0">
                <a:solidFill>
                  <a:srgbClr val="FF0000"/>
                </a:solidFill>
              </a:rPr>
              <a:t> </a:t>
            </a:r>
            <a:r>
              <a:rPr lang="ru-RU" sz="2800" dirty="0" err="1">
                <a:solidFill>
                  <a:srgbClr val="FF0000"/>
                </a:solidFill>
              </a:rPr>
              <a:t>ділянки</a:t>
            </a:r>
            <a:endParaRPr lang="ru-RU" sz="2800" dirty="0">
              <a:solidFill>
                <a:srgbClr val="FF0000"/>
              </a:solidFill>
            </a:endParaRPr>
          </a:p>
        </p:txBody>
      </p:sp>
    </p:spTree>
    <p:extLst>
      <p:ext uri="{BB962C8B-B14F-4D97-AF65-F5344CB8AC3E}">
        <p14:creationId xmlns:p14="http://schemas.microsoft.com/office/powerpoint/2010/main" val="20220397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38E9BB23-3C42-4BE3-AA82-B0A7AE4BB447}"/>
              </a:ext>
            </a:extLst>
          </p:cNvPr>
          <p:cNvPicPr>
            <a:picLocks noChangeAspect="1"/>
          </p:cNvPicPr>
          <p:nvPr/>
        </p:nvPicPr>
        <p:blipFill rotWithShape="1">
          <a:blip r:embed="rId3">
            <a:extLst>
              <a:ext uri="{28A0092B-C50C-407E-A947-70E740481C1C}">
                <a14:useLocalDpi xmlns:a14="http://schemas.microsoft.com/office/drawing/2010/main" val="0"/>
              </a:ext>
            </a:extLst>
          </a:blip>
          <a:srcRect t="26149" b="1676"/>
          <a:stretch/>
        </p:blipFill>
        <p:spPr>
          <a:xfrm>
            <a:off x="1524000" y="1829355"/>
            <a:ext cx="9144000" cy="3712328"/>
          </a:xfrm>
          <a:prstGeom prst="rect">
            <a:avLst/>
          </a:prstGeom>
        </p:spPr>
      </p:pic>
      <p:sp>
        <p:nvSpPr>
          <p:cNvPr id="6" name="Заголовок 1">
            <a:extLst>
              <a:ext uri="{FF2B5EF4-FFF2-40B4-BE49-F238E27FC236}">
                <a16:creationId xmlns:a16="http://schemas.microsoft.com/office/drawing/2014/main" id="{6C16F932-705D-41DB-A3D2-016E9947BC4D}"/>
              </a:ext>
            </a:extLst>
          </p:cNvPr>
          <p:cNvSpPr txBox="1">
            <a:spLocks/>
          </p:cNvSpPr>
          <p:nvPr/>
        </p:nvSpPr>
        <p:spPr>
          <a:xfrm>
            <a:off x="1737361" y="188640"/>
            <a:ext cx="8710550" cy="1800200"/>
          </a:xfrm>
          <a:prstGeom prst="rect">
            <a:avLst/>
          </a:prstGeom>
          <a:solidFill>
            <a:srgbClr val="CDD7D9"/>
          </a:solidFill>
        </p:spPr>
        <p:txBody>
          <a:bodyPr anchor="t">
            <a:noAutofit/>
          </a:bodyPr>
          <a:lstStyle>
            <a:defPPr>
              <a:defRPr lang="ru-RU"/>
            </a:defPPr>
            <a:lvl1pPr>
              <a:lnSpc>
                <a:spcPct val="90000"/>
              </a:lnSpc>
              <a:spcBef>
                <a:spcPct val="0"/>
              </a:spcBef>
              <a:buNone/>
              <a:defRPr sz="2400">
                <a:latin typeface="PF DinText Pro"/>
                <a:ea typeface="+mj-ea"/>
                <a:cs typeface="+mj-cs"/>
              </a:defRPr>
            </a:lvl1pPr>
          </a:lstStyle>
          <a:p>
            <a:r>
              <a:rPr lang="ru-RU" sz="1600" b="1" cap="all" dirty="0" err="1"/>
              <a:t>Зміни</a:t>
            </a:r>
            <a:r>
              <a:rPr lang="ru-RU" sz="1600" b="1" cap="all" dirty="0"/>
              <a:t> у Земельному </a:t>
            </a:r>
            <a:r>
              <a:rPr lang="ru-RU" sz="1600" b="1" cap="all" dirty="0" err="1"/>
              <a:t>кодексі</a:t>
            </a:r>
            <a:r>
              <a:rPr lang="ru-RU" sz="1600" b="1" cap="all" dirty="0"/>
              <a:t> </a:t>
            </a:r>
            <a:r>
              <a:rPr lang="ru-RU" sz="1600" b="1" cap="all" dirty="0" err="1"/>
              <a:t>України</a:t>
            </a:r>
            <a:r>
              <a:rPr lang="ru-RU" sz="1600" b="1" cap="all" dirty="0"/>
              <a:t>: </a:t>
            </a:r>
          </a:p>
          <a:p>
            <a:r>
              <a:rPr lang="ru-RU" sz="1400" dirty="0" err="1"/>
              <a:t>зміна</a:t>
            </a:r>
            <a:r>
              <a:rPr lang="ru-RU" sz="1400" dirty="0"/>
              <a:t> </a:t>
            </a:r>
            <a:r>
              <a:rPr lang="ru-RU" sz="1400" dirty="0" err="1"/>
              <a:t>цільового</a:t>
            </a:r>
            <a:r>
              <a:rPr lang="ru-RU" sz="1400" dirty="0"/>
              <a:t> </a:t>
            </a:r>
            <a:r>
              <a:rPr lang="ru-RU" sz="1400" dirty="0" err="1"/>
              <a:t>призначення</a:t>
            </a:r>
            <a:r>
              <a:rPr lang="ru-RU" sz="1400" dirty="0"/>
              <a:t> </a:t>
            </a:r>
            <a:r>
              <a:rPr lang="ru-RU" sz="1400" dirty="0" err="1"/>
              <a:t>земельних</a:t>
            </a:r>
            <a:r>
              <a:rPr lang="ru-RU" sz="1400" dirty="0"/>
              <a:t> </a:t>
            </a:r>
            <a:r>
              <a:rPr lang="ru-RU" sz="1400" dirty="0" err="1"/>
              <a:t>ділянок</a:t>
            </a:r>
            <a:r>
              <a:rPr lang="ru-RU" sz="1400" dirty="0"/>
              <a:t>, </a:t>
            </a:r>
            <a:r>
              <a:rPr lang="ru-RU" sz="1400" dirty="0" err="1"/>
              <a:t>розташованих</a:t>
            </a:r>
            <a:r>
              <a:rPr lang="ru-RU" sz="1400" dirty="0"/>
              <a:t> у межах </a:t>
            </a:r>
            <a:r>
              <a:rPr lang="ru-RU" sz="1400" dirty="0" err="1"/>
              <a:t>функціональних</a:t>
            </a:r>
            <a:r>
              <a:rPr lang="ru-RU" sz="1400" dirty="0"/>
              <a:t> зон, </a:t>
            </a:r>
            <a:r>
              <a:rPr lang="ru-RU" sz="1400" dirty="0" err="1"/>
              <a:t>визначених</a:t>
            </a:r>
            <a:r>
              <a:rPr lang="ru-RU" sz="1400" dirty="0"/>
              <a:t> </a:t>
            </a:r>
            <a:r>
              <a:rPr lang="ru-RU" sz="1400" dirty="0" err="1"/>
              <a:t>генеральними</a:t>
            </a:r>
            <a:r>
              <a:rPr lang="ru-RU" sz="1400" dirty="0"/>
              <a:t> планами </a:t>
            </a:r>
            <a:r>
              <a:rPr lang="ru-RU" sz="1400" dirty="0" err="1"/>
              <a:t>населених</a:t>
            </a:r>
            <a:r>
              <a:rPr lang="ru-RU" sz="1400" dirty="0"/>
              <a:t> </a:t>
            </a:r>
            <a:r>
              <a:rPr lang="ru-RU" sz="1400" dirty="0" err="1"/>
              <a:t>пунктів</a:t>
            </a:r>
            <a:r>
              <a:rPr lang="ru-RU" sz="1400" dirty="0"/>
              <a:t>, планами </a:t>
            </a:r>
            <a:r>
              <a:rPr lang="ru-RU" sz="1400" dirty="0" err="1"/>
              <a:t>зонування</a:t>
            </a:r>
            <a:r>
              <a:rPr lang="ru-RU" sz="1400" dirty="0"/>
              <a:t> (</a:t>
            </a:r>
            <a:r>
              <a:rPr lang="ru-RU" sz="1400" dirty="0" err="1"/>
              <a:t>щодо</a:t>
            </a:r>
            <a:r>
              <a:rPr lang="ru-RU" sz="1400" dirty="0"/>
              <a:t> </a:t>
            </a:r>
            <a:r>
              <a:rPr lang="ru-RU" sz="1400" dirty="0" err="1"/>
              <a:t>земельних</a:t>
            </a:r>
            <a:r>
              <a:rPr lang="ru-RU" sz="1400" dirty="0"/>
              <a:t> </a:t>
            </a:r>
            <a:r>
              <a:rPr lang="ru-RU" sz="1400" dirty="0" err="1"/>
              <a:t>ділянок</a:t>
            </a:r>
            <a:r>
              <a:rPr lang="ru-RU" sz="1400" dirty="0"/>
              <a:t> у межах </a:t>
            </a:r>
            <a:r>
              <a:rPr lang="ru-RU" sz="1400" dirty="0" err="1"/>
              <a:t>населених</a:t>
            </a:r>
            <a:r>
              <a:rPr lang="ru-RU" sz="1400" dirty="0"/>
              <a:t> </a:t>
            </a:r>
            <a:r>
              <a:rPr lang="ru-RU" sz="1400" dirty="0" err="1"/>
              <a:t>пунктів</a:t>
            </a:r>
            <a:r>
              <a:rPr lang="ru-RU" sz="1400" dirty="0"/>
              <a:t>), </a:t>
            </a:r>
            <a:r>
              <a:rPr lang="ru-RU" sz="1400" dirty="0" err="1"/>
              <a:t>детальними</a:t>
            </a:r>
            <a:r>
              <a:rPr lang="ru-RU" sz="1400" dirty="0"/>
              <a:t> планами </a:t>
            </a:r>
            <a:r>
              <a:rPr lang="ru-RU" sz="1400" dirty="0" err="1"/>
              <a:t>територій</a:t>
            </a:r>
            <a:r>
              <a:rPr lang="ru-RU" sz="1400" dirty="0"/>
              <a:t> (</a:t>
            </a:r>
            <a:r>
              <a:rPr lang="ru-RU" sz="1400" dirty="0" err="1"/>
              <a:t>щодо</a:t>
            </a:r>
            <a:r>
              <a:rPr lang="ru-RU" sz="1400" dirty="0"/>
              <a:t> </a:t>
            </a:r>
            <a:r>
              <a:rPr lang="ru-RU" sz="1400" dirty="0" err="1"/>
              <a:t>земельних</a:t>
            </a:r>
            <a:r>
              <a:rPr lang="ru-RU" sz="1400" dirty="0"/>
              <a:t> </a:t>
            </a:r>
            <a:r>
              <a:rPr lang="ru-RU" sz="1400" dirty="0" err="1"/>
              <a:t>ділянок</a:t>
            </a:r>
            <a:r>
              <a:rPr lang="ru-RU" sz="1400" dirty="0"/>
              <a:t> за межами </a:t>
            </a:r>
            <a:r>
              <a:rPr lang="ru-RU" sz="1400" dirty="0" err="1"/>
              <a:t>населених</a:t>
            </a:r>
            <a:r>
              <a:rPr lang="ru-RU" sz="1400" dirty="0"/>
              <a:t> </a:t>
            </a:r>
            <a:r>
              <a:rPr lang="ru-RU" sz="1400" dirty="0" err="1"/>
              <a:t>пунктів</a:t>
            </a:r>
            <a:r>
              <a:rPr lang="ru-RU" sz="1400" dirty="0"/>
              <a:t>), </a:t>
            </a:r>
            <a:r>
              <a:rPr lang="ru-RU" sz="1400" dirty="0" err="1"/>
              <a:t>затвердженими</a:t>
            </a:r>
            <a:r>
              <a:rPr lang="ru-RU" sz="1400" dirty="0"/>
              <a:t> до </a:t>
            </a:r>
            <a:r>
              <a:rPr lang="ru-RU" sz="1400" dirty="0" err="1"/>
              <a:t>набрання</a:t>
            </a:r>
            <a:r>
              <a:rPr lang="ru-RU" sz="1400" dirty="0"/>
              <a:t> </a:t>
            </a:r>
            <a:r>
              <a:rPr lang="ru-RU" sz="1400" dirty="0" err="1"/>
              <a:t>чинності</a:t>
            </a:r>
            <a:r>
              <a:rPr lang="ru-RU" sz="1400" dirty="0"/>
              <a:t> законом </a:t>
            </a:r>
            <a:r>
              <a:rPr lang="ru-RU" sz="1400" dirty="0" err="1"/>
              <a:t>україни</a:t>
            </a:r>
            <a:r>
              <a:rPr lang="ru-RU" sz="1400" dirty="0"/>
              <a:t> "про </a:t>
            </a:r>
            <a:r>
              <a:rPr lang="ru-RU" sz="1400" dirty="0" err="1"/>
              <a:t>внесення</a:t>
            </a:r>
            <a:r>
              <a:rPr lang="ru-RU" sz="1400" dirty="0"/>
              <a:t> </a:t>
            </a:r>
            <a:r>
              <a:rPr lang="ru-RU" sz="1400" dirty="0" err="1"/>
              <a:t>змін</a:t>
            </a:r>
            <a:r>
              <a:rPr lang="ru-RU" sz="1400" dirty="0"/>
              <a:t> до </a:t>
            </a:r>
            <a:r>
              <a:rPr lang="ru-RU" sz="1400" dirty="0" err="1"/>
              <a:t>деяких</a:t>
            </a:r>
            <a:r>
              <a:rPr lang="ru-RU" sz="1400" dirty="0"/>
              <a:t> </a:t>
            </a:r>
            <a:r>
              <a:rPr lang="ru-RU" sz="1400" dirty="0" err="1"/>
              <a:t>законодавчих</a:t>
            </a:r>
            <a:r>
              <a:rPr lang="ru-RU" sz="1400" dirty="0"/>
              <a:t> </a:t>
            </a:r>
            <a:r>
              <a:rPr lang="ru-RU" sz="1400" dirty="0" err="1"/>
              <a:t>актів</a:t>
            </a:r>
            <a:r>
              <a:rPr lang="ru-RU" sz="1400" dirty="0"/>
              <a:t> </a:t>
            </a:r>
            <a:r>
              <a:rPr lang="ru-RU" sz="1400" dirty="0" err="1"/>
              <a:t>україни</a:t>
            </a:r>
            <a:r>
              <a:rPr lang="ru-RU" sz="1400" dirty="0"/>
              <a:t> </a:t>
            </a:r>
            <a:r>
              <a:rPr lang="ru-RU" sz="1400" dirty="0" err="1"/>
              <a:t>щодо</a:t>
            </a:r>
            <a:r>
              <a:rPr lang="ru-RU" sz="1400" dirty="0"/>
              <a:t> </a:t>
            </a:r>
            <a:r>
              <a:rPr lang="ru-RU" sz="1400" dirty="0" err="1"/>
              <a:t>планування</a:t>
            </a:r>
            <a:r>
              <a:rPr lang="ru-RU" sz="1400" dirty="0"/>
              <a:t> </a:t>
            </a:r>
            <a:r>
              <a:rPr lang="ru-RU" sz="1400" dirty="0" err="1"/>
              <a:t>використання</a:t>
            </a:r>
            <a:r>
              <a:rPr lang="ru-RU" sz="1400" dirty="0"/>
              <a:t> земель", </a:t>
            </a:r>
            <a:r>
              <a:rPr lang="ru-RU" sz="1400" dirty="0" err="1"/>
              <a:t>може</a:t>
            </a:r>
            <a:r>
              <a:rPr lang="ru-RU" sz="1400" dirty="0"/>
              <a:t> </a:t>
            </a:r>
            <a:r>
              <a:rPr lang="ru-RU" sz="1400" dirty="0" err="1"/>
              <a:t>здійснюватися</a:t>
            </a:r>
            <a:r>
              <a:rPr lang="ru-RU" sz="1400" dirty="0"/>
              <a:t> </a:t>
            </a:r>
            <a:r>
              <a:rPr lang="ru-RU" sz="1400" dirty="0" err="1"/>
              <a:t>їх</a:t>
            </a:r>
            <a:r>
              <a:rPr lang="ru-RU" sz="1400" dirty="0"/>
              <a:t> </a:t>
            </a:r>
            <a:r>
              <a:rPr lang="ru-RU" sz="1400" dirty="0" err="1"/>
              <a:t>власниками</a:t>
            </a:r>
            <a:r>
              <a:rPr lang="ru-RU" sz="1400" dirty="0"/>
              <a:t> (у </a:t>
            </a:r>
            <a:r>
              <a:rPr lang="ru-RU" sz="1400" dirty="0" err="1"/>
              <a:t>визначених</a:t>
            </a:r>
            <a:r>
              <a:rPr lang="ru-RU" sz="1400" dirty="0"/>
              <a:t> законом </a:t>
            </a:r>
            <a:r>
              <a:rPr lang="ru-RU" sz="1400" dirty="0" err="1"/>
              <a:t>випадках</a:t>
            </a:r>
            <a:r>
              <a:rPr lang="ru-RU" sz="1400" dirty="0"/>
              <a:t> - </a:t>
            </a:r>
            <a:r>
              <a:rPr lang="ru-RU" sz="1400" dirty="0" err="1"/>
              <a:t>користувачами</a:t>
            </a:r>
            <a:r>
              <a:rPr lang="ru-RU" sz="1400" dirty="0"/>
              <a:t>) без </a:t>
            </a:r>
            <a:r>
              <a:rPr lang="ru-RU" sz="1400" dirty="0" err="1"/>
              <a:t>розроблення</a:t>
            </a:r>
            <a:r>
              <a:rPr lang="ru-RU" sz="1400" dirty="0"/>
              <a:t> проекту </a:t>
            </a:r>
            <a:r>
              <a:rPr lang="ru-RU" sz="1400" dirty="0" err="1"/>
              <a:t>землеустрою</a:t>
            </a:r>
            <a:r>
              <a:rPr lang="ru-RU" sz="1400" dirty="0"/>
              <a:t> </a:t>
            </a:r>
            <a:r>
              <a:rPr lang="ru-RU" sz="1400" dirty="0" err="1"/>
              <a:t>щодо</a:t>
            </a:r>
            <a:r>
              <a:rPr lang="ru-RU" sz="1400" dirty="0"/>
              <a:t> </a:t>
            </a:r>
            <a:r>
              <a:rPr lang="ru-RU" sz="1400" dirty="0" err="1"/>
              <a:t>відведення</a:t>
            </a:r>
            <a:r>
              <a:rPr lang="ru-RU" sz="1400" dirty="0"/>
              <a:t> </a:t>
            </a:r>
            <a:r>
              <a:rPr lang="ru-RU" sz="1400" dirty="0" err="1"/>
              <a:t>земельної</a:t>
            </a:r>
            <a:r>
              <a:rPr lang="ru-RU" sz="1400" dirty="0"/>
              <a:t> </a:t>
            </a:r>
            <a:r>
              <a:rPr lang="ru-RU" sz="1400" dirty="0" err="1"/>
              <a:t>ділянки</a:t>
            </a:r>
            <a:endParaRPr lang="ru-RU" sz="1400" dirty="0"/>
          </a:p>
          <a:p>
            <a:r>
              <a:rPr lang="ru-RU" sz="1400" b="1" dirty="0"/>
              <a:t>  </a:t>
            </a:r>
            <a:endParaRPr lang="uk-UA" sz="1400" b="1" cap="all" dirty="0"/>
          </a:p>
        </p:txBody>
      </p:sp>
      <p:sp>
        <p:nvSpPr>
          <p:cNvPr id="9" name="Прямоугольник 8">
            <a:extLst>
              <a:ext uri="{FF2B5EF4-FFF2-40B4-BE49-F238E27FC236}">
                <a16:creationId xmlns:a16="http://schemas.microsoft.com/office/drawing/2014/main" id="{0F64A2F3-48EC-4F6E-969B-DB42201FE4EE}"/>
              </a:ext>
            </a:extLst>
          </p:cNvPr>
          <p:cNvSpPr/>
          <p:nvPr/>
        </p:nvSpPr>
        <p:spPr>
          <a:xfrm>
            <a:off x="4655841" y="5494382"/>
            <a:ext cx="5792071" cy="369332"/>
          </a:xfrm>
          <a:prstGeom prst="rect">
            <a:avLst/>
          </a:prstGeom>
        </p:spPr>
        <p:txBody>
          <a:bodyPr wrap="square">
            <a:spAutoFit/>
          </a:bodyPr>
          <a:lstStyle/>
          <a:p>
            <a:r>
              <a:rPr lang="ru-RU" b="1" dirty="0" err="1">
                <a:latin typeface="Helvetica" panose="00000500000000000000" pitchFamily="50" charset="0"/>
                <a:ea typeface="Helvetica" panose="00000500000000000000" pitchFamily="50" charset="0"/>
              </a:rPr>
              <a:t>Зміна</a:t>
            </a:r>
            <a:r>
              <a:rPr lang="ru-RU" b="1" dirty="0">
                <a:latin typeface="Helvetica" panose="00000500000000000000" pitchFamily="50" charset="0"/>
                <a:ea typeface="Helvetica" panose="00000500000000000000" pitchFamily="50" charset="0"/>
              </a:rPr>
              <a:t> </a:t>
            </a:r>
            <a:r>
              <a:rPr lang="ru-RU" b="1" dirty="0" err="1">
                <a:latin typeface="Helvetica" panose="00000500000000000000" pitchFamily="50" charset="0"/>
                <a:ea typeface="Helvetica" panose="00000500000000000000" pitchFamily="50" charset="0"/>
              </a:rPr>
              <a:t>цільового</a:t>
            </a:r>
            <a:r>
              <a:rPr lang="ru-RU" b="1" dirty="0">
                <a:latin typeface="Helvetica" panose="00000500000000000000" pitchFamily="50" charset="0"/>
                <a:ea typeface="Helvetica" panose="00000500000000000000" pitchFamily="50" charset="0"/>
              </a:rPr>
              <a:t> </a:t>
            </a:r>
            <a:r>
              <a:rPr lang="ru-RU" b="1" dirty="0" err="1">
                <a:latin typeface="Helvetica" panose="00000500000000000000" pitchFamily="50" charset="0"/>
                <a:ea typeface="Helvetica" panose="00000500000000000000" pitchFamily="50" charset="0"/>
              </a:rPr>
              <a:t>призначення</a:t>
            </a:r>
            <a:r>
              <a:rPr lang="ru-RU" b="1" dirty="0">
                <a:latin typeface="Helvetica" panose="00000500000000000000" pitchFamily="50" charset="0"/>
                <a:ea typeface="Helvetica" panose="00000500000000000000" pitchFamily="50" charset="0"/>
              </a:rPr>
              <a:t> </a:t>
            </a:r>
            <a:r>
              <a:rPr lang="ru-RU" b="1" dirty="0" err="1">
                <a:latin typeface="Helvetica" panose="00000500000000000000" pitchFamily="50" charset="0"/>
                <a:ea typeface="Helvetica" panose="00000500000000000000" pitchFamily="50" charset="0"/>
              </a:rPr>
              <a:t>земельних</a:t>
            </a:r>
            <a:r>
              <a:rPr lang="ru-RU" b="1" dirty="0">
                <a:latin typeface="Helvetica" panose="00000500000000000000" pitchFamily="50" charset="0"/>
                <a:ea typeface="Helvetica" panose="00000500000000000000" pitchFamily="50" charset="0"/>
              </a:rPr>
              <a:t> </a:t>
            </a:r>
            <a:r>
              <a:rPr lang="ru-RU" b="1" dirty="0" err="1">
                <a:latin typeface="Helvetica" panose="00000500000000000000" pitchFamily="50" charset="0"/>
                <a:ea typeface="Helvetica" panose="00000500000000000000" pitchFamily="50" charset="0"/>
              </a:rPr>
              <a:t>ділянок</a:t>
            </a:r>
            <a:endParaRPr lang="en-US" b="1" dirty="0"/>
          </a:p>
        </p:txBody>
      </p:sp>
      <p:sp>
        <p:nvSpPr>
          <p:cNvPr id="2" name="Номер слайда 1"/>
          <p:cNvSpPr>
            <a:spLocks noGrp="1"/>
          </p:cNvSpPr>
          <p:nvPr>
            <p:ph type="sldNum" sz="quarter" idx="12"/>
          </p:nvPr>
        </p:nvSpPr>
        <p:spPr/>
        <p:txBody>
          <a:bodyPr/>
          <a:lstStyle/>
          <a:p>
            <a:pPr>
              <a:defRPr/>
            </a:pPr>
            <a:fld id="{E596669E-E65A-4D0F-B312-0B82D8AA22D5}" type="slidenum">
              <a:rPr lang="ru-RU" altLang="ru-RU" smtClean="0"/>
              <a:pPr>
                <a:defRPr/>
              </a:pPr>
              <a:t>43</a:t>
            </a:fld>
            <a:endParaRPr lang="ru-RU" altLang="ru-RU"/>
          </a:p>
        </p:txBody>
      </p:sp>
    </p:spTree>
    <p:extLst>
      <p:ext uri="{BB962C8B-B14F-4D97-AF65-F5344CB8AC3E}">
        <p14:creationId xmlns:p14="http://schemas.microsoft.com/office/powerpoint/2010/main" val="7533121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6114" y="193964"/>
            <a:ext cx="9840686" cy="1174601"/>
          </a:xfrm>
        </p:spPr>
        <p:txBody>
          <a:bodyPr>
            <a:noAutofit/>
          </a:bodyPr>
          <a:lstStyle/>
          <a:p>
            <a:pPr algn="l"/>
            <a:r>
              <a:rPr lang="uk-UA" sz="4800" dirty="0"/>
              <a:t>Зміни у Земельному кодексі України</a:t>
            </a:r>
            <a:endParaRPr lang="en-US" sz="4800" dirty="0"/>
          </a:p>
        </p:txBody>
      </p:sp>
      <p:sp>
        <p:nvSpPr>
          <p:cNvPr id="3" name="Прямоугольник 2"/>
          <p:cNvSpPr/>
          <p:nvPr/>
        </p:nvSpPr>
        <p:spPr>
          <a:xfrm>
            <a:off x="506185" y="1573687"/>
            <a:ext cx="11201400" cy="4565352"/>
          </a:xfrm>
          <a:prstGeom prst="rect">
            <a:avLst/>
          </a:prstGeom>
        </p:spPr>
        <p:txBody>
          <a:bodyPr wrap="square">
            <a:spAutoFit/>
          </a:bodyPr>
          <a:lstStyle/>
          <a:p>
            <a:pPr indent="285750" algn="just">
              <a:spcAft>
                <a:spcPts val="750"/>
              </a:spcAft>
            </a:pPr>
            <a:r>
              <a:rPr lang="ru-RU" sz="2400" dirty="0">
                <a:latin typeface="Times New Roman" panose="02020603050405020304" pitchFamily="18" charset="0"/>
                <a:ea typeface="Times New Roman" panose="02020603050405020304" pitchFamily="18" charset="0"/>
              </a:rPr>
              <a:t>До </a:t>
            </a:r>
            <a:r>
              <a:rPr lang="ru-RU" sz="2400" dirty="0" err="1">
                <a:latin typeface="Times New Roman" panose="02020603050405020304" pitchFamily="18" charset="0"/>
                <a:ea typeface="Times New Roman" panose="02020603050405020304" pitchFamily="18" charset="0"/>
              </a:rPr>
              <a:t>внесення</a:t>
            </a:r>
            <a:r>
              <a:rPr lang="ru-RU" sz="2400" dirty="0">
                <a:latin typeface="Times New Roman" panose="02020603050405020304" pitchFamily="18" charset="0"/>
                <a:ea typeface="Times New Roman" panose="02020603050405020304" pitchFamily="18" charset="0"/>
              </a:rPr>
              <a:t> до Державного земельного кадастру </a:t>
            </a:r>
            <a:r>
              <a:rPr lang="ru-RU" sz="2400" dirty="0" err="1">
                <a:latin typeface="Times New Roman" panose="02020603050405020304" pitchFamily="18" charset="0"/>
                <a:ea typeface="Times New Roman" panose="02020603050405020304" pitchFamily="18" charset="0"/>
              </a:rPr>
              <a:t>відомостей</a:t>
            </a:r>
            <a:r>
              <a:rPr lang="ru-RU" sz="2400" dirty="0">
                <a:latin typeface="Times New Roman" panose="02020603050405020304" pitchFamily="18" charset="0"/>
                <a:ea typeface="Times New Roman" panose="02020603050405020304" pitchFamily="18" charset="0"/>
              </a:rPr>
              <a:t> про </a:t>
            </a:r>
            <a:r>
              <a:rPr lang="ru-RU" sz="2400" dirty="0" err="1">
                <a:latin typeface="Times New Roman" panose="02020603050405020304" pitchFamily="18" charset="0"/>
                <a:ea typeface="Times New Roman" panose="02020603050405020304" pitchFamily="18" charset="0"/>
              </a:rPr>
              <a:t>функціональні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зони</a:t>
            </a:r>
            <a:r>
              <a:rPr lang="ru-RU" sz="2400" dirty="0">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належність</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земельної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ділянки</a:t>
            </a:r>
            <a:r>
              <a:rPr lang="ru-RU" sz="2400" b="1" dirty="0">
                <a:solidFill>
                  <a:srgbClr val="FF0000"/>
                </a:solidFill>
                <a:latin typeface="Times New Roman" panose="02020603050405020304" pitchFamily="18" charset="0"/>
                <a:ea typeface="Times New Roman" panose="02020603050405020304" pitchFamily="18" charset="0"/>
              </a:rPr>
              <a:t> до </a:t>
            </a:r>
            <a:r>
              <a:rPr lang="ru-RU" sz="2400" b="1" dirty="0" err="1">
                <a:solidFill>
                  <a:srgbClr val="FF0000"/>
                </a:solidFill>
                <a:latin typeface="Times New Roman" panose="02020603050405020304" pitchFamily="18" charset="0"/>
                <a:ea typeface="Times New Roman" panose="02020603050405020304" pitchFamily="18" charset="0"/>
              </a:rPr>
              <a:t>функціональної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зони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встановленої</a:t>
            </a:r>
            <a:r>
              <a:rPr lang="ru-RU" sz="2400" dirty="0">
                <a:latin typeface="Times New Roman" panose="02020603050405020304" pitchFamily="18" charset="0"/>
                <a:ea typeface="Times New Roman" panose="02020603050405020304" pitchFamily="18" charset="0"/>
              </a:rPr>
              <a:t> до 1 </a:t>
            </a:r>
            <a:r>
              <a:rPr lang="ru-RU" sz="2400" dirty="0" err="1">
                <a:latin typeface="Times New Roman" panose="02020603050405020304" pitchFamily="18" charset="0"/>
                <a:ea typeface="Times New Roman" panose="02020603050405020304" pitchFamily="18" charset="0"/>
              </a:rPr>
              <a:t>січня</a:t>
            </a:r>
            <a:r>
              <a:rPr lang="ru-RU" sz="2400" dirty="0">
                <a:latin typeface="Times New Roman" panose="02020603050405020304" pitchFamily="18" charset="0"/>
                <a:ea typeface="Times New Roman" panose="02020603050405020304" pitchFamily="18" charset="0"/>
              </a:rPr>
              <a:t> 2025 року, </a:t>
            </a:r>
            <a:r>
              <a:rPr lang="ru-RU" sz="2400" dirty="0" err="1">
                <a:latin typeface="Times New Roman" panose="02020603050405020304" pitchFamily="18" charset="0"/>
                <a:ea typeface="Times New Roman" panose="02020603050405020304" pitchFamily="18" charset="0"/>
              </a:rPr>
              <a:t>визначається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відповідно</a:t>
            </a:r>
            <a:r>
              <a:rPr lang="ru-RU" sz="2400" dirty="0">
                <a:latin typeface="Times New Roman" panose="02020603050405020304" pitchFamily="18" charset="0"/>
                <a:ea typeface="Times New Roman" panose="02020603050405020304" pitchFamily="18" charset="0"/>
              </a:rPr>
              <a:t> до:</a:t>
            </a:r>
          </a:p>
          <a:p>
            <a:pPr indent="285750" algn="just">
              <a:spcAft>
                <a:spcPts val="750"/>
              </a:spcAft>
            </a:pPr>
            <a:r>
              <a:rPr lang="ru-RU" sz="2400" b="1" dirty="0">
                <a:solidFill>
                  <a:srgbClr val="FF0000"/>
                </a:solidFill>
                <a:latin typeface="Times New Roman" panose="02020603050405020304" pitchFamily="18" charset="0"/>
                <a:ea typeface="Times New Roman" panose="02020603050405020304" pitchFamily="18" charset="0"/>
              </a:rPr>
              <a:t>плану </a:t>
            </a:r>
            <a:r>
              <a:rPr lang="ru-RU" sz="2400" b="1" dirty="0" err="1">
                <a:solidFill>
                  <a:srgbClr val="FF0000"/>
                </a:solidFill>
                <a:latin typeface="Times New Roman" panose="02020603050405020304" pitchFamily="18" charset="0"/>
                <a:ea typeface="Times New Roman" panose="02020603050405020304" pitchFamily="18" charset="0"/>
              </a:rPr>
              <a:t>зонування</a:t>
            </a:r>
            <a:r>
              <a:rPr lang="ru-RU" sz="2400" b="1" dirty="0">
                <a:solidFill>
                  <a:srgbClr val="FF0000"/>
                </a:solidFill>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a:t>
            </a:r>
            <a:r>
              <a:rPr lang="ru-RU" sz="2400" dirty="0" err="1">
                <a:latin typeface="Times New Roman" panose="02020603050405020304" pitchFamily="18" charset="0"/>
                <a:ea typeface="Times New Roman" panose="02020603050405020304" pitchFamily="18" charset="0"/>
              </a:rPr>
              <a:t>щодо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земельних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ділянок</a:t>
            </a:r>
            <a:r>
              <a:rPr lang="ru-RU" sz="2400" dirty="0">
                <a:latin typeface="Times New Roman" panose="02020603050405020304" pitchFamily="18" charset="0"/>
                <a:ea typeface="Times New Roman" panose="02020603050405020304" pitchFamily="18" charset="0"/>
              </a:rPr>
              <a:t> у межах </a:t>
            </a:r>
            <a:r>
              <a:rPr lang="ru-RU" sz="2400" dirty="0" err="1">
                <a:latin typeface="Times New Roman" panose="02020603050405020304" pitchFamily="18" charset="0"/>
                <a:ea typeface="Times New Roman" panose="02020603050405020304" pitchFamily="18" charset="0"/>
              </a:rPr>
              <a:t>населених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пунктів</a:t>
            </a:r>
            <a:r>
              <a:rPr lang="ru-RU" sz="2400" dirty="0">
                <a:latin typeface="Times New Roman" panose="02020603050405020304" pitchFamily="18" charset="0"/>
                <a:ea typeface="Times New Roman" panose="02020603050405020304" pitchFamily="18" charset="0"/>
              </a:rPr>
              <a:t>, на </a:t>
            </a:r>
            <a:r>
              <a:rPr lang="ru-RU" sz="2400" dirty="0" err="1">
                <a:latin typeface="Times New Roman" panose="02020603050405020304" pitchFamily="18" charset="0"/>
                <a:ea typeface="Times New Roman" panose="02020603050405020304" pitchFamily="18" charset="0"/>
              </a:rPr>
              <a:t>які</a:t>
            </a:r>
            <a:r>
              <a:rPr lang="ru-RU" sz="2400" dirty="0">
                <a:latin typeface="Times New Roman" panose="02020603050405020304" pitchFamily="18" charset="0"/>
                <a:ea typeface="Times New Roman" panose="02020603050405020304" pitchFamily="18" charset="0"/>
              </a:rPr>
              <a:t> не </a:t>
            </a:r>
            <a:r>
              <a:rPr lang="ru-RU" sz="2400" dirty="0" err="1">
                <a:latin typeface="Times New Roman" panose="02020603050405020304" pitchFamily="18" charset="0"/>
                <a:ea typeface="Times New Roman" panose="02020603050405020304" pitchFamily="18" charset="0"/>
              </a:rPr>
              <a:t>затверджений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детальний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b="1" dirty="0">
                <a:solidFill>
                  <a:srgbClr val="FF0000"/>
                </a:solidFill>
                <a:latin typeface="Times New Roman" panose="02020603050405020304" pitchFamily="18" charset="0"/>
                <a:ea typeface="Times New Roman" panose="02020603050405020304" pitchFamily="18" charset="0"/>
              </a:rPr>
              <a:t>генерального плану </a:t>
            </a:r>
            <a:r>
              <a:rPr lang="ru-RU" sz="2400" b="1" dirty="0" err="1">
                <a:solidFill>
                  <a:srgbClr val="FF0000"/>
                </a:solidFill>
                <a:latin typeface="Times New Roman" panose="02020603050405020304" pitchFamily="18" charset="0"/>
                <a:ea typeface="Times New Roman" panose="02020603050405020304" pitchFamily="18" charset="0"/>
              </a:rPr>
              <a:t>населеного</a:t>
            </a:r>
            <a:r>
              <a:rPr lang="ru-RU" sz="2400" b="1" dirty="0">
                <a:solidFill>
                  <a:srgbClr val="FF0000"/>
                </a:solidFill>
                <a:latin typeface="Times New Roman" panose="02020603050405020304" pitchFamily="18" charset="0"/>
                <a:ea typeface="Times New Roman" panose="02020603050405020304" pitchFamily="18" charset="0"/>
              </a:rPr>
              <a:t> пункту </a:t>
            </a:r>
            <a:r>
              <a:rPr lang="ru-RU" sz="2400" dirty="0">
                <a:latin typeface="Times New Roman" panose="02020603050405020304" pitchFamily="18" charset="0"/>
                <a:ea typeface="Times New Roman" panose="02020603050405020304" pitchFamily="18" charset="0"/>
              </a:rPr>
              <a:t>(у </a:t>
            </a:r>
            <a:r>
              <a:rPr lang="ru-RU" sz="2400" dirty="0" err="1">
                <a:latin typeface="Times New Roman" panose="02020603050405020304" pitchFamily="18" charset="0"/>
                <a:ea typeface="Times New Roman" panose="02020603050405020304" pitchFamily="18" charset="0"/>
              </a:rPr>
              <a:t>разі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відсутності</a:t>
            </a:r>
            <a:r>
              <a:rPr lang="ru-RU" sz="2400" dirty="0">
                <a:latin typeface="Times New Roman" panose="02020603050405020304" pitchFamily="18" charset="0"/>
                <a:ea typeface="Times New Roman" panose="02020603050405020304" pitchFamily="18" charset="0"/>
              </a:rPr>
              <a:t> плану </a:t>
            </a:r>
            <a:r>
              <a:rPr lang="ru-RU" sz="2400" dirty="0" err="1">
                <a:latin typeface="Times New Roman" panose="02020603050405020304" pitchFamily="18" charset="0"/>
                <a:ea typeface="Times New Roman" panose="02020603050405020304" pitchFamily="18" charset="0"/>
              </a:rPr>
              <a:t>зонування</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щодо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земельних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ділянок</a:t>
            </a:r>
            <a:r>
              <a:rPr lang="ru-RU" sz="2400" dirty="0">
                <a:latin typeface="Times New Roman" panose="02020603050405020304" pitchFamily="18" charset="0"/>
                <a:ea typeface="Times New Roman" panose="02020603050405020304" pitchFamily="18" charset="0"/>
              </a:rPr>
              <a:t> у межах </a:t>
            </a:r>
            <a:r>
              <a:rPr lang="ru-RU" sz="2400" dirty="0" err="1">
                <a:latin typeface="Times New Roman" panose="02020603050405020304" pitchFamily="18" charset="0"/>
                <a:ea typeface="Times New Roman" panose="02020603050405020304" pitchFamily="18" charset="0"/>
              </a:rPr>
              <a:t>населеного</a:t>
            </a:r>
            <a:r>
              <a:rPr lang="ru-RU" sz="2400" dirty="0">
                <a:latin typeface="Times New Roman" panose="02020603050405020304" pitchFamily="18" charset="0"/>
                <a:ea typeface="Times New Roman" panose="02020603050405020304" pitchFamily="18" charset="0"/>
              </a:rPr>
              <a:t> пункту, на </a:t>
            </a:r>
            <a:r>
              <a:rPr lang="ru-RU" sz="2400" dirty="0" err="1">
                <a:latin typeface="Times New Roman" panose="02020603050405020304" pitchFamily="18" charset="0"/>
                <a:ea typeface="Times New Roman" panose="02020603050405020304" pitchFamily="18" charset="0"/>
              </a:rPr>
              <a:t>які</a:t>
            </a:r>
            <a:r>
              <a:rPr lang="ru-RU" sz="2400" dirty="0">
                <a:latin typeface="Times New Roman" panose="02020603050405020304" pitchFamily="18" charset="0"/>
                <a:ea typeface="Times New Roman" panose="02020603050405020304" pitchFamily="18" charset="0"/>
              </a:rPr>
              <a:t> не </a:t>
            </a:r>
            <a:r>
              <a:rPr lang="ru-RU" sz="2400" dirty="0" err="1">
                <a:latin typeface="Times New Roman" panose="02020603050405020304" pitchFamily="18" charset="0"/>
                <a:ea typeface="Times New Roman" panose="02020603050405020304" pitchFamily="18" charset="0"/>
              </a:rPr>
              <a:t>затверджений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детальний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b="1" dirty="0">
                <a:solidFill>
                  <a:srgbClr val="FF0000"/>
                </a:solidFill>
                <a:latin typeface="Times New Roman" panose="02020603050405020304" pitchFamily="18" charset="0"/>
                <a:ea typeface="Times New Roman" panose="02020603050405020304" pitchFamily="18" charset="0"/>
              </a:rPr>
              <a:t>детального плану </a:t>
            </a:r>
            <a:r>
              <a:rPr lang="ru-RU" sz="2400" b="1" dirty="0" err="1">
                <a:solidFill>
                  <a:srgbClr val="FF0000"/>
                </a:solidFill>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b="1" dirty="0" err="1">
                <a:solidFill>
                  <a:srgbClr val="FF0000"/>
                </a:solidFill>
                <a:latin typeface="Times New Roman" panose="02020603050405020304" pitchFamily="18" charset="0"/>
                <a:ea typeface="Times New Roman" panose="02020603050405020304" pitchFamily="18" charset="0"/>
              </a:rPr>
              <a:t>містобудівної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документації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регіонального</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рівня</a:t>
            </a:r>
            <a:r>
              <a:rPr lang="ru-RU" sz="2400" b="1" dirty="0">
                <a:solidFill>
                  <a:srgbClr val="FF0000"/>
                </a:solidFill>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a:t>
            </a:r>
            <a:r>
              <a:rPr lang="ru-RU" sz="2400" dirty="0" err="1">
                <a:latin typeface="Times New Roman" panose="02020603050405020304" pitchFamily="18" charset="0"/>
                <a:ea typeface="Times New Roman" panose="02020603050405020304" pitchFamily="18" charset="0"/>
              </a:rPr>
              <a:t>щодо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земельних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ділянок</a:t>
            </a:r>
            <a:r>
              <a:rPr lang="ru-RU" sz="2400" dirty="0">
                <a:latin typeface="Times New Roman" panose="02020603050405020304" pitchFamily="18" charset="0"/>
                <a:ea typeface="Times New Roman" panose="02020603050405020304" pitchFamily="18" charset="0"/>
              </a:rPr>
              <a:t> за межами </a:t>
            </a:r>
            <a:r>
              <a:rPr lang="ru-RU" sz="2400" dirty="0" err="1">
                <a:latin typeface="Times New Roman" panose="02020603050405020304" pitchFamily="18" charset="0"/>
                <a:ea typeface="Times New Roman" panose="02020603050405020304" pitchFamily="18" charset="0"/>
              </a:rPr>
              <a:t>населених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пунктів</a:t>
            </a:r>
            <a:r>
              <a:rPr lang="ru-RU" sz="2400" dirty="0">
                <a:latin typeface="Times New Roman" panose="02020603050405020304" pitchFamily="18" charset="0"/>
                <a:ea typeface="Times New Roman" panose="02020603050405020304" pitchFamily="18" charset="0"/>
              </a:rPr>
              <a:t>, на </a:t>
            </a:r>
            <a:r>
              <a:rPr lang="ru-RU" sz="2400" dirty="0" err="1">
                <a:latin typeface="Times New Roman" panose="02020603050405020304" pitchFamily="18" charset="0"/>
                <a:ea typeface="Times New Roman" panose="02020603050405020304" pitchFamily="18" charset="0"/>
              </a:rPr>
              <a:t>які</a:t>
            </a:r>
            <a:r>
              <a:rPr lang="ru-RU" sz="2400" dirty="0">
                <a:latin typeface="Times New Roman" panose="02020603050405020304" pitchFamily="18" charset="0"/>
                <a:ea typeface="Times New Roman" panose="02020603050405020304" pitchFamily="18" charset="0"/>
              </a:rPr>
              <a:t> не </a:t>
            </a:r>
            <a:r>
              <a:rPr lang="ru-RU" sz="2400" dirty="0" err="1">
                <a:latin typeface="Times New Roman" panose="02020603050405020304" pitchFamily="18" charset="0"/>
                <a:ea typeface="Times New Roman" panose="02020603050405020304" pitchFamily="18" charset="0"/>
              </a:rPr>
              <a:t>розроблено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детальний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745858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386114" y="193964"/>
            <a:ext cx="9840686" cy="1174601"/>
          </a:xfrm>
        </p:spPr>
        <p:txBody>
          <a:bodyPr>
            <a:noAutofit/>
          </a:bodyPr>
          <a:lstStyle/>
          <a:p>
            <a:pPr algn="l"/>
            <a:r>
              <a:rPr lang="uk-UA" sz="4800" dirty="0"/>
              <a:t>Зміни у Земельному кодексі України</a:t>
            </a:r>
            <a:endParaRPr lang="en-US" sz="4800" dirty="0"/>
          </a:p>
        </p:txBody>
      </p:sp>
      <p:sp>
        <p:nvSpPr>
          <p:cNvPr id="4" name="Прямоугольник 3"/>
          <p:cNvSpPr/>
          <p:nvPr/>
        </p:nvSpPr>
        <p:spPr>
          <a:xfrm>
            <a:off x="543406" y="1745586"/>
            <a:ext cx="10905066" cy="4360168"/>
          </a:xfrm>
          <a:prstGeom prst="rect">
            <a:avLst/>
          </a:prstGeom>
        </p:spPr>
        <p:txBody>
          <a:bodyPr wrap="square">
            <a:spAutoFit/>
          </a:bodyPr>
          <a:lstStyle/>
          <a:p>
            <a:pPr indent="285750" algn="just">
              <a:spcAft>
                <a:spcPts val="750"/>
              </a:spcAft>
            </a:pPr>
            <a:r>
              <a:rPr lang="ru-RU" sz="2400" dirty="0">
                <a:latin typeface="Times New Roman" panose="02020603050405020304" pitchFamily="18" charset="0"/>
                <a:ea typeface="Times New Roman" panose="02020603050405020304" pitchFamily="18" charset="0"/>
              </a:rPr>
              <a:t>9. </a:t>
            </a:r>
            <a:r>
              <a:rPr lang="ru-RU" sz="2400" b="1" dirty="0" err="1">
                <a:solidFill>
                  <a:srgbClr val="FF0000"/>
                </a:solidFill>
                <a:latin typeface="Times New Roman" panose="02020603050405020304" pitchFamily="18" charset="0"/>
                <a:ea typeface="Times New Roman" panose="02020603050405020304" pitchFamily="18" charset="0"/>
              </a:rPr>
              <a:t>Зміна</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цільового</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призначення</a:t>
            </a:r>
            <a:r>
              <a:rPr lang="ru-RU" sz="2400" b="1" dirty="0">
                <a:solidFill>
                  <a:srgbClr val="FF0000"/>
                </a:solidFill>
                <a:latin typeface="Times New Roman" panose="02020603050405020304" pitchFamily="18" charset="0"/>
                <a:ea typeface="Times New Roman" panose="02020603050405020304" pitchFamily="18" charset="0"/>
              </a:rPr>
              <a:t> особливо </a:t>
            </a:r>
            <a:r>
              <a:rPr lang="ru-RU" sz="2400" b="1" dirty="0" err="1">
                <a:solidFill>
                  <a:srgbClr val="FF0000"/>
                </a:solidFill>
                <a:latin typeface="Times New Roman" panose="02020603050405020304" pitchFamily="18" charset="0"/>
                <a:ea typeface="Times New Roman" panose="02020603050405020304" pitchFamily="18" charset="0"/>
              </a:rPr>
              <a:t>цінних</a:t>
            </a:r>
            <a:r>
              <a:rPr lang="ru-RU" sz="2400" b="1" dirty="0">
                <a:solidFill>
                  <a:srgbClr val="FF0000"/>
                </a:solidFill>
                <a:latin typeface="Times New Roman" panose="02020603050405020304" pitchFamily="18" charset="0"/>
                <a:ea typeface="Times New Roman" panose="02020603050405020304" pitchFamily="18" charset="0"/>
              </a:rPr>
              <a:t> земель </a:t>
            </a:r>
            <a:r>
              <a:rPr lang="ru-RU" sz="2400" b="1" dirty="0" err="1">
                <a:solidFill>
                  <a:srgbClr val="FF0000"/>
                </a:solidFill>
                <a:latin typeface="Times New Roman" panose="02020603050405020304" pitchFamily="18" charset="0"/>
                <a:ea typeface="Times New Roman" panose="02020603050405020304" pitchFamily="18" charset="0"/>
              </a:rPr>
              <a:t>допускається</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виключно</a:t>
            </a:r>
            <a:r>
              <a:rPr lang="ru-RU" sz="2400" b="1" dirty="0">
                <a:solidFill>
                  <a:srgbClr val="FF0000"/>
                </a:solidFill>
                <a:latin typeface="Times New Roman" panose="02020603050405020304" pitchFamily="18" charset="0"/>
                <a:ea typeface="Times New Roman" panose="02020603050405020304" pitchFamily="18" charset="0"/>
              </a:rPr>
              <a:t> у </a:t>
            </a:r>
            <a:r>
              <a:rPr lang="ru-RU" sz="2400" b="1" dirty="0" err="1">
                <a:solidFill>
                  <a:srgbClr val="FF0000"/>
                </a:solidFill>
                <a:latin typeface="Times New Roman" panose="02020603050405020304" pitchFamily="18" charset="0"/>
                <a:ea typeface="Times New Roman" panose="02020603050405020304" pitchFamily="18" charset="0"/>
              </a:rPr>
              <a:t>разі</a:t>
            </a:r>
            <a:r>
              <a:rPr lang="ru-RU" sz="2400" b="1" dirty="0">
                <a:solidFill>
                  <a:srgbClr val="FF0000"/>
                </a:solidFill>
                <a:latin typeface="Times New Roman" panose="02020603050405020304" pitchFamily="18" charset="0"/>
                <a:ea typeface="Times New Roman" panose="02020603050405020304" pitchFamily="18" charset="0"/>
              </a:rPr>
              <a:t>:</a:t>
            </a:r>
          </a:p>
          <a:p>
            <a:pPr indent="285750" algn="just">
              <a:spcAft>
                <a:spcPts val="750"/>
              </a:spcAft>
            </a:pPr>
            <a:r>
              <a:rPr lang="ru-RU" sz="2400" u="sng" dirty="0" err="1" smtClean="0">
                <a:solidFill>
                  <a:srgbClr val="FF0000"/>
                </a:solidFill>
                <a:latin typeface="Times New Roman" panose="02020603050405020304" pitchFamily="18" charset="0"/>
                <a:ea typeface="Times New Roman" panose="02020603050405020304" pitchFamily="18" charset="0"/>
              </a:rPr>
              <a:t>розміщення</a:t>
            </a:r>
            <a:r>
              <a:rPr lang="ru-RU" sz="2400" u="sng" dirty="0" smtClean="0">
                <a:solidFill>
                  <a:srgbClr val="FF0000"/>
                </a:solidFill>
                <a:latin typeface="Times New Roman" panose="02020603050405020304" pitchFamily="18" charset="0"/>
                <a:ea typeface="Times New Roman" panose="02020603050405020304" pitchFamily="18" charset="0"/>
              </a:rPr>
              <a:t> </a:t>
            </a:r>
            <a:r>
              <a:rPr lang="ru-RU" sz="2400" u="sng" dirty="0">
                <a:solidFill>
                  <a:srgbClr val="FF0000"/>
                </a:solidFill>
                <a:latin typeface="Times New Roman" panose="02020603050405020304" pitchFamily="18" charset="0"/>
                <a:ea typeface="Times New Roman" panose="02020603050405020304" pitchFamily="18" charset="0"/>
              </a:rPr>
              <a:t>на них </a:t>
            </a:r>
            <a:r>
              <a:rPr lang="ru-RU" sz="2400" u="sng" dirty="0" err="1">
                <a:solidFill>
                  <a:srgbClr val="FF0000"/>
                </a:solidFill>
                <a:latin typeface="Times New Roman" panose="02020603050405020304" pitchFamily="18" charset="0"/>
                <a:ea typeface="Times New Roman" panose="02020603050405020304" pitchFamily="18" charset="0"/>
              </a:rPr>
              <a:t>об’єктів</a:t>
            </a:r>
            <a:r>
              <a:rPr lang="ru-RU" sz="2400" u="sng" dirty="0">
                <a:solidFill>
                  <a:srgbClr val="FF0000"/>
                </a:solidFill>
                <a:latin typeface="Times New Roman" panose="02020603050405020304" pitchFamily="18" charset="0"/>
                <a:ea typeface="Times New Roman" panose="02020603050405020304" pitchFamily="18" charset="0"/>
              </a:rPr>
              <a:t> </a:t>
            </a:r>
            <a:r>
              <a:rPr lang="ru-RU" sz="2400" u="sng" dirty="0" err="1" smtClean="0">
                <a:solidFill>
                  <a:srgbClr val="FF0000"/>
                </a:solidFill>
                <a:latin typeface="Times New Roman" panose="02020603050405020304" pitchFamily="18" charset="0"/>
                <a:ea typeface="Times New Roman" panose="02020603050405020304" pitchFamily="18" charset="0"/>
              </a:rPr>
              <a:t>загальнодержавного</a:t>
            </a:r>
            <a:r>
              <a:rPr lang="ru-RU" sz="2400" u="sng" dirty="0" smtClean="0">
                <a:solidFill>
                  <a:srgbClr val="FF0000"/>
                </a:solidFill>
                <a:latin typeface="Times New Roman" panose="02020603050405020304" pitchFamily="18" charset="0"/>
                <a:ea typeface="Times New Roman" panose="02020603050405020304" pitchFamily="18" charset="0"/>
              </a:rPr>
              <a:t> </a:t>
            </a:r>
            <a:r>
              <a:rPr lang="ru-RU" sz="2400" u="sng" dirty="0" err="1" smtClean="0">
                <a:solidFill>
                  <a:srgbClr val="FF0000"/>
                </a:solidFill>
                <a:latin typeface="Times New Roman" panose="02020603050405020304" pitchFamily="18" charset="0"/>
                <a:ea typeface="Times New Roman" panose="02020603050405020304" pitchFamily="18" charset="0"/>
              </a:rPr>
              <a:t>значення</a:t>
            </a:r>
            <a:r>
              <a:rPr lang="ru-RU" sz="2400" u="sng" dirty="0" smtClean="0">
                <a:solidFill>
                  <a:srgbClr val="FF0000"/>
                </a:solidFill>
                <a:latin typeface="Times New Roman" panose="02020603050405020304" pitchFamily="18" charset="0"/>
                <a:ea typeface="Times New Roman" panose="02020603050405020304" pitchFamily="18" charset="0"/>
              </a:rPr>
              <a:t> </a:t>
            </a:r>
            <a:r>
              <a:rPr lang="en-US" sz="2400" u="sng" dirty="0" smtClean="0">
                <a:solidFill>
                  <a:srgbClr val="FF0000"/>
                </a:solidFill>
                <a:latin typeface="Times New Roman" panose="02020603050405020304" pitchFamily="18" charset="0"/>
                <a:ea typeface="Times New Roman" panose="02020603050405020304" pitchFamily="18" charset="0"/>
              </a:rPr>
              <a:t>;</a:t>
            </a:r>
            <a:r>
              <a:rPr lang="ru-RU" sz="2400" dirty="0" smtClean="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доріг</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ліній</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електропередачі</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зв’язку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трубопроводів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осушувальних</a:t>
            </a:r>
            <a:r>
              <a:rPr lang="ru-RU" sz="2400" dirty="0">
                <a:latin typeface="Times New Roman" panose="02020603050405020304" pitchFamily="18" charset="0"/>
                <a:ea typeface="Times New Roman" panose="02020603050405020304" pitchFamily="18" charset="0"/>
              </a:rPr>
              <a:t> і </a:t>
            </a:r>
            <a:r>
              <a:rPr lang="ru-RU" sz="2400" dirty="0" err="1">
                <a:latin typeface="Times New Roman" panose="02020603050405020304" pitchFamily="18" charset="0"/>
                <a:ea typeface="Times New Roman" panose="02020603050405020304" pitchFamily="18" charset="0"/>
              </a:rPr>
              <a:t>зрошувальних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каналів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геодезичних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пунктів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житла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об’єктів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соціально</a:t>
            </a:r>
            <a:r>
              <a:rPr lang="ru-RU" sz="2400" dirty="0">
                <a:latin typeface="Times New Roman" panose="02020603050405020304" pitchFamily="18" charset="0"/>
                <a:ea typeface="Times New Roman" panose="02020603050405020304" pitchFamily="18" charset="0"/>
              </a:rPr>
              <a:t>-культурного </a:t>
            </a:r>
            <a:r>
              <a:rPr lang="ru-RU" sz="2400" dirty="0" err="1">
                <a:latin typeface="Times New Roman" panose="02020603050405020304" pitchFamily="18" charset="0"/>
                <a:ea typeface="Times New Roman" panose="02020603050405020304" pitchFamily="18" charset="0"/>
              </a:rPr>
              <a:t>призначення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об’єктів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пов’язаних</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видобуванням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корисних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копалин</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нафтових</a:t>
            </a:r>
            <a:r>
              <a:rPr lang="ru-RU" sz="2400" dirty="0">
                <a:latin typeface="Times New Roman" panose="02020603050405020304" pitchFamily="18" charset="0"/>
                <a:ea typeface="Times New Roman" panose="02020603050405020304" pitchFamily="18" charset="0"/>
              </a:rPr>
              <a:t> і </a:t>
            </a:r>
            <a:r>
              <a:rPr lang="ru-RU" sz="2400" dirty="0" err="1">
                <a:latin typeface="Times New Roman" panose="02020603050405020304" pitchFamily="18" charset="0"/>
                <a:ea typeface="Times New Roman" panose="02020603050405020304" pitchFamily="18" charset="0"/>
              </a:rPr>
              <a:t>газових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свердловин</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виробничих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споруд</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пов’язаних</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їх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експлуатацією</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u="sng" dirty="0" err="1">
                <a:solidFill>
                  <a:srgbClr val="FF0000"/>
                </a:solidFill>
                <a:latin typeface="Times New Roman" panose="02020603050405020304" pitchFamily="18" charset="0"/>
                <a:ea typeface="Times New Roman" panose="02020603050405020304" pitchFamily="18" charset="0"/>
              </a:rPr>
              <a:t>відчуження</a:t>
            </a:r>
            <a:r>
              <a:rPr lang="ru-RU" sz="2400" u="sng" dirty="0">
                <a:solidFill>
                  <a:srgbClr val="FF0000"/>
                </a:solidFill>
                <a:latin typeface="Times New Roman" panose="02020603050405020304" pitchFamily="18" charset="0"/>
                <a:ea typeface="Times New Roman" panose="02020603050405020304" pitchFamily="18" charset="0"/>
              </a:rPr>
              <a:t> </a:t>
            </a:r>
            <a:r>
              <a:rPr lang="ru-RU" sz="2400" u="sng" dirty="0" err="1">
                <a:solidFill>
                  <a:srgbClr val="FF0000"/>
                </a:solidFill>
                <a:latin typeface="Times New Roman" panose="02020603050405020304" pitchFamily="18" charset="0"/>
                <a:ea typeface="Times New Roman" panose="02020603050405020304" pitchFamily="18" charset="0"/>
              </a:rPr>
              <a:t>земельних</a:t>
            </a:r>
            <a:r>
              <a:rPr lang="ru-RU" sz="2400" u="sng" dirty="0">
                <a:solidFill>
                  <a:srgbClr val="FF0000"/>
                </a:solidFill>
                <a:latin typeface="Times New Roman" panose="02020603050405020304" pitchFamily="18" charset="0"/>
                <a:ea typeface="Times New Roman" panose="02020603050405020304" pitchFamily="18" charset="0"/>
              </a:rPr>
              <a:t> </a:t>
            </a:r>
            <a:r>
              <a:rPr lang="ru-RU" sz="2400" u="sng" dirty="0" err="1">
                <a:solidFill>
                  <a:srgbClr val="FF0000"/>
                </a:solidFill>
                <a:latin typeface="Times New Roman" panose="02020603050405020304" pitchFamily="18" charset="0"/>
                <a:ea typeface="Times New Roman" panose="02020603050405020304" pitchFamily="18" charset="0"/>
              </a:rPr>
              <a:t>ділянок</a:t>
            </a:r>
            <a:r>
              <a:rPr lang="ru-RU" sz="2400" u="sng" dirty="0">
                <a:solidFill>
                  <a:srgbClr val="FF0000"/>
                </a:solidFill>
                <a:latin typeface="Times New Roman" panose="02020603050405020304" pitchFamily="18" charset="0"/>
                <a:ea typeface="Times New Roman" panose="02020603050405020304" pitchFamily="18" charset="0"/>
              </a:rPr>
              <a:t> для </a:t>
            </a:r>
            <a:r>
              <a:rPr lang="ru-RU" sz="2400" u="sng" dirty="0" err="1">
                <a:solidFill>
                  <a:srgbClr val="FF0000"/>
                </a:solidFill>
                <a:latin typeface="Times New Roman" panose="02020603050405020304" pitchFamily="18" charset="0"/>
                <a:ea typeface="Times New Roman" panose="02020603050405020304" pitchFamily="18" charset="0"/>
              </a:rPr>
              <a:t>суспільних</a:t>
            </a:r>
            <a:r>
              <a:rPr lang="ru-RU" sz="2400" u="sng" dirty="0">
                <a:solidFill>
                  <a:srgbClr val="FF0000"/>
                </a:solidFill>
                <a:latin typeface="Times New Roman" panose="02020603050405020304" pitchFamily="18" charset="0"/>
                <a:ea typeface="Times New Roman" panose="02020603050405020304" pitchFamily="18" charset="0"/>
              </a:rPr>
              <a:t> потреб </a:t>
            </a:r>
            <a:r>
              <a:rPr lang="ru-RU" sz="2400" u="sng" dirty="0" err="1">
                <a:solidFill>
                  <a:srgbClr val="FF0000"/>
                </a:solidFill>
                <a:latin typeface="Times New Roman" panose="02020603050405020304" pitchFamily="18" charset="0"/>
                <a:ea typeface="Times New Roman" panose="02020603050405020304" pitchFamily="18" charset="0"/>
              </a:rPr>
              <a:t>чи</a:t>
            </a:r>
            <a:r>
              <a:rPr lang="ru-RU" sz="2400" u="sng" dirty="0">
                <a:solidFill>
                  <a:srgbClr val="FF0000"/>
                </a:solidFill>
                <a:latin typeface="Times New Roman" panose="02020603050405020304" pitchFamily="18" charset="0"/>
                <a:ea typeface="Times New Roman" panose="02020603050405020304" pitchFamily="18" charset="0"/>
              </a:rPr>
              <a:t> з </a:t>
            </a:r>
            <a:r>
              <a:rPr lang="ru-RU" sz="2400" u="sng" dirty="0" err="1">
                <a:solidFill>
                  <a:srgbClr val="FF0000"/>
                </a:solidFill>
                <a:latin typeface="Times New Roman" panose="02020603050405020304" pitchFamily="18" charset="0"/>
                <a:ea typeface="Times New Roman" panose="02020603050405020304" pitchFamily="18" charset="0"/>
              </a:rPr>
              <a:t>мотивів</a:t>
            </a:r>
            <a:r>
              <a:rPr lang="ru-RU" sz="2400" u="sng" dirty="0">
                <a:solidFill>
                  <a:srgbClr val="FF0000"/>
                </a:solidFill>
                <a:latin typeface="Times New Roman" panose="02020603050405020304" pitchFamily="18" charset="0"/>
                <a:ea typeface="Times New Roman" panose="02020603050405020304" pitchFamily="18" charset="0"/>
              </a:rPr>
              <a:t> </a:t>
            </a:r>
            <a:r>
              <a:rPr lang="ru-RU" sz="2400" u="sng" dirty="0" err="1">
                <a:solidFill>
                  <a:srgbClr val="FF0000"/>
                </a:solidFill>
                <a:latin typeface="Times New Roman" panose="02020603050405020304" pitchFamily="18" charset="0"/>
                <a:ea typeface="Times New Roman" panose="02020603050405020304" pitchFamily="18" charset="0"/>
              </a:rPr>
              <a:t>суспільної</a:t>
            </a:r>
            <a:r>
              <a:rPr lang="ru-RU" sz="2400" u="sng" dirty="0">
                <a:solidFill>
                  <a:srgbClr val="FF0000"/>
                </a:solidFill>
                <a:latin typeface="Times New Roman" panose="02020603050405020304" pitchFamily="18" charset="0"/>
                <a:ea typeface="Times New Roman" panose="02020603050405020304" pitchFamily="18" charset="0"/>
              </a:rPr>
              <a:t> </a:t>
            </a:r>
            <a:r>
              <a:rPr lang="ru-RU" sz="2400" u="sng" dirty="0" err="1">
                <a:solidFill>
                  <a:srgbClr val="FF0000"/>
                </a:solidFill>
                <a:latin typeface="Times New Roman" panose="02020603050405020304" pitchFamily="18" charset="0"/>
                <a:ea typeface="Times New Roman" panose="02020603050405020304" pitchFamily="18" charset="0"/>
              </a:rPr>
              <a:t>необхідності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віднесення</a:t>
            </a:r>
            <a:r>
              <a:rPr lang="ru-RU" sz="2400" dirty="0">
                <a:latin typeface="Times New Roman" panose="02020603050405020304" pitchFamily="18" charset="0"/>
                <a:ea typeface="Times New Roman" panose="02020603050405020304" pitchFamily="18" charset="0"/>
              </a:rPr>
              <a:t> земель, до земель природно-</a:t>
            </a:r>
            <a:r>
              <a:rPr lang="ru-RU" sz="2400" dirty="0" err="1">
                <a:latin typeface="Times New Roman" panose="02020603050405020304" pitchFamily="18" charset="0"/>
                <a:ea typeface="Times New Roman" panose="02020603050405020304" pitchFamily="18" charset="0"/>
              </a:rPr>
              <a:t>заповідного</a:t>
            </a:r>
            <a:r>
              <a:rPr lang="ru-RU" sz="2400" dirty="0">
                <a:latin typeface="Times New Roman" panose="02020603050405020304" pitchFamily="18" charset="0"/>
                <a:ea typeface="Times New Roman" panose="02020603050405020304" pitchFamily="18" charset="0"/>
              </a:rPr>
              <a:t> фонду та </a:t>
            </a:r>
            <a:r>
              <a:rPr lang="ru-RU" sz="2400" dirty="0" err="1">
                <a:latin typeface="Times New Roman" panose="02020603050405020304" pitchFamily="18" charset="0"/>
                <a:ea typeface="Times New Roman" panose="02020603050405020304" pitchFamily="18" charset="0"/>
              </a:rPr>
              <a:t>іншого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природоохоронного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призначення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історико</a:t>
            </a:r>
            <a:r>
              <a:rPr lang="ru-RU" sz="2400" dirty="0">
                <a:latin typeface="Times New Roman" panose="02020603050405020304" pitchFamily="18" charset="0"/>
                <a:ea typeface="Times New Roman" panose="02020603050405020304" pitchFamily="18" charset="0"/>
              </a:rPr>
              <a:t>-культурного </a:t>
            </a:r>
            <a:r>
              <a:rPr lang="ru-RU" sz="2400" dirty="0" err="1">
                <a:latin typeface="Times New Roman" panose="02020603050405020304" pitchFamily="18" charset="0"/>
                <a:ea typeface="Times New Roman" panose="02020603050405020304" pitchFamily="18" charset="0"/>
              </a:rPr>
              <a:t>призначення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лісогосподарського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призначення</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432976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081784" y="802323"/>
            <a:ext cx="9840686" cy="680311"/>
          </a:xfrm>
        </p:spPr>
        <p:txBody>
          <a:bodyPr>
            <a:noAutofit/>
          </a:bodyPr>
          <a:lstStyle/>
          <a:p>
            <a:pPr algn="l"/>
            <a:r>
              <a:rPr lang="uk-UA" sz="4800" dirty="0"/>
              <a:t>Зміни до Закону України </a:t>
            </a:r>
            <a:br>
              <a:rPr lang="uk-UA" sz="4800" dirty="0"/>
            </a:br>
            <a:r>
              <a:rPr lang="uk-UA" sz="4800" dirty="0"/>
              <a:t>«Про землеустрій»</a:t>
            </a:r>
            <a:endParaRPr lang="en-US" sz="4800" dirty="0"/>
          </a:p>
        </p:txBody>
      </p:sp>
      <p:sp>
        <p:nvSpPr>
          <p:cNvPr id="4" name="Прямоугольник 3"/>
          <p:cNvSpPr/>
          <p:nvPr/>
        </p:nvSpPr>
        <p:spPr>
          <a:xfrm>
            <a:off x="754704" y="1482634"/>
            <a:ext cx="10433957" cy="3159839"/>
          </a:xfrm>
          <a:prstGeom prst="rect">
            <a:avLst/>
          </a:prstGeom>
        </p:spPr>
        <p:txBody>
          <a:bodyPr wrap="square">
            <a:spAutoFit/>
          </a:bodyPr>
          <a:lstStyle/>
          <a:p>
            <a:pPr indent="285750" algn="just">
              <a:spcAft>
                <a:spcPts val="750"/>
              </a:spcAft>
            </a:pPr>
            <a:r>
              <a:rPr lang="ru-RU" sz="2400" dirty="0">
                <a:latin typeface="Times New Roman" panose="02020603050405020304" pitchFamily="18" charset="0"/>
                <a:ea typeface="Times New Roman" panose="02020603050405020304" pitchFamily="18" charset="0"/>
              </a:rPr>
              <a:t>"б</a:t>
            </a:r>
            <a:r>
              <a:rPr lang="ru-RU" sz="2400" b="1"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ru-RU" sz="2400" dirty="0">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містобудівна</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документація</a:t>
            </a:r>
            <a:r>
              <a:rPr lang="ru-RU" sz="2400" b="1" dirty="0">
                <a:solidFill>
                  <a:srgbClr val="FF0000"/>
                </a:solidFill>
                <a:latin typeface="Times New Roman" panose="02020603050405020304" pitchFamily="18" charset="0"/>
                <a:ea typeface="Times New Roman" panose="02020603050405020304" pitchFamily="18" charset="0"/>
              </a:rPr>
              <a:t>, яка </a:t>
            </a:r>
            <a:r>
              <a:rPr lang="ru-RU" sz="2400" b="1" dirty="0" err="1">
                <a:solidFill>
                  <a:srgbClr val="FF0000"/>
                </a:solidFill>
                <a:latin typeface="Times New Roman" panose="02020603050405020304" pitchFamily="18" charset="0"/>
                <a:ea typeface="Times New Roman" panose="02020603050405020304" pitchFamily="18" charset="0"/>
              </a:rPr>
              <a:t>одночасно</a:t>
            </a:r>
            <a:r>
              <a:rPr lang="ru-RU" sz="2400" b="1" dirty="0">
                <a:solidFill>
                  <a:srgbClr val="FF0000"/>
                </a:solidFill>
                <a:latin typeface="Times New Roman" panose="02020603050405020304" pitchFamily="18" charset="0"/>
                <a:ea typeface="Times New Roman" panose="02020603050405020304" pitchFamily="18" charset="0"/>
              </a:rPr>
              <a:t> є </a:t>
            </a:r>
            <a:r>
              <a:rPr lang="ru-RU" sz="2400" b="1" dirty="0" err="1">
                <a:solidFill>
                  <a:srgbClr val="FF0000"/>
                </a:solidFill>
                <a:latin typeface="Times New Roman" panose="02020603050405020304" pitchFamily="18" charset="0"/>
                <a:ea typeface="Times New Roman" panose="02020603050405020304" pitchFamily="18" charset="0"/>
              </a:rPr>
              <a:t>документацією</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із</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землеустрою</a:t>
            </a:r>
            <a:r>
              <a:rPr lang="ru-RU" sz="2400" b="1" dirty="0">
                <a:solidFill>
                  <a:srgbClr val="FF0000"/>
                </a:solidFill>
                <a:latin typeface="Times New Roman" panose="02020603050405020304" pitchFamily="18" charset="0"/>
                <a:ea typeface="Times New Roman" panose="02020603050405020304" pitchFamily="18" charset="0"/>
              </a:rPr>
              <a:t> </a:t>
            </a:r>
            <a:r>
              <a:rPr lang="en-US" sz="2400" b="1" dirty="0">
                <a:solidFill>
                  <a:srgbClr val="FF0000"/>
                </a:solidFill>
                <a:latin typeface="Times New Roman" panose="02020603050405020304" pitchFamily="18" charset="0"/>
                <a:ea typeface="Times New Roman" panose="02020603050405020304" pitchFamily="18" charset="0"/>
              </a:rPr>
              <a:t>(</a:t>
            </a:r>
            <a:r>
              <a:rPr lang="en-US" sz="2400" b="1" dirty="0" err="1">
                <a:solidFill>
                  <a:srgbClr val="FF0000"/>
                </a:solidFill>
                <a:latin typeface="Times New Roman" panose="02020603050405020304" pitchFamily="18" charset="0"/>
                <a:ea typeface="Times New Roman" panose="02020603050405020304" pitchFamily="18" charset="0"/>
              </a:rPr>
              <a:t>комплексні</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плани</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просторового</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розвитку</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територій</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територіальних</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громад</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генеральні</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плани</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населених</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пунктів</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детальні</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плани</a:t>
            </a:r>
            <a:r>
              <a:rPr lang="en-US" sz="2400" b="1" dirty="0">
                <a:solidFill>
                  <a:srgbClr val="FF0000"/>
                </a:solidFill>
                <a:latin typeface="Times New Roman" panose="02020603050405020304" pitchFamily="18" charset="0"/>
                <a:ea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rPr>
              <a:t>територій</a:t>
            </a:r>
            <a:r>
              <a:rPr lang="en-US" sz="2400" b="1" dirty="0">
                <a:solidFill>
                  <a:srgbClr val="FF0000"/>
                </a:solidFill>
                <a:latin typeface="Times New Roman" panose="02020603050405020304" pitchFamily="18" charset="0"/>
                <a:ea typeface="Times New Roman" panose="02020603050405020304" pitchFamily="18" charset="0"/>
              </a:rPr>
              <a:t>)";</a:t>
            </a:r>
          </a:p>
          <a:p>
            <a:pPr indent="285750" algn="just">
              <a:spcAft>
                <a:spcPts val="750"/>
              </a:spcAft>
            </a:pPr>
            <a:r>
              <a:rPr lang="en-US" sz="2400" dirty="0"/>
              <a:t> в </a:t>
            </a:r>
            <a:r>
              <a:rPr lang="en-US" sz="2400" dirty="0" err="1">
                <a:hlinkClick r:id="rId2"/>
              </a:rPr>
              <a:t>абзаці</a:t>
            </a:r>
            <a:r>
              <a:rPr lang="en-US" sz="2400" dirty="0">
                <a:hlinkClick r:id="rId2"/>
              </a:rPr>
              <a:t> </a:t>
            </a:r>
            <a:r>
              <a:rPr lang="en-US" sz="2400" dirty="0" err="1">
                <a:hlinkClick r:id="rId2"/>
              </a:rPr>
              <a:t>другому</a:t>
            </a:r>
            <a:r>
              <a:rPr lang="en-US" sz="2400" dirty="0"/>
              <a:t> </a:t>
            </a:r>
            <a:r>
              <a:rPr lang="en-US" sz="2400" dirty="0" err="1"/>
              <a:t>частини</a:t>
            </a:r>
            <a:r>
              <a:rPr lang="en-US" sz="2400" dirty="0"/>
              <a:t> </a:t>
            </a:r>
            <a:r>
              <a:rPr lang="en-US" sz="2400" dirty="0" err="1"/>
              <a:t>другої</a:t>
            </a:r>
            <a:r>
              <a:rPr lang="en-US" sz="2400" dirty="0"/>
              <a:t> </a:t>
            </a:r>
            <a:r>
              <a:rPr lang="en-US" sz="2400" dirty="0" err="1"/>
              <a:t>слова</a:t>
            </a:r>
            <a:r>
              <a:rPr lang="en-US" sz="2400" dirty="0"/>
              <a:t> "</a:t>
            </a:r>
            <a:r>
              <a:rPr lang="en-US" sz="2400" dirty="0" err="1"/>
              <a:t>не</a:t>
            </a:r>
            <a:r>
              <a:rPr lang="en-US" sz="2400" dirty="0"/>
              <a:t> </a:t>
            </a:r>
            <a:r>
              <a:rPr lang="en-US" sz="2400" dirty="0" err="1"/>
              <a:t>менше</a:t>
            </a:r>
            <a:r>
              <a:rPr lang="en-US" sz="2400" dirty="0"/>
              <a:t> </a:t>
            </a:r>
            <a:r>
              <a:rPr lang="en-US" sz="2400" dirty="0" err="1"/>
              <a:t>двох</a:t>
            </a:r>
            <a:r>
              <a:rPr lang="en-US" sz="2400" dirty="0"/>
              <a:t> </a:t>
            </a:r>
            <a:r>
              <a:rPr lang="en-US" sz="2400" dirty="0" err="1"/>
              <a:t>сертифікованих</a:t>
            </a:r>
            <a:r>
              <a:rPr lang="en-US" sz="2400" dirty="0"/>
              <a:t> </a:t>
            </a:r>
            <a:r>
              <a:rPr lang="en-US" sz="2400" dirty="0" err="1"/>
              <a:t>інженерів-землевпорядників</a:t>
            </a:r>
            <a:r>
              <a:rPr lang="en-US" sz="2400" dirty="0"/>
              <a:t>, </a:t>
            </a:r>
            <a:r>
              <a:rPr lang="en-US" sz="2400" dirty="0" err="1"/>
              <a:t>які</a:t>
            </a:r>
            <a:r>
              <a:rPr lang="en-US" sz="2400" dirty="0"/>
              <a:t> є </a:t>
            </a:r>
            <a:r>
              <a:rPr lang="en-US" sz="2400" dirty="0" err="1"/>
              <a:t>відповідальними</a:t>
            </a:r>
            <a:r>
              <a:rPr lang="en-US" sz="2400" dirty="0"/>
              <a:t>" </a:t>
            </a:r>
            <a:r>
              <a:rPr lang="en-US" sz="2400" dirty="0" err="1"/>
              <a:t>замінити</a:t>
            </a:r>
            <a:r>
              <a:rPr lang="en-US" sz="2400" dirty="0"/>
              <a:t> </a:t>
            </a:r>
            <a:r>
              <a:rPr lang="en-US" sz="2400" dirty="0" err="1"/>
              <a:t>словами</a:t>
            </a:r>
            <a:r>
              <a:rPr lang="en-US" sz="2400" dirty="0"/>
              <a:t> </a:t>
            </a:r>
            <a:r>
              <a:rPr lang="en-US" sz="2400" b="1" dirty="0">
                <a:solidFill>
                  <a:srgbClr val="FF0000"/>
                </a:solidFill>
              </a:rPr>
              <a:t>"</a:t>
            </a:r>
            <a:r>
              <a:rPr lang="en-US" sz="2400" b="1" dirty="0" err="1">
                <a:solidFill>
                  <a:srgbClr val="FF0000"/>
                </a:solidFill>
              </a:rPr>
              <a:t>сертифікований</a:t>
            </a:r>
            <a:r>
              <a:rPr lang="en-US" sz="2400" b="1" dirty="0">
                <a:solidFill>
                  <a:srgbClr val="FF0000"/>
                </a:solidFill>
              </a:rPr>
              <a:t> </a:t>
            </a:r>
            <a:r>
              <a:rPr lang="en-US" sz="2400" b="1" dirty="0" err="1">
                <a:solidFill>
                  <a:srgbClr val="FF0000"/>
                </a:solidFill>
              </a:rPr>
              <a:t>інженер-землевпорядник</a:t>
            </a:r>
            <a:r>
              <a:rPr lang="en-US" sz="2400" b="1" dirty="0">
                <a:solidFill>
                  <a:srgbClr val="FF0000"/>
                </a:solidFill>
              </a:rPr>
              <a:t>, </a:t>
            </a:r>
            <a:r>
              <a:rPr lang="en-US" sz="2400" b="1" dirty="0" err="1">
                <a:solidFill>
                  <a:srgbClr val="FF0000"/>
                </a:solidFill>
              </a:rPr>
              <a:t>який</a:t>
            </a:r>
            <a:r>
              <a:rPr lang="en-US" sz="2400" b="1" dirty="0">
                <a:solidFill>
                  <a:srgbClr val="FF0000"/>
                </a:solidFill>
              </a:rPr>
              <a:t> є </a:t>
            </a:r>
            <a:r>
              <a:rPr lang="en-US" sz="2400" b="1" dirty="0" err="1">
                <a:solidFill>
                  <a:srgbClr val="FF0000"/>
                </a:solidFill>
              </a:rPr>
              <a:t>відповідальним</a:t>
            </a:r>
            <a:r>
              <a:rPr lang="en-US" sz="2400" dirty="0"/>
              <a:t>";</a:t>
            </a:r>
            <a:endParaRPr lang="ru-RU" sz="2400" dirty="0"/>
          </a:p>
          <a:p>
            <a:pPr indent="285750" algn="just">
              <a:spcAft>
                <a:spcPts val="750"/>
              </a:spcAft>
            </a:pPr>
            <a:endParaRPr lang="ru-RU" dirty="0">
              <a:latin typeface="Times New Roman" panose="02020603050405020304" pitchFamily="18" charset="0"/>
              <a:ea typeface="Times New Roman" panose="02020603050405020304" pitchFamily="18" charset="0"/>
            </a:endParaRPr>
          </a:p>
        </p:txBody>
      </p:sp>
      <p:sp>
        <p:nvSpPr>
          <p:cNvPr id="5" name="Прямоугольник 4"/>
          <p:cNvSpPr/>
          <p:nvPr/>
        </p:nvSpPr>
        <p:spPr>
          <a:xfrm>
            <a:off x="697555" y="4314810"/>
            <a:ext cx="10548257" cy="1938992"/>
          </a:xfrm>
          <a:prstGeom prst="rect">
            <a:avLst/>
          </a:prstGeom>
        </p:spPr>
        <p:txBody>
          <a:bodyPr wrap="square">
            <a:spAutoFit/>
          </a:bodyPr>
          <a:lstStyle/>
          <a:p>
            <a:pPr indent="285750" algn="just">
              <a:spcAft>
                <a:spcPts val="750"/>
              </a:spcAft>
            </a:pPr>
            <a:r>
              <a:rPr lang="ru-RU" sz="2400" b="1" dirty="0">
                <a:solidFill>
                  <a:srgbClr val="FF0000"/>
                </a:solidFill>
                <a:latin typeface="Times New Roman" panose="02020603050405020304" pitchFamily="18" charset="0"/>
                <a:ea typeface="Times New Roman" panose="02020603050405020304" pitchFamily="18" charset="0"/>
              </a:rPr>
              <a:t>"</a:t>
            </a:r>
            <a:r>
              <a:rPr lang="ru-RU" sz="2400" b="1" dirty="0" err="1">
                <a:solidFill>
                  <a:srgbClr val="FF0000"/>
                </a:solidFill>
                <a:latin typeface="Times New Roman" panose="02020603050405020304" pitchFamily="18" charset="0"/>
                <a:ea typeface="Times New Roman" panose="02020603050405020304" pitchFamily="18" charset="0"/>
              </a:rPr>
              <a:t>Розробником</a:t>
            </a:r>
            <a:r>
              <a:rPr lang="ru-RU" sz="2400" b="1" dirty="0">
                <a:solidFill>
                  <a:srgbClr val="FF0000"/>
                </a:solidFill>
                <a:latin typeface="Times New Roman" panose="02020603050405020304" pitchFamily="18" charset="0"/>
                <a:ea typeface="Times New Roman" panose="02020603050405020304" pitchFamily="18" charset="0"/>
              </a:rPr>
              <a:t> комплексного плану </a:t>
            </a:r>
            <a:r>
              <a:rPr lang="ru-RU" sz="2400" b="1" dirty="0" err="1">
                <a:solidFill>
                  <a:srgbClr val="FF0000"/>
                </a:solidFill>
                <a:latin typeface="Times New Roman" panose="02020603050405020304" pitchFamily="18" charset="0"/>
                <a:ea typeface="Times New Roman" panose="02020603050405020304" pitchFamily="18" charset="0"/>
              </a:rPr>
              <a:t>просторового</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розвитку</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території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генерального плану </a:t>
            </a:r>
            <a:r>
              <a:rPr lang="ru-RU" sz="2400" dirty="0" err="1">
                <a:latin typeface="Times New Roman" panose="02020603050405020304" pitchFamily="18" charset="0"/>
                <a:ea typeface="Times New Roman" panose="02020603050405020304" pitchFamily="18" charset="0"/>
              </a:rPr>
              <a:t>населеного</a:t>
            </a:r>
            <a:r>
              <a:rPr lang="ru-RU" sz="2400" dirty="0">
                <a:latin typeface="Times New Roman" panose="02020603050405020304" pitchFamily="18" charset="0"/>
                <a:ea typeface="Times New Roman" panose="02020603050405020304" pitchFamily="18" charset="0"/>
              </a:rPr>
              <a:t> пункту, детального плану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є </a:t>
            </a:r>
            <a:r>
              <a:rPr lang="ru-RU" sz="2400" b="1" dirty="0" err="1">
                <a:solidFill>
                  <a:srgbClr val="FF0000"/>
                </a:solidFill>
                <a:latin typeface="Times New Roman" panose="02020603050405020304" pitchFamily="18" charset="0"/>
                <a:ea typeface="Times New Roman" panose="02020603050405020304" pitchFamily="18" charset="0"/>
              </a:rPr>
              <a:t>суб’єкт</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господарювання</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що</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відповідає</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критеріям</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визначеним</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частиною</a:t>
            </a:r>
            <a:r>
              <a:rPr lang="ru-RU" sz="2400" b="1" dirty="0">
                <a:solidFill>
                  <a:srgbClr val="FF0000"/>
                </a:solidFill>
                <a:latin typeface="Times New Roman" panose="02020603050405020304" pitchFamily="18" charset="0"/>
                <a:ea typeface="Times New Roman" panose="02020603050405020304" pitchFamily="18" charset="0"/>
              </a:rPr>
              <a:t> другою </a:t>
            </a:r>
            <a:r>
              <a:rPr lang="ru-RU" sz="2400" b="1" dirty="0" err="1">
                <a:solidFill>
                  <a:srgbClr val="FF0000"/>
                </a:solidFill>
                <a:latin typeface="Times New Roman" panose="02020603050405020304" pitchFamily="18" charset="0"/>
                <a:ea typeface="Times New Roman" panose="02020603050405020304" pitchFamily="18" charset="0"/>
              </a:rPr>
              <a:t>цієї</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статті</a:t>
            </a:r>
            <a:r>
              <a:rPr lang="ru-RU" sz="2400" b="1" dirty="0">
                <a:solidFill>
                  <a:srgbClr val="FF0000"/>
                </a:solidFill>
                <a:latin typeface="Times New Roman" panose="02020603050405020304" pitchFamily="18" charset="0"/>
                <a:ea typeface="Times New Roman" panose="02020603050405020304" pitchFamily="18" charset="0"/>
              </a:rPr>
              <a:t>, та </a:t>
            </a:r>
            <a:r>
              <a:rPr lang="ru-RU" sz="2400" b="1" dirty="0" err="1">
                <a:solidFill>
                  <a:srgbClr val="FF0000"/>
                </a:solidFill>
                <a:latin typeface="Times New Roman" panose="02020603050405020304" pitchFamily="18" charset="0"/>
                <a:ea typeface="Times New Roman" panose="02020603050405020304" pitchFamily="18" charset="0"/>
              </a:rPr>
              <a:t>відповідно</a:t>
            </a:r>
            <a:r>
              <a:rPr lang="ru-RU" sz="2400" b="1" dirty="0">
                <a:solidFill>
                  <a:srgbClr val="FF0000"/>
                </a:solidFill>
                <a:latin typeface="Times New Roman" panose="02020603050405020304" pitchFamily="18" charset="0"/>
                <a:ea typeface="Times New Roman" panose="02020603050405020304" pitchFamily="18" charset="0"/>
              </a:rPr>
              <a:t> до закону </a:t>
            </a:r>
            <a:r>
              <a:rPr lang="ru-RU" sz="2400" b="1" dirty="0" err="1">
                <a:solidFill>
                  <a:srgbClr val="FF0000"/>
                </a:solidFill>
                <a:latin typeface="Times New Roman" panose="02020603050405020304" pitchFamily="18" charset="0"/>
                <a:ea typeface="Times New Roman" panose="02020603050405020304" pitchFamily="18" charset="0"/>
              </a:rPr>
              <a:t>може</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розробляти</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містобудівну</a:t>
            </a:r>
            <a:r>
              <a:rPr lang="ru-RU" sz="2400" b="1" dirty="0">
                <a:solidFill>
                  <a:srgbClr val="FF0000"/>
                </a:solidFill>
                <a:latin typeface="Times New Roman" panose="02020603050405020304" pitchFamily="18" charset="0"/>
                <a:ea typeface="Times New Roman" panose="02020603050405020304" pitchFamily="18" charset="0"/>
              </a:rPr>
              <a:t> </a:t>
            </a:r>
            <a:r>
              <a:rPr lang="ru-RU" sz="2400" b="1" dirty="0" err="1">
                <a:solidFill>
                  <a:srgbClr val="FF0000"/>
                </a:solidFill>
                <a:latin typeface="Times New Roman" panose="02020603050405020304" pitchFamily="18" charset="0"/>
                <a:ea typeface="Times New Roman" panose="02020603050405020304" pitchFamily="18" charset="0"/>
              </a:rPr>
              <a:t>документацію</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3953784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4" name="Прямоугольник 3"/>
          <p:cNvSpPr/>
          <p:nvPr/>
        </p:nvSpPr>
        <p:spPr>
          <a:xfrm>
            <a:off x="440871" y="1108651"/>
            <a:ext cx="11315700" cy="6412012"/>
          </a:xfrm>
          <a:prstGeom prst="rect">
            <a:avLst/>
          </a:prstGeom>
        </p:spPr>
        <p:txBody>
          <a:bodyPr wrap="square">
            <a:spAutoFit/>
          </a:bodyPr>
          <a:lstStyle/>
          <a:p>
            <a:pPr indent="285750" algn="just">
              <a:spcAft>
                <a:spcPts val="750"/>
              </a:spcAft>
            </a:pPr>
            <a:r>
              <a:rPr lang="ru-RU" sz="2400" dirty="0">
                <a:latin typeface="Times New Roman" panose="02020603050405020304" pitchFamily="18" charset="0"/>
                <a:ea typeface="Times New Roman" panose="02020603050405020304" pitchFamily="18" charset="0"/>
              </a:rPr>
              <a:t>3. </a:t>
            </a:r>
            <a:r>
              <a:rPr lang="ru-RU" sz="2400" dirty="0" err="1">
                <a:latin typeface="Times New Roman" panose="02020603050405020304" pitchFamily="18" charset="0"/>
                <a:ea typeface="Times New Roman" panose="02020603050405020304" pitchFamily="18" charset="0"/>
              </a:rPr>
              <a:t>Комплексний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включає</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планувальні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рішення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щодо</a:t>
            </a:r>
            <a:r>
              <a:rPr lang="ru-RU" sz="2400" dirty="0">
                <a:latin typeface="Times New Roman" panose="02020603050405020304" pitchFamily="18" charset="0"/>
                <a:ea typeface="Times New Roman" panose="02020603050405020304" pitchFamily="18" charset="0"/>
              </a:rPr>
              <a:t> перспективного </a:t>
            </a:r>
            <a:r>
              <a:rPr lang="ru-RU" sz="2400" dirty="0" err="1">
                <a:latin typeface="Times New Roman" panose="02020603050405020304" pitchFamily="18" charset="0"/>
                <a:ea typeface="Times New Roman" panose="02020603050405020304" pitchFamily="18" charset="0"/>
              </a:rPr>
              <a:t>використання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всієї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а </a:t>
            </a:r>
            <a:r>
              <a:rPr lang="ru-RU" sz="2400" dirty="0" err="1">
                <a:latin typeface="Times New Roman" panose="02020603050405020304" pitchFamily="18" charset="0"/>
                <a:ea typeface="Times New Roman" panose="02020603050405020304" pitchFamily="18" charset="0"/>
              </a:rPr>
              <a:t>також</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dirty="0" err="1">
                <a:solidFill>
                  <a:srgbClr val="FF0000"/>
                </a:solidFill>
                <a:latin typeface="Times New Roman" panose="02020603050405020304" pitchFamily="18" charset="0"/>
                <a:ea typeface="Times New Roman" panose="02020603050405020304" pitchFamily="18" charset="0"/>
              </a:rPr>
              <a:t>генеральний</a:t>
            </a:r>
            <a:r>
              <a:rPr lang="ru-RU" sz="2400" dirty="0">
                <a:solidFill>
                  <a:srgbClr val="FF0000"/>
                </a:solidFill>
                <a:latin typeface="Times New Roman" panose="02020603050405020304" pitchFamily="18" charset="0"/>
                <a:ea typeface="Times New Roman" panose="02020603050405020304" pitchFamily="18" charset="0"/>
              </a:rPr>
              <a:t> план </a:t>
            </a:r>
            <a:r>
              <a:rPr lang="ru-RU" sz="2400" dirty="0" err="1">
                <a:solidFill>
                  <a:srgbClr val="FF0000"/>
                </a:solidFill>
                <a:latin typeface="Times New Roman" panose="02020603050405020304" pitchFamily="18" charset="0"/>
                <a:ea typeface="Times New Roman" panose="02020603050405020304" pitchFamily="18" charset="0"/>
              </a:rPr>
              <a:t>населеного</a:t>
            </a:r>
            <a:r>
              <a:rPr lang="ru-RU" sz="2400" dirty="0">
                <a:solidFill>
                  <a:srgbClr val="FF0000"/>
                </a:solidFill>
                <a:latin typeface="Times New Roman" panose="02020603050405020304" pitchFamily="18" charset="0"/>
                <a:ea typeface="Times New Roman" panose="02020603050405020304" pitchFamily="18" charset="0"/>
              </a:rPr>
              <a:t> пункту </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адміністративного</a:t>
            </a:r>
            <a:r>
              <a:rPr lang="ru-RU" sz="2400" dirty="0">
                <a:latin typeface="Times New Roman" panose="02020603050405020304" pitchFamily="18" charset="0"/>
                <a:ea typeface="Times New Roman" panose="02020603050405020304" pitchFamily="18" charset="0"/>
              </a:rPr>
              <a:t> центру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dirty="0" err="1">
                <a:solidFill>
                  <a:srgbClr val="FF0000"/>
                </a:solidFill>
                <a:latin typeface="Times New Roman" panose="02020603050405020304" pitchFamily="18" charset="0"/>
                <a:ea typeface="Times New Roman" panose="02020603050405020304" pitchFamily="18" charset="0"/>
              </a:rPr>
              <a:t>генеральні</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плани</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населених</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пунктів</a:t>
            </a:r>
            <a:r>
              <a:rPr lang="ru-RU" sz="2400" dirty="0">
                <a:solidFill>
                  <a:srgbClr val="FF0000"/>
                </a:solidFill>
                <a:latin typeface="Times New Roman" panose="02020603050405020304" pitchFamily="18" charset="0"/>
                <a:ea typeface="Times New Roman" panose="02020603050405020304" pitchFamily="18" charset="0"/>
              </a:rPr>
              <a:t> та </a:t>
            </a:r>
            <a:r>
              <a:rPr lang="ru-RU" sz="2400" dirty="0" err="1">
                <a:solidFill>
                  <a:srgbClr val="FF0000"/>
                </a:solidFill>
                <a:latin typeface="Times New Roman" panose="02020603050405020304" pitchFamily="18" charset="0"/>
                <a:ea typeface="Times New Roman" panose="02020603050405020304" pitchFamily="18" charset="0"/>
              </a:rPr>
              <a:t>детальні</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плани</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території</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у межах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затверджені</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прийняття</a:t>
            </a:r>
            <a:r>
              <a:rPr lang="ru-RU" sz="2400" dirty="0">
                <a:latin typeface="Times New Roman" panose="02020603050405020304" pitchFamily="18" charset="0"/>
                <a:ea typeface="Times New Roman" panose="02020603050405020304" pitchFamily="18" charset="0"/>
              </a:rPr>
              <a:t> комплексного плану, </a:t>
            </a:r>
            <a:r>
              <a:rPr lang="ru-RU" sz="2400" dirty="0" err="1">
                <a:latin typeface="Times New Roman" panose="02020603050405020304" pitchFamily="18" charset="0"/>
                <a:ea typeface="Times New Roman" panose="02020603050405020304" pitchFamily="18" charset="0"/>
              </a:rPr>
              <a:t>які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відповідно</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цієї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статті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визнані</a:t>
            </a:r>
            <a:r>
              <a:rPr lang="ru-RU" sz="2400" dirty="0">
                <a:latin typeface="Times New Roman" panose="02020603050405020304" pitchFamily="18" charset="0"/>
                <a:ea typeface="Times New Roman" panose="02020603050405020304" pitchFamily="18" charset="0"/>
              </a:rPr>
              <a:t> такими, </a:t>
            </a:r>
            <a:r>
              <a:rPr lang="ru-RU" sz="2400" dirty="0" err="1">
                <a:latin typeface="Times New Roman" panose="02020603050405020304" pitchFamily="18" charset="0"/>
                <a:ea typeface="Times New Roman" panose="02020603050405020304" pitchFamily="18" charset="0"/>
              </a:rPr>
              <a:t>що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відповідають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вимогам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законодавства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узгоджуються</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планувальними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рішеннями</a:t>
            </a:r>
            <a:r>
              <a:rPr lang="ru-RU" sz="2400" dirty="0">
                <a:latin typeface="Times New Roman" panose="02020603050405020304" pitchFamily="18" charset="0"/>
                <a:ea typeface="Times New Roman" panose="02020603050405020304" pitchFamily="18" charset="0"/>
              </a:rPr>
              <a:t> комплексного плану і </a:t>
            </a:r>
            <a:r>
              <a:rPr lang="ru-RU" sz="2400" dirty="0" err="1">
                <a:latin typeface="Times New Roman" panose="02020603050405020304" pitchFamily="18" charset="0"/>
                <a:ea typeface="Times New Roman" panose="02020603050405020304" pitchFamily="18" charset="0"/>
              </a:rPr>
              <a:t>підлягають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включенню</a:t>
            </a:r>
            <a:r>
              <a:rPr lang="ru-RU" sz="2400" dirty="0">
                <a:latin typeface="Times New Roman" panose="02020603050405020304" pitchFamily="18" charset="0"/>
                <a:ea typeface="Times New Roman" panose="02020603050405020304" pitchFamily="18" charset="0"/>
              </a:rPr>
              <a:t> до </a:t>
            </a:r>
            <a:r>
              <a:rPr lang="ru-RU" sz="2400" dirty="0" err="1">
                <a:latin typeface="Times New Roman" panose="02020603050405020304" pitchFamily="18" charset="0"/>
                <a:ea typeface="Times New Roman" panose="02020603050405020304" pitchFamily="18" charset="0"/>
              </a:rPr>
              <a:t>нього</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dirty="0" err="1">
                <a:solidFill>
                  <a:srgbClr val="FF0000"/>
                </a:solidFill>
                <a:latin typeface="Times New Roman" panose="02020603050405020304" pitchFamily="18" charset="0"/>
                <a:ea typeface="Times New Roman" panose="02020603050405020304" pitchFamily="18" charset="0"/>
              </a:rPr>
              <a:t>генеральні</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плани</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населених</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пунктів</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у межах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необхідність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розроблення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яких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встановлена</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рішенням</a:t>
            </a:r>
            <a:r>
              <a:rPr lang="ru-RU" sz="2400" dirty="0">
                <a:latin typeface="Times New Roman" panose="02020603050405020304" pitchFamily="18" charset="0"/>
                <a:ea typeface="Times New Roman" panose="02020603050405020304" pitchFamily="18" charset="0"/>
              </a:rPr>
              <a:t> про </a:t>
            </a:r>
            <a:r>
              <a:rPr lang="ru-RU" sz="2400" dirty="0" err="1">
                <a:latin typeface="Times New Roman" panose="02020603050405020304" pitchFamily="18" charset="0"/>
                <a:ea typeface="Times New Roman" panose="02020603050405020304" pitchFamily="18" charset="0"/>
              </a:rPr>
              <a:t>затвердження</a:t>
            </a:r>
            <a:r>
              <a:rPr lang="ru-RU" sz="2400" dirty="0">
                <a:latin typeface="Times New Roman" panose="02020603050405020304" pitchFamily="18" charset="0"/>
                <a:ea typeface="Times New Roman" panose="02020603050405020304" pitchFamily="18" charset="0"/>
              </a:rPr>
              <a:t> комплексного плану (</a:t>
            </a:r>
            <a:r>
              <a:rPr lang="ru-RU" sz="2400" dirty="0" err="1">
                <a:latin typeface="Times New Roman" panose="02020603050405020304" pitchFamily="18" charset="0"/>
                <a:ea typeface="Times New Roman" panose="02020603050405020304" pitchFamily="18" charset="0"/>
              </a:rPr>
              <a:t>включаються</a:t>
            </a:r>
            <a:r>
              <a:rPr lang="ru-RU" sz="2400" dirty="0">
                <a:latin typeface="Times New Roman" panose="02020603050405020304" pitchFamily="18" charset="0"/>
                <a:ea typeface="Times New Roman" panose="02020603050405020304" pitchFamily="18" charset="0"/>
              </a:rPr>
              <a:t> до складу комплексного плану </a:t>
            </a:r>
            <a:r>
              <a:rPr lang="ru-RU" sz="2400" dirty="0" err="1">
                <a:latin typeface="Times New Roman" panose="02020603050405020304" pitchFamily="18" charset="0"/>
                <a:ea typeface="Times New Roman" panose="02020603050405020304" pitchFamily="18" charset="0"/>
              </a:rPr>
              <a:t>одночасно</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їх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затвердженням</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400" dirty="0" err="1">
                <a:solidFill>
                  <a:srgbClr val="FF0000"/>
                </a:solidFill>
                <a:latin typeface="Times New Roman" panose="02020603050405020304" pitchFamily="18" charset="0"/>
                <a:ea typeface="Times New Roman" panose="02020603050405020304" pitchFamily="18" charset="0"/>
              </a:rPr>
              <a:t>планувальні</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рішення</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генеральних</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планів</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інших</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населених</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пунктів</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та </a:t>
            </a:r>
            <a:r>
              <a:rPr lang="ru-RU" sz="2400" dirty="0" err="1">
                <a:latin typeface="Times New Roman" panose="02020603050405020304" pitchFamily="18" charset="0"/>
                <a:ea typeface="Times New Roman" panose="02020603050405020304" pitchFamily="18" charset="0"/>
              </a:rPr>
              <a:t>детальних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планів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територій</a:t>
            </a:r>
            <a:r>
              <a:rPr lang="ru-RU" sz="2400" dirty="0">
                <a:latin typeface="Times New Roman" panose="02020603050405020304" pitchFamily="18" charset="0"/>
                <a:ea typeface="Times New Roman" panose="02020603050405020304" pitchFamily="18" charset="0"/>
              </a:rPr>
              <a:t> у межах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в </a:t>
            </a:r>
            <a:r>
              <a:rPr lang="ru-RU" sz="2400" dirty="0" err="1">
                <a:latin typeface="Times New Roman" panose="02020603050405020304" pitchFamily="18" charset="0"/>
                <a:ea typeface="Times New Roman" panose="02020603050405020304" pitchFamily="18" charset="0"/>
              </a:rPr>
              <a:t>обсязі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визначеному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Кабінетом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Міністрів</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України</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391015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78280" y="42173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3" name="Прямоугольник 2"/>
          <p:cNvSpPr/>
          <p:nvPr/>
        </p:nvSpPr>
        <p:spPr>
          <a:xfrm>
            <a:off x="1078992" y="948424"/>
            <a:ext cx="11558016" cy="461665"/>
          </a:xfrm>
          <a:prstGeom prst="rect">
            <a:avLst/>
          </a:prstGeom>
        </p:spPr>
        <p:txBody>
          <a:bodyPr wrap="square">
            <a:spAutoFit/>
          </a:bodyPr>
          <a:lstStyle/>
          <a:p>
            <a:pPr indent="285750" algn="just">
              <a:spcAft>
                <a:spcPts val="750"/>
              </a:spcAft>
            </a:pPr>
            <a:r>
              <a:rPr lang="ru-RU" sz="2400" dirty="0">
                <a:solidFill>
                  <a:srgbClr val="FF0000"/>
                </a:solidFill>
                <a:latin typeface="Times New Roman" panose="02020603050405020304" pitchFamily="18" charset="0"/>
                <a:ea typeface="Times New Roman" panose="02020603050405020304" pitchFamily="18" charset="0"/>
              </a:rPr>
              <a:t>10. </a:t>
            </a:r>
            <a:r>
              <a:rPr lang="ru-RU" sz="2400" dirty="0" err="1">
                <a:solidFill>
                  <a:srgbClr val="FF0000"/>
                </a:solidFill>
                <a:latin typeface="Times New Roman" panose="02020603050405020304" pitchFamily="18" charset="0"/>
                <a:ea typeface="Times New Roman" panose="02020603050405020304" pitchFamily="18" charset="0"/>
              </a:rPr>
              <a:t>Проектні</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рішення</a:t>
            </a:r>
            <a:r>
              <a:rPr lang="ru-RU" sz="2400" dirty="0">
                <a:solidFill>
                  <a:srgbClr val="FF0000"/>
                </a:solidFill>
                <a:latin typeface="Times New Roman" panose="02020603050405020304" pitchFamily="18" charset="0"/>
                <a:ea typeface="Times New Roman" panose="02020603050405020304" pitchFamily="18" charset="0"/>
              </a:rPr>
              <a:t> комплексного плану </a:t>
            </a:r>
            <a:r>
              <a:rPr lang="ru-RU" sz="2400" dirty="0" err="1">
                <a:solidFill>
                  <a:srgbClr val="FF0000"/>
                </a:solidFill>
                <a:latin typeface="Times New Roman" panose="02020603050405020304" pitchFamily="18" charset="0"/>
                <a:ea typeface="Times New Roman" panose="02020603050405020304" pitchFamily="18" charset="0"/>
              </a:rPr>
              <a:t>включають</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відомості</a:t>
            </a:r>
            <a:r>
              <a:rPr lang="ru-RU" sz="2400" dirty="0">
                <a:solidFill>
                  <a:srgbClr val="FF0000"/>
                </a:solidFill>
                <a:latin typeface="Times New Roman" panose="02020603050405020304" pitchFamily="18" charset="0"/>
                <a:ea typeface="Times New Roman" panose="02020603050405020304" pitchFamily="18" charset="0"/>
              </a:rPr>
              <a:t> про:</a:t>
            </a:r>
          </a:p>
        </p:txBody>
      </p:sp>
      <p:sp>
        <p:nvSpPr>
          <p:cNvPr id="4" name="Прямоугольник 3"/>
          <p:cNvSpPr/>
          <p:nvPr/>
        </p:nvSpPr>
        <p:spPr>
          <a:xfrm>
            <a:off x="201168" y="1190313"/>
            <a:ext cx="11612880" cy="5775940"/>
          </a:xfrm>
          <a:prstGeom prst="rect">
            <a:avLst/>
          </a:prstGeom>
        </p:spPr>
        <p:txBody>
          <a:bodyPr wrap="square">
            <a:spAutoFit/>
          </a:bodyPr>
          <a:lstStyle/>
          <a:p>
            <a:pPr indent="285750" algn="just">
              <a:spcAft>
                <a:spcPts val="750"/>
              </a:spcAft>
            </a:pPr>
            <a:r>
              <a:rPr lang="ru-RU" sz="2800" i="1" dirty="0" err="1">
                <a:solidFill>
                  <a:srgbClr val="FF0000"/>
                </a:solidFill>
                <a:latin typeface="Times New Roman" panose="02020603050405020304" pitchFamily="18" charset="0"/>
                <a:ea typeface="Times New Roman" panose="02020603050405020304" pitchFamily="18" charset="0"/>
              </a:rPr>
              <a:t>положення</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концепції</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інтегрованого</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розвитку</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території</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територіальної</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громади</a:t>
            </a:r>
            <a:r>
              <a:rPr lang="ru-RU" sz="2800" dirty="0">
                <a:latin typeface="Times New Roman" panose="02020603050405020304" pitchFamily="18" charset="0"/>
                <a:ea typeface="Times New Roman" panose="02020603050405020304" pitchFamily="18" charset="0"/>
              </a:rPr>
              <a:t>;</a:t>
            </a:r>
          </a:p>
          <a:p>
            <a:pPr indent="285750" algn="just">
              <a:spcAft>
                <a:spcPts val="750"/>
              </a:spcAft>
            </a:pPr>
            <a:r>
              <a:rPr lang="ru-RU" sz="2800" dirty="0" err="1">
                <a:latin typeface="Times New Roman" panose="02020603050405020304" pitchFamily="18" charset="0"/>
                <a:ea typeface="Times New Roman" panose="02020603050405020304" pitchFamily="18" charset="0"/>
              </a:rPr>
              <a:t>розрахунок</a:t>
            </a:r>
            <a:r>
              <a:rPr lang="ru-RU" sz="2800" dirty="0">
                <a:latin typeface="Times New Roman" panose="02020603050405020304" pitchFamily="18" charset="0"/>
                <a:ea typeface="Times New Roman" panose="02020603050405020304" pitchFamily="18" charset="0"/>
              </a:rPr>
              <a:t> потреб у </a:t>
            </a:r>
            <a:r>
              <a:rPr lang="ru-RU" sz="2800" dirty="0" err="1">
                <a:latin typeface="Times New Roman" panose="02020603050405020304" pitchFamily="18" charset="0"/>
                <a:ea typeface="Times New Roman" panose="02020603050405020304" pitchFamily="18" charset="0"/>
              </a:rPr>
              <a:t>будівництві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об’єктів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житлової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нерухомості</a:t>
            </a:r>
            <a:r>
              <a:rPr lang="ru-RU" sz="2800" dirty="0">
                <a:latin typeface="Times New Roman" panose="02020603050405020304" pitchFamily="18" charset="0"/>
                <a:ea typeface="Times New Roman" panose="02020603050405020304" pitchFamily="18" charset="0"/>
              </a:rPr>
              <a:t>, у тому </a:t>
            </a:r>
            <a:r>
              <a:rPr lang="ru-RU" sz="2800" dirty="0" err="1">
                <a:latin typeface="Times New Roman" panose="02020603050405020304" pitchFamily="18" charset="0"/>
                <a:ea typeface="Times New Roman" panose="02020603050405020304" pitchFamily="18" charset="0"/>
              </a:rPr>
              <a:t>числі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соціального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житла</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об’єктів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громадського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обслуговування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комунальної</a:t>
            </a:r>
            <a:r>
              <a:rPr lang="ru-RU" sz="2800" dirty="0">
                <a:latin typeface="Times New Roman" panose="02020603050405020304" pitchFamily="18" charset="0"/>
                <a:ea typeface="Times New Roman" panose="02020603050405020304" pitchFamily="18" charset="0"/>
              </a:rPr>
              <a:t> та </a:t>
            </a:r>
            <a:r>
              <a:rPr lang="ru-RU" sz="2800" dirty="0" err="1">
                <a:latin typeface="Times New Roman" panose="02020603050405020304" pitchFamily="18" charset="0"/>
                <a:ea typeface="Times New Roman" panose="02020603050405020304" pitchFamily="18" charset="0"/>
              </a:rPr>
              <a:t>інженерно-транспортної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інфраструктури</a:t>
            </a:r>
            <a:r>
              <a:rPr lang="ru-RU" sz="2800" dirty="0">
                <a:latin typeface="Times New Roman" panose="02020603050405020304" pitchFamily="18" charset="0"/>
                <a:ea typeface="Times New Roman" panose="02020603050405020304" pitchFamily="18" charset="0"/>
              </a:rPr>
              <a:t>;</a:t>
            </a:r>
          </a:p>
          <a:p>
            <a:pPr indent="285750" algn="just">
              <a:spcAft>
                <a:spcPts val="750"/>
              </a:spcAft>
            </a:pPr>
            <a:r>
              <a:rPr lang="ru-RU" sz="2800" dirty="0" err="1">
                <a:latin typeface="Times New Roman" panose="02020603050405020304" pitchFamily="18" charset="0"/>
                <a:ea typeface="Times New Roman" panose="02020603050405020304" pitchFamily="18" charset="0"/>
              </a:rPr>
              <a:t>перспективну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функціонально-планувальну</a:t>
            </a:r>
            <a:r>
              <a:rPr lang="ru-RU" sz="2800" dirty="0">
                <a:latin typeface="Times New Roman" panose="02020603050405020304" pitchFamily="18" charset="0"/>
                <a:ea typeface="Times New Roman" panose="02020603050405020304" pitchFamily="18" charset="0"/>
              </a:rPr>
              <a:t> структуру;</a:t>
            </a:r>
          </a:p>
          <a:p>
            <a:pPr indent="285750" algn="just">
              <a:spcAft>
                <a:spcPts val="750"/>
              </a:spcAft>
            </a:pPr>
            <a:r>
              <a:rPr lang="ru-RU" sz="2800" dirty="0" err="1">
                <a:latin typeface="Times New Roman" panose="02020603050405020304" pitchFamily="18" charset="0"/>
                <a:ea typeface="Times New Roman" panose="02020603050405020304" pitchFamily="18" charset="0"/>
              </a:rPr>
              <a:t>параметри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демографічного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економічного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екологічного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соціального</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територіального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розвитку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територіальної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громади</a:t>
            </a:r>
            <a:r>
              <a:rPr lang="ru-RU" sz="2800" dirty="0">
                <a:latin typeface="Times New Roman" panose="02020603050405020304" pitchFamily="18" charset="0"/>
                <a:ea typeface="Times New Roman" panose="02020603050405020304" pitchFamily="18" charset="0"/>
              </a:rPr>
              <a:t>;</a:t>
            </a:r>
          </a:p>
          <a:p>
            <a:pPr indent="285750" algn="just">
              <a:spcAft>
                <a:spcPts val="750"/>
              </a:spcAft>
            </a:pPr>
            <a:r>
              <a:rPr lang="ru-RU" sz="2800" dirty="0" err="1">
                <a:latin typeface="Times New Roman" panose="02020603050405020304" pitchFamily="18" charset="0"/>
                <a:ea typeface="Times New Roman" panose="02020603050405020304" pitchFamily="18" charset="0"/>
              </a:rPr>
              <a:t>параметри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територіального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розвитку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пунктів</a:t>
            </a:r>
            <a:r>
              <a:rPr lang="ru-RU" sz="2800" dirty="0">
                <a:latin typeface="Times New Roman" panose="02020603050405020304" pitchFamily="18" charset="0"/>
                <a:ea typeface="Times New Roman" panose="02020603050405020304" pitchFamily="18" charset="0"/>
              </a:rPr>
              <a:t>;</a:t>
            </a:r>
          </a:p>
          <a:p>
            <a:pPr indent="285750" algn="just">
              <a:spcAft>
                <a:spcPts val="750"/>
              </a:spcAft>
            </a:pPr>
            <a:r>
              <a:rPr lang="ru-RU" sz="2800" dirty="0" err="1">
                <a:latin typeface="Times New Roman" panose="02020603050405020304" pitchFamily="18" charset="0"/>
                <a:ea typeface="Times New Roman" panose="02020603050405020304" pitchFamily="18" charset="0"/>
              </a:rPr>
              <a:t>створення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центрів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обслуговування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інженерно-транспортної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інфраструктури</a:t>
            </a:r>
            <a:r>
              <a:rPr lang="ru-RU" sz="2800" dirty="0">
                <a:latin typeface="Times New Roman" panose="02020603050405020304" pitchFamily="18" charset="0"/>
                <a:ea typeface="Times New Roman" panose="02020603050405020304" pitchFamily="18" charset="0"/>
              </a:rPr>
              <a:t> та </a:t>
            </a:r>
            <a:r>
              <a:rPr lang="ru-RU" sz="2800" dirty="0" err="1">
                <a:latin typeface="Times New Roman" panose="02020603050405020304" pitchFamily="18" charset="0"/>
                <a:ea typeface="Times New Roman" panose="02020603050405020304" pitchFamily="18" charset="0"/>
              </a:rPr>
              <a:t>дорожньої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мережі</a:t>
            </a:r>
            <a:r>
              <a:rPr lang="ru-RU" sz="2800" dirty="0">
                <a:latin typeface="Times New Roman" panose="02020603050405020304" pitchFamily="18" charset="0"/>
                <a:ea typeface="Times New Roman" panose="02020603050405020304" pitchFamily="18" charset="0"/>
              </a:rPr>
              <a:t> з метою </a:t>
            </a:r>
            <a:r>
              <a:rPr lang="ru-RU" sz="2800" dirty="0" err="1">
                <a:latin typeface="Times New Roman" panose="02020603050405020304" pitchFamily="18" charset="0"/>
                <a:ea typeface="Times New Roman" panose="02020603050405020304" pitchFamily="18" charset="0"/>
              </a:rPr>
              <a:t>формування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повноцінного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життєвого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середовища</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4443364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9992" y="474664"/>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5" name="Прямоугольник 4"/>
          <p:cNvSpPr/>
          <p:nvPr/>
        </p:nvSpPr>
        <p:spPr>
          <a:xfrm>
            <a:off x="915707" y="947494"/>
            <a:ext cx="10384971" cy="6124754"/>
          </a:xfrm>
          <a:prstGeom prst="rect">
            <a:avLst/>
          </a:prstGeom>
        </p:spPr>
        <p:txBody>
          <a:bodyPr wrap="square">
            <a:spAutoFit/>
          </a:bodyPr>
          <a:lstStyle/>
          <a:p>
            <a:pPr indent="285750" algn="just">
              <a:spcAft>
                <a:spcPts val="750"/>
              </a:spcAft>
            </a:pPr>
            <a:r>
              <a:rPr lang="ru-RU" sz="2800" dirty="0">
                <a:latin typeface="Times New Roman" panose="02020603050405020304" pitchFamily="18" charset="0"/>
                <a:ea typeface="Times New Roman" panose="02020603050405020304" pitchFamily="18" charset="0"/>
              </a:rPr>
              <a:t>"5</a:t>
            </a:r>
            <a:r>
              <a:rPr lang="ru-RU" sz="2800" b="1" baseline="30000" dirty="0">
                <a:latin typeface="Times New Roman" panose="02020603050405020304" pitchFamily="18" charset="0"/>
                <a:ea typeface="Times New Roman" panose="02020603050405020304" pitchFamily="18" charset="0"/>
                <a:cs typeface="Times New Roman" panose="02020603050405020304" pitchFamily="18" charset="0"/>
              </a:rPr>
              <a:t>-1</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комплексний</a:t>
            </a:r>
            <a:r>
              <a:rPr lang="ru-RU" sz="2800" dirty="0">
                <a:latin typeface="Times New Roman" panose="02020603050405020304" pitchFamily="18" charset="0"/>
                <a:ea typeface="Times New Roman" panose="02020603050405020304" pitchFamily="18" charset="0"/>
              </a:rPr>
              <a:t> план </a:t>
            </a:r>
            <a:r>
              <a:rPr lang="ru-RU" sz="2800" dirty="0" err="1">
                <a:latin typeface="Times New Roman" panose="02020603050405020304" pitchFamily="18" charset="0"/>
                <a:ea typeface="Times New Roman" panose="02020603050405020304" pitchFamily="18" charset="0"/>
              </a:rPr>
              <a:t>просторового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розвитку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територіальної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громади</a:t>
            </a:r>
            <a:r>
              <a:rPr lang="ru-RU" sz="2800" dirty="0">
                <a:latin typeface="Times New Roman" panose="02020603050405020304" pitchFamily="18" charset="0"/>
                <a:ea typeface="Times New Roman" panose="02020603050405020304" pitchFamily="18" charset="0"/>
              </a:rPr>
              <a:t> - </a:t>
            </a:r>
            <a:r>
              <a:rPr lang="ru-RU" sz="2800" dirty="0" err="1">
                <a:solidFill>
                  <a:srgbClr val="FF0000"/>
                </a:solidFill>
                <a:latin typeface="Times New Roman" panose="02020603050405020304" pitchFamily="18" charset="0"/>
                <a:ea typeface="Times New Roman" panose="02020603050405020304" pitchFamily="18" charset="0"/>
              </a:rPr>
              <a:t>одночасно</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містобудівна</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документація</a:t>
            </a:r>
            <a:r>
              <a:rPr lang="ru-RU" sz="2800" dirty="0">
                <a:solidFill>
                  <a:srgbClr val="FF0000"/>
                </a:solidFill>
                <a:latin typeface="Times New Roman" panose="02020603050405020304" pitchFamily="18" charset="0"/>
                <a:ea typeface="Times New Roman" panose="02020603050405020304" pitchFamily="18" charset="0"/>
              </a:rPr>
              <a:t> на </a:t>
            </a:r>
            <a:r>
              <a:rPr lang="ru-RU" sz="2800" dirty="0" err="1">
                <a:solidFill>
                  <a:srgbClr val="FF0000"/>
                </a:solidFill>
                <a:latin typeface="Times New Roman" panose="02020603050405020304" pitchFamily="18" charset="0"/>
                <a:ea typeface="Times New Roman" panose="02020603050405020304" pitchFamily="18" charset="0"/>
              </a:rPr>
              <a:t>місцевому</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рівні</a:t>
            </a:r>
            <a:r>
              <a:rPr lang="ru-RU" sz="2800" dirty="0">
                <a:solidFill>
                  <a:srgbClr val="FF0000"/>
                </a:solidFill>
                <a:latin typeface="Times New Roman" panose="02020603050405020304" pitchFamily="18" charset="0"/>
                <a:ea typeface="Times New Roman" panose="02020603050405020304" pitchFamily="18" charset="0"/>
              </a:rPr>
              <a:t> та </a:t>
            </a:r>
            <a:r>
              <a:rPr lang="ru-RU" sz="2800" dirty="0" err="1">
                <a:solidFill>
                  <a:srgbClr val="FF0000"/>
                </a:solidFill>
                <a:latin typeface="Times New Roman" panose="02020603050405020304" pitchFamily="18" charset="0"/>
                <a:ea typeface="Times New Roman" panose="02020603050405020304" pitchFamily="18" charset="0"/>
              </a:rPr>
              <a:t>документація</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із</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землеустрою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що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визначає</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планувальну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організацію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функціональне</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призначення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основні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принципи</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напрями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формування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єдиної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системи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громадського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обслуговування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дорожньої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мережі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інженерно-транспортної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інфраструктури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інженерної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підготовки</a:t>
            </a:r>
            <a:r>
              <a:rPr lang="ru-RU" sz="2800" dirty="0">
                <a:latin typeface="Times New Roman" panose="02020603050405020304" pitchFamily="18" charset="0"/>
                <a:ea typeface="Times New Roman" panose="02020603050405020304" pitchFamily="18" charset="0"/>
              </a:rPr>
              <a:t> і благоустрою, </a:t>
            </a:r>
            <a:r>
              <a:rPr lang="ru-RU" sz="2800" dirty="0" err="1">
                <a:latin typeface="Times New Roman" panose="02020603050405020304" pitchFamily="18" charset="0"/>
                <a:ea typeface="Times New Roman" panose="02020603050405020304" pitchFamily="18" charset="0"/>
              </a:rPr>
              <a:t>цивільного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захисту</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та </a:t>
            </a:r>
            <a:r>
              <a:rPr lang="ru-RU" sz="2800" dirty="0" err="1">
                <a:latin typeface="Times New Roman" panose="02020603050405020304" pitchFamily="18" charset="0"/>
                <a:ea typeface="Times New Roman" panose="02020603050405020304" pitchFamily="18" charset="0"/>
              </a:rPr>
              <a:t>населення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від</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небезпечних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природних</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техногенних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процесів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охорони</a:t>
            </a:r>
            <a:r>
              <a:rPr lang="ru-RU" sz="2800" dirty="0">
                <a:latin typeface="Times New Roman" panose="02020603050405020304" pitchFamily="18" charset="0"/>
                <a:ea typeface="Times New Roman" panose="02020603050405020304" pitchFamily="18" charset="0"/>
              </a:rPr>
              <a:t> земель та </a:t>
            </a:r>
            <a:r>
              <a:rPr lang="ru-RU" sz="2800" dirty="0" err="1">
                <a:latin typeface="Times New Roman" panose="02020603050405020304" pitchFamily="18" charset="0"/>
                <a:ea typeface="Times New Roman" panose="02020603050405020304" pitchFamily="18" charset="0"/>
              </a:rPr>
              <a:t>інших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компонентів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навколишнього</a:t>
            </a:r>
            <a:r>
              <a:rPr lang="ru-RU" sz="2800" dirty="0">
                <a:latin typeface="Times New Roman" panose="02020603050405020304" pitchFamily="18" charset="0"/>
                <a:ea typeface="Times New Roman" panose="02020603050405020304" pitchFamily="18" charset="0"/>
              </a:rPr>
              <a:t> природного </a:t>
            </a:r>
            <a:r>
              <a:rPr lang="ru-RU" sz="2800" dirty="0" err="1">
                <a:latin typeface="Times New Roman" panose="02020603050405020304" pitchFamily="18" charset="0"/>
                <a:ea typeface="Times New Roman" panose="02020603050405020304" pitchFamily="18" charset="0"/>
              </a:rPr>
              <a:t>середовища</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формування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екомережі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охорони</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збереження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культурної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спадщини</a:t>
            </a:r>
            <a:r>
              <a:rPr lang="ru-RU" sz="2800" dirty="0">
                <a:latin typeface="Times New Roman" panose="02020603050405020304" pitchFamily="18" charset="0"/>
                <a:ea typeface="Times New Roman" panose="02020603050405020304" pitchFamily="18" charset="0"/>
              </a:rPr>
              <a:t> та </a:t>
            </a:r>
            <a:r>
              <a:rPr lang="ru-RU" sz="2800" dirty="0" err="1">
                <a:latin typeface="Times New Roman" panose="02020603050405020304" pitchFamily="18" charset="0"/>
                <a:ea typeface="Times New Roman" panose="02020603050405020304" pitchFamily="18" charset="0"/>
              </a:rPr>
              <a:t>традиційного</a:t>
            </a:r>
            <a:r>
              <a:rPr lang="ru-RU" sz="2800" dirty="0">
                <a:latin typeface="Times New Roman" panose="02020603050405020304" pitchFamily="18" charset="0"/>
                <a:ea typeface="Times New Roman" panose="02020603050405020304" pitchFamily="18" charset="0"/>
              </a:rPr>
              <a:t> характеру </a:t>
            </a:r>
            <a:r>
              <a:rPr lang="ru-RU" sz="2800" dirty="0" err="1">
                <a:latin typeface="Times New Roman" panose="02020603050405020304" pitchFamily="18" charset="0"/>
                <a:ea typeface="Times New Roman" panose="02020603050405020304" pitchFamily="18" charset="0"/>
              </a:rPr>
              <a:t>середовища</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пунктів</a:t>
            </a:r>
            <a:r>
              <a:rPr lang="ru-RU" sz="2800" dirty="0">
                <a:latin typeface="Times New Roman" panose="02020603050405020304" pitchFamily="18" charset="0"/>
                <a:ea typeface="Times New Roman" panose="02020603050405020304" pitchFamily="18" charset="0"/>
              </a:rPr>
              <a:t>, а </a:t>
            </a:r>
            <a:r>
              <a:rPr lang="ru-RU" sz="2800" dirty="0" err="1">
                <a:latin typeface="Times New Roman" panose="02020603050405020304" pitchFamily="18" charset="0"/>
                <a:ea typeface="Times New Roman" panose="02020603050405020304" pitchFamily="18" charset="0"/>
              </a:rPr>
              <a:t>також</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послідовність</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реалізації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рішень</a:t>
            </a:r>
            <a:r>
              <a:rPr lang="ru-RU" sz="2800" dirty="0">
                <a:latin typeface="Times New Roman" panose="02020603050405020304" pitchFamily="18" charset="0"/>
                <a:ea typeface="Times New Roman" panose="02020603050405020304" pitchFamily="18" charset="0"/>
              </a:rPr>
              <a:t>, у тому </a:t>
            </a:r>
            <a:r>
              <a:rPr lang="ru-RU" sz="2800" dirty="0" err="1">
                <a:latin typeface="Times New Roman" panose="02020603050405020304" pitchFamily="18" charset="0"/>
                <a:ea typeface="Times New Roman" panose="02020603050405020304" pitchFamily="18" charset="0"/>
              </a:rPr>
              <a:t>числі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етапність</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освоєння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712184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3"/>
          <p:cNvPicPr>
            <a:picLocks noChangeAspect="1" noChangeArrowheads="1"/>
          </p:cNvPicPr>
          <p:nvPr/>
        </p:nvPicPr>
        <p:blipFill>
          <a:blip r:embed="rId2"/>
          <a:srcRect r="6039"/>
          <a:stretch>
            <a:fillRect/>
          </a:stretch>
        </p:blipFill>
        <p:spPr bwMode="auto">
          <a:xfrm>
            <a:off x="1524000" y="476251"/>
            <a:ext cx="9144000" cy="6048375"/>
          </a:xfrm>
          <a:prstGeom prst="rect">
            <a:avLst/>
          </a:prstGeom>
          <a:noFill/>
          <a:ln w="9525">
            <a:noFill/>
            <a:miter lim="800000"/>
            <a:headEnd/>
            <a:tailEnd/>
          </a:ln>
        </p:spPr>
      </p:pic>
    </p:spTree>
    <p:extLst>
      <p:ext uri="{BB962C8B-B14F-4D97-AF65-F5344CB8AC3E}">
        <p14:creationId xmlns:p14="http://schemas.microsoft.com/office/powerpoint/2010/main" val="39948138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CC29419-A481-4E4F-816B-71989ADCA99B}"/>
              </a:ext>
            </a:extLst>
          </p:cNvPr>
          <p:cNvSpPr txBox="1">
            <a:spLocks/>
          </p:cNvSpPr>
          <p:nvPr/>
        </p:nvSpPr>
        <p:spPr>
          <a:xfrm>
            <a:off x="284480" y="202208"/>
            <a:ext cx="11614067" cy="670247"/>
          </a:xfrm>
          <a:prstGeom prst="rect">
            <a:avLst/>
          </a:prstGeom>
          <a:solidFill>
            <a:srgbClr val="CDD7D9"/>
          </a:solidFill>
        </p:spPr>
        <p:txBody>
          <a:bodyPr anchor="t">
            <a:normAutofit/>
          </a:bodyPr>
          <a:lstStyle>
            <a:defPPr>
              <a:defRPr lang="ru-RU"/>
            </a:defPPr>
            <a:lvl1pPr>
              <a:lnSpc>
                <a:spcPct val="90000"/>
              </a:lnSpc>
              <a:spcBef>
                <a:spcPct val="0"/>
              </a:spcBef>
              <a:buNone/>
              <a:defRPr sz="2400">
                <a:latin typeface="PF DinText Pro"/>
                <a:ea typeface="+mj-ea"/>
                <a:cs typeface="+mj-cs"/>
              </a:defRPr>
            </a:lvl1pPr>
          </a:lstStyle>
          <a:p>
            <a:r>
              <a:rPr lang="ru-RU" dirty="0" err="1"/>
              <a:t>Містобудівна</a:t>
            </a:r>
            <a:r>
              <a:rPr lang="ru-RU" dirty="0"/>
              <a:t> </a:t>
            </a:r>
            <a:r>
              <a:rPr lang="ru-RU" dirty="0" err="1"/>
              <a:t>документація</a:t>
            </a:r>
            <a:r>
              <a:rPr lang="ru-RU" dirty="0"/>
              <a:t> </a:t>
            </a:r>
            <a:r>
              <a:rPr lang="ru-RU" dirty="0" err="1"/>
              <a:t>місцевого</a:t>
            </a:r>
            <a:r>
              <a:rPr lang="ru-RU" dirty="0"/>
              <a:t> </a:t>
            </a:r>
            <a:r>
              <a:rPr lang="ru-RU" dirty="0" err="1"/>
              <a:t>рівня</a:t>
            </a:r>
            <a:r>
              <a:rPr lang="ru-RU" dirty="0"/>
              <a:t> </a:t>
            </a:r>
            <a:r>
              <a:rPr lang="ru-RU" dirty="0" err="1"/>
              <a:t>визначається</a:t>
            </a:r>
            <a:r>
              <a:rPr lang="ru-RU" dirty="0"/>
              <a:t> як </a:t>
            </a:r>
            <a:r>
              <a:rPr lang="ru-RU" dirty="0" err="1"/>
              <a:t>одночасно</a:t>
            </a:r>
            <a:endParaRPr lang="ru-RU" dirty="0"/>
          </a:p>
        </p:txBody>
      </p:sp>
      <p:sp>
        <p:nvSpPr>
          <p:cNvPr id="5" name="Прямоугольник 4">
            <a:extLst>
              <a:ext uri="{FF2B5EF4-FFF2-40B4-BE49-F238E27FC236}">
                <a16:creationId xmlns:a16="http://schemas.microsoft.com/office/drawing/2014/main" id="{F21B15B4-246A-4ED6-9D17-752D814F2DF2}"/>
              </a:ext>
            </a:extLst>
          </p:cNvPr>
          <p:cNvSpPr/>
          <p:nvPr/>
        </p:nvSpPr>
        <p:spPr>
          <a:xfrm>
            <a:off x="520893" y="5570443"/>
            <a:ext cx="11377654" cy="954107"/>
          </a:xfrm>
          <a:prstGeom prst="rect">
            <a:avLst/>
          </a:prstGeom>
        </p:spPr>
        <p:txBody>
          <a:bodyPr wrap="square">
            <a:spAutoFit/>
          </a:bodyPr>
          <a:lstStyle/>
          <a:p>
            <a:pPr algn="ctr"/>
            <a:r>
              <a:rPr lang="uk-UA" sz="2800" dirty="0"/>
              <a:t>На всю територію громади розробляється </a:t>
            </a:r>
            <a:endParaRPr lang="de-DE" sz="2800" dirty="0"/>
          </a:p>
          <a:p>
            <a:pPr algn="ctr"/>
            <a:r>
              <a:rPr lang="uk-UA" sz="2800" b="1" dirty="0"/>
              <a:t>єдиний комплексний план просторового розвитку території громади</a:t>
            </a:r>
            <a:r>
              <a:rPr lang="uk-UA" sz="2800" dirty="0"/>
              <a:t>.</a:t>
            </a:r>
            <a:endParaRPr lang="ru-RU" sz="2800" dirty="0"/>
          </a:p>
        </p:txBody>
      </p:sp>
      <p:sp>
        <p:nvSpPr>
          <p:cNvPr id="7" name="Прямоугольник 6">
            <a:extLst>
              <a:ext uri="{FF2B5EF4-FFF2-40B4-BE49-F238E27FC236}">
                <a16:creationId xmlns:a16="http://schemas.microsoft.com/office/drawing/2014/main" id="{04CC4EF5-9E8F-4E3F-AC22-52B2B65A2A52}"/>
              </a:ext>
            </a:extLst>
          </p:cNvPr>
          <p:cNvSpPr/>
          <p:nvPr/>
        </p:nvSpPr>
        <p:spPr>
          <a:xfrm>
            <a:off x="1134271" y="3941336"/>
            <a:ext cx="3027412" cy="830997"/>
          </a:xfrm>
          <a:prstGeom prst="rect">
            <a:avLst/>
          </a:prstGeom>
        </p:spPr>
        <p:txBody>
          <a:bodyPr wrap="square">
            <a:spAutoFit/>
          </a:bodyPr>
          <a:lstStyle/>
          <a:p>
            <a:pPr algn="ctr"/>
            <a:r>
              <a:rPr lang="ru-RU" sz="2400" b="1" dirty="0" err="1"/>
              <a:t>землевпорядна</a:t>
            </a:r>
            <a:r>
              <a:rPr lang="ru-RU" sz="2400" dirty="0"/>
              <a:t> </a:t>
            </a:r>
            <a:r>
              <a:rPr lang="ru-RU" sz="2400" dirty="0" err="1"/>
              <a:t>документація</a:t>
            </a:r>
            <a:endParaRPr lang="ru-RU" sz="2000" dirty="0"/>
          </a:p>
        </p:txBody>
      </p:sp>
      <p:pic>
        <p:nvPicPr>
          <p:cNvPr id="3" name="Рисунок 2">
            <a:extLst>
              <a:ext uri="{FF2B5EF4-FFF2-40B4-BE49-F238E27FC236}">
                <a16:creationId xmlns:a16="http://schemas.microsoft.com/office/drawing/2014/main" id="{03D0E61D-6CB9-459C-9C0E-3791851BB0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899" y="640807"/>
            <a:ext cx="3161928" cy="3379992"/>
          </a:xfrm>
          <a:prstGeom prst="rect">
            <a:avLst/>
          </a:prstGeom>
        </p:spPr>
      </p:pic>
      <p:pic>
        <p:nvPicPr>
          <p:cNvPr id="8" name="Рисунок 7">
            <a:extLst>
              <a:ext uri="{FF2B5EF4-FFF2-40B4-BE49-F238E27FC236}">
                <a16:creationId xmlns:a16="http://schemas.microsoft.com/office/drawing/2014/main" id="{CF9F2BF2-E508-4DEE-A74D-9C95404886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5736" y="500956"/>
            <a:ext cx="4211993" cy="3986350"/>
          </a:xfrm>
          <a:prstGeom prst="rect">
            <a:avLst/>
          </a:prstGeom>
        </p:spPr>
      </p:pic>
      <p:sp>
        <p:nvSpPr>
          <p:cNvPr id="9" name="Прямоугольник 8">
            <a:extLst>
              <a:ext uri="{FF2B5EF4-FFF2-40B4-BE49-F238E27FC236}">
                <a16:creationId xmlns:a16="http://schemas.microsoft.com/office/drawing/2014/main" id="{48A49DEC-366F-439A-9EFB-459C8F749ED6}"/>
              </a:ext>
            </a:extLst>
          </p:cNvPr>
          <p:cNvSpPr/>
          <p:nvPr/>
        </p:nvSpPr>
        <p:spPr>
          <a:xfrm>
            <a:off x="7071360" y="4020799"/>
            <a:ext cx="3863035" cy="830997"/>
          </a:xfrm>
          <a:prstGeom prst="rect">
            <a:avLst/>
          </a:prstGeom>
        </p:spPr>
        <p:txBody>
          <a:bodyPr wrap="square">
            <a:spAutoFit/>
          </a:bodyPr>
          <a:lstStyle/>
          <a:p>
            <a:pPr algn="ctr"/>
            <a:r>
              <a:rPr lang="ru-RU" sz="2400" b="1" dirty="0" err="1"/>
              <a:t>містобудівна</a:t>
            </a:r>
            <a:r>
              <a:rPr lang="ru-RU" sz="2400" b="1" dirty="0"/>
              <a:t> </a:t>
            </a:r>
            <a:r>
              <a:rPr lang="ru-RU" sz="2400" b="1" dirty="0" err="1"/>
              <a:t>документація</a:t>
            </a:r>
            <a:r>
              <a:rPr lang="ru-RU" sz="2400" b="1" dirty="0"/>
              <a:t> на </a:t>
            </a:r>
            <a:r>
              <a:rPr lang="ru-RU" sz="2400" b="1" dirty="0" err="1"/>
              <a:t>місцевому</a:t>
            </a:r>
            <a:r>
              <a:rPr lang="ru-RU" sz="2400" b="1" dirty="0"/>
              <a:t> </a:t>
            </a:r>
            <a:r>
              <a:rPr lang="ru-RU" sz="2400" b="1" dirty="0" err="1"/>
              <a:t>рівні</a:t>
            </a:r>
            <a:r>
              <a:rPr lang="ru-RU" sz="2400" b="1" dirty="0"/>
              <a:t> </a:t>
            </a:r>
            <a:endParaRPr lang="de-DE" sz="2400" b="1" dirty="0"/>
          </a:p>
        </p:txBody>
      </p:sp>
      <p:cxnSp>
        <p:nvCxnSpPr>
          <p:cNvPr id="11" name="Прямая со стрелкой 10">
            <a:extLst>
              <a:ext uri="{FF2B5EF4-FFF2-40B4-BE49-F238E27FC236}">
                <a16:creationId xmlns:a16="http://schemas.microsoft.com/office/drawing/2014/main" id="{B31B3374-9EEC-474B-9475-292A23939890}"/>
              </a:ext>
            </a:extLst>
          </p:cNvPr>
          <p:cNvCxnSpPr>
            <a:cxnSpLocks/>
          </p:cNvCxnSpPr>
          <p:nvPr/>
        </p:nvCxnSpPr>
        <p:spPr>
          <a:xfrm>
            <a:off x="4596384" y="3035808"/>
            <a:ext cx="2474976" cy="0"/>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2542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4" name="Прямоугольник 3"/>
          <p:cNvSpPr/>
          <p:nvPr/>
        </p:nvSpPr>
        <p:spPr>
          <a:xfrm>
            <a:off x="408214" y="1223554"/>
            <a:ext cx="11315700" cy="5427127"/>
          </a:xfrm>
          <a:prstGeom prst="rect">
            <a:avLst/>
          </a:prstGeom>
        </p:spPr>
        <p:txBody>
          <a:bodyPr wrap="square">
            <a:spAutoFit/>
          </a:bodyPr>
          <a:lstStyle/>
          <a:p>
            <a:pPr indent="285750" algn="just">
              <a:spcAft>
                <a:spcPts val="750"/>
              </a:spcAft>
            </a:pPr>
            <a:r>
              <a:rPr lang="ru-RU" sz="2400" dirty="0">
                <a:solidFill>
                  <a:srgbClr val="FF0000"/>
                </a:solidFill>
                <a:latin typeface="Times New Roman" panose="02020603050405020304" pitchFamily="18" charset="0"/>
                <a:ea typeface="Times New Roman" panose="02020603050405020304" pitchFamily="18" charset="0"/>
              </a:rPr>
              <a:t>"</a:t>
            </a:r>
            <a:r>
              <a:rPr lang="ru-RU"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Стаття</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16</a:t>
            </a:r>
            <a:r>
              <a:rPr lang="ru-RU" sz="2400" b="1" baseline="300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a:t>
            </a: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Комплексний</a:t>
            </a:r>
            <a:r>
              <a:rPr lang="ru-RU" sz="2400" dirty="0">
                <a:solidFill>
                  <a:srgbClr val="FF0000"/>
                </a:solidFill>
                <a:latin typeface="Times New Roman" panose="02020603050405020304" pitchFamily="18" charset="0"/>
                <a:ea typeface="Times New Roman" panose="02020603050405020304" pitchFamily="18" charset="0"/>
              </a:rPr>
              <a:t> план </a:t>
            </a:r>
            <a:r>
              <a:rPr lang="ru-RU" sz="2400" dirty="0" err="1">
                <a:solidFill>
                  <a:srgbClr val="FF0000"/>
                </a:solidFill>
                <a:latin typeface="Times New Roman" panose="02020603050405020304" pitchFamily="18" charset="0"/>
                <a:ea typeface="Times New Roman" panose="02020603050405020304" pitchFamily="18" charset="0"/>
              </a:rPr>
              <a:t>просторового</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розвитку</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території</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територіальної</a:t>
            </a:r>
            <a:r>
              <a:rPr lang="ru-RU" sz="2400" dirty="0">
                <a:solidFill>
                  <a:srgbClr val="FF0000"/>
                </a:solidFill>
                <a:latin typeface="Times New Roman" panose="02020603050405020304" pitchFamily="18" charset="0"/>
                <a:ea typeface="Times New Roman" panose="02020603050405020304" pitchFamily="18" charset="0"/>
              </a:rPr>
              <a:t> </a:t>
            </a:r>
            <a:r>
              <a:rPr lang="ru-RU" sz="2400" dirty="0" err="1">
                <a:solidFill>
                  <a:srgbClr val="FF0000"/>
                </a:solidFill>
                <a:latin typeface="Times New Roman" panose="02020603050405020304" pitchFamily="18" charset="0"/>
                <a:ea typeface="Times New Roman" panose="02020603050405020304" pitchFamily="18" charset="0"/>
              </a:rPr>
              <a:t>громади</a:t>
            </a:r>
            <a:endParaRPr lang="ru-RU" sz="2400" dirty="0">
              <a:solidFill>
                <a:srgbClr val="FF0000"/>
              </a:solidFill>
              <a:latin typeface="Times New Roman" panose="02020603050405020304" pitchFamily="18" charset="0"/>
              <a:ea typeface="Times New Roman" panose="02020603050405020304" pitchFamily="18" charset="0"/>
            </a:endParaRPr>
          </a:p>
          <a:p>
            <a:pPr indent="285750" algn="just">
              <a:spcAft>
                <a:spcPts val="750"/>
              </a:spcAft>
            </a:pPr>
            <a:r>
              <a:rPr lang="ru-RU" sz="2400" dirty="0">
                <a:latin typeface="Times New Roman" panose="02020603050405020304" pitchFamily="18" charset="0"/>
                <a:ea typeface="Times New Roman" panose="02020603050405020304" pitchFamily="18" charset="0"/>
              </a:rPr>
              <a:t>1. </a:t>
            </a:r>
            <a:r>
              <a:rPr lang="ru-RU" sz="2400" dirty="0" err="1">
                <a:latin typeface="Times New Roman" panose="02020603050405020304" pitchFamily="18" charset="0"/>
                <a:ea typeface="Times New Roman" panose="02020603050405020304" pitchFamily="18" charset="0"/>
              </a:rPr>
              <a:t>Комплексний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просторового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розвитку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далі</a:t>
            </a:r>
            <a:r>
              <a:rPr lang="ru-RU" sz="2400" dirty="0">
                <a:latin typeface="Times New Roman" panose="02020603050405020304" pitchFamily="18" charset="0"/>
                <a:ea typeface="Times New Roman" panose="02020603050405020304" pitchFamily="18" charset="0"/>
              </a:rPr>
              <a:t> - </a:t>
            </a:r>
            <a:r>
              <a:rPr lang="ru-RU" sz="2400" dirty="0" err="1">
                <a:latin typeface="Times New Roman" panose="02020603050405020304" pitchFamily="18" charset="0"/>
                <a:ea typeface="Times New Roman" panose="02020603050405020304" pitchFamily="18" charset="0"/>
              </a:rPr>
              <a:t>комплексний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розробляється</a:t>
            </a:r>
            <a:r>
              <a:rPr lang="ru-RU" sz="2400" dirty="0">
                <a:latin typeface="Times New Roman" panose="02020603050405020304" pitchFamily="18" charset="0"/>
                <a:ea typeface="Times New Roman" panose="02020603050405020304" pitchFamily="18" charset="0"/>
              </a:rPr>
              <a:t> на всю </a:t>
            </a:r>
            <a:r>
              <a:rPr lang="ru-RU" sz="2400" dirty="0" err="1">
                <a:latin typeface="Times New Roman" panose="02020603050405020304" pitchFamily="18" charset="0"/>
                <a:ea typeface="Times New Roman" panose="02020603050405020304" pitchFamily="18" charset="0"/>
              </a:rPr>
              <a:t>територію</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a:t>
            </a:r>
          </a:p>
          <a:p>
            <a:pPr indent="285750" algn="just">
              <a:spcAft>
                <a:spcPts val="750"/>
              </a:spcAft>
            </a:pPr>
            <a:r>
              <a:rPr lang="ru-RU" sz="2800" b="1" dirty="0" err="1">
                <a:latin typeface="Times New Roman" panose="02020603050405020304" pitchFamily="18" charset="0"/>
                <a:ea typeface="Times New Roman" panose="02020603050405020304" pitchFamily="18" charset="0"/>
              </a:rPr>
              <a:t>Комплексний</a:t>
            </a:r>
            <a:r>
              <a:rPr lang="ru-RU" sz="2800" b="1" dirty="0">
                <a:latin typeface="Times New Roman" panose="02020603050405020304" pitchFamily="18" charset="0"/>
                <a:ea typeface="Times New Roman" panose="02020603050405020304" pitchFamily="18" charset="0"/>
              </a:rPr>
              <a:t> план не </a:t>
            </a:r>
            <a:r>
              <a:rPr lang="ru-RU" sz="2800" b="1" dirty="0" err="1">
                <a:latin typeface="Times New Roman" panose="02020603050405020304" pitchFamily="18" charset="0"/>
                <a:ea typeface="Times New Roman" panose="02020603050405020304" pitchFamily="18" charset="0"/>
              </a:rPr>
              <a:t>розробляється</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якщо</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територія</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громади</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включає</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лише</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територію</a:t>
            </a:r>
            <a:r>
              <a:rPr lang="ru-RU" sz="2800" b="1" dirty="0">
                <a:latin typeface="Times New Roman" panose="02020603050405020304" pitchFamily="18" charset="0"/>
                <a:ea typeface="Times New Roman" panose="02020603050405020304" pitchFamily="18" charset="0"/>
              </a:rPr>
              <a:t> </a:t>
            </a:r>
            <a:r>
              <a:rPr lang="ru-RU" sz="2800" b="1" dirty="0" err="1">
                <a:latin typeface="Times New Roman" panose="02020603050405020304" pitchFamily="18" charset="0"/>
                <a:ea typeface="Times New Roman" panose="02020603050405020304" pitchFamily="18" charset="0"/>
              </a:rPr>
              <a:t>населеного</a:t>
            </a:r>
            <a:r>
              <a:rPr lang="ru-RU" sz="2800" b="1" dirty="0">
                <a:latin typeface="Times New Roman" panose="02020603050405020304" pitchFamily="18" charset="0"/>
                <a:ea typeface="Times New Roman" panose="02020603050405020304" pitchFamily="18" charset="0"/>
              </a:rPr>
              <a:t> пункту.</a:t>
            </a:r>
          </a:p>
          <a:p>
            <a:pPr indent="285750" algn="just">
              <a:spcAft>
                <a:spcPts val="750"/>
              </a:spcAft>
            </a:pPr>
            <a:r>
              <a:rPr lang="ru-RU" sz="2400" dirty="0">
                <a:latin typeface="Times New Roman" panose="02020603050405020304" pitchFamily="18" charset="0"/>
                <a:ea typeface="Times New Roman" panose="02020603050405020304" pitchFamily="18" charset="0"/>
              </a:rPr>
              <a:t>2. </a:t>
            </a:r>
            <a:r>
              <a:rPr lang="ru-RU" sz="2400" dirty="0" err="1">
                <a:latin typeface="Times New Roman" panose="02020603050405020304" pitchFamily="18" charset="0"/>
                <a:ea typeface="Times New Roman" panose="02020603050405020304" pitchFamily="18" charset="0"/>
              </a:rPr>
              <a:t>Комплексний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передбачає</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узгоджене</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прийняття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рішень</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щодо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цілісного</a:t>
            </a:r>
            <a:r>
              <a:rPr lang="ru-RU" sz="2400" dirty="0">
                <a:latin typeface="Times New Roman" panose="02020603050405020304" pitchFamily="18" charset="0"/>
                <a:ea typeface="Times New Roman" panose="02020603050405020304" pitchFamily="18" charset="0"/>
              </a:rPr>
              <a:t> (комплексного) </a:t>
            </a:r>
            <a:r>
              <a:rPr lang="ru-RU" sz="2400" dirty="0" err="1">
                <a:latin typeface="Times New Roman" panose="02020603050405020304" pitchFamily="18" charset="0"/>
                <a:ea typeface="Times New Roman" panose="02020603050405020304" pitchFamily="18" charset="0"/>
              </a:rPr>
              <a:t>просторового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розвитку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населених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пунктів</a:t>
            </a:r>
            <a:r>
              <a:rPr lang="ru-RU" sz="2400" dirty="0">
                <a:latin typeface="Times New Roman" panose="02020603050405020304" pitchFamily="18" charset="0"/>
                <a:ea typeface="Times New Roman" panose="02020603050405020304" pitchFamily="18" charset="0"/>
              </a:rPr>
              <a:t> як </a:t>
            </a:r>
            <a:r>
              <a:rPr lang="ru-RU" sz="2400" dirty="0" err="1">
                <a:latin typeface="Times New Roman" panose="02020603050405020304" pitchFamily="18" charset="0"/>
                <a:ea typeface="Times New Roman" panose="02020603050405020304" pitchFamily="18" charset="0"/>
              </a:rPr>
              <a:t>єдиної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системи</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розселення</a:t>
            </a:r>
            <a:r>
              <a:rPr lang="ru-RU" sz="2400" dirty="0">
                <a:latin typeface="Times New Roman" panose="02020603050405020304" pitchFamily="18" charset="0"/>
                <a:ea typeface="Times New Roman" panose="02020603050405020304" pitchFamily="18" charset="0"/>
              </a:rPr>
              <a:t> і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за </a:t>
            </a:r>
            <a:r>
              <a:rPr lang="ru-RU" sz="2400" dirty="0" err="1">
                <a:latin typeface="Times New Roman" panose="02020603050405020304" pitchFamily="18" charset="0"/>
                <a:ea typeface="Times New Roman" panose="02020603050405020304" pitchFamily="18" charset="0"/>
              </a:rPr>
              <a:t>їх</a:t>
            </a:r>
            <a:r>
              <a:rPr lang="ru-RU" sz="2400" dirty="0">
                <a:latin typeface="Times New Roman" panose="02020603050405020304" pitchFamily="18" charset="0"/>
                <a:ea typeface="Times New Roman" panose="02020603050405020304" pitchFamily="18" charset="0"/>
              </a:rPr>
              <a:t> межами.</a:t>
            </a:r>
          </a:p>
          <a:p>
            <a:pPr indent="285750" algn="just">
              <a:spcAft>
                <a:spcPts val="750"/>
              </a:spcAft>
            </a:pPr>
            <a:r>
              <a:rPr lang="ru-RU" sz="2400" dirty="0" err="1">
                <a:latin typeface="Times New Roman" panose="02020603050405020304" pitchFamily="18" charset="0"/>
                <a:ea typeface="Times New Roman" panose="02020603050405020304" pitchFamily="18" charset="0"/>
              </a:rPr>
              <a:t>Комплексний</a:t>
            </a:r>
            <a:r>
              <a:rPr lang="ru-RU" sz="2400" dirty="0">
                <a:latin typeface="Times New Roman" panose="02020603050405020304" pitchFamily="18" charset="0"/>
                <a:ea typeface="Times New Roman" panose="02020603050405020304" pitchFamily="18" charset="0"/>
              </a:rPr>
              <a:t> план </a:t>
            </a:r>
            <a:r>
              <a:rPr lang="ru-RU" sz="2400" dirty="0" err="1">
                <a:latin typeface="Times New Roman" panose="02020603050405020304" pitchFamily="18" charset="0"/>
                <a:ea typeface="Times New Roman" panose="02020603050405020304" pitchFamily="18" charset="0"/>
              </a:rPr>
              <a:t>розробляється</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затверджується</a:t>
            </a:r>
            <a:r>
              <a:rPr lang="ru-RU" sz="2400" dirty="0">
                <a:latin typeface="Times New Roman" panose="02020603050405020304" pitchFamily="18" charset="0"/>
                <a:ea typeface="Times New Roman" panose="02020603050405020304" pitchFamily="18" charset="0"/>
              </a:rPr>
              <a:t> з метою </a:t>
            </a:r>
            <a:r>
              <a:rPr lang="ru-RU" sz="2400" dirty="0" err="1">
                <a:latin typeface="Times New Roman" panose="02020603050405020304" pitchFamily="18" charset="0"/>
                <a:ea typeface="Times New Roman" panose="02020603050405020304" pitchFamily="18" charset="0"/>
              </a:rPr>
              <a:t>забезпечення</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сталого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розвитку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з </a:t>
            </a:r>
            <a:r>
              <a:rPr lang="ru-RU" sz="2400" dirty="0" err="1">
                <a:latin typeface="Times New Roman" panose="02020603050405020304" pitchFamily="18" charset="0"/>
                <a:ea typeface="Times New Roman" panose="02020603050405020304" pitchFamily="18" charset="0"/>
              </a:rPr>
              <a:t>додержанням</a:t>
            </a:r>
            <a:r>
              <a:rPr lang="ru-RU" sz="2400" dirty="0">
                <a:latin typeface="Times New Roman" panose="02020603050405020304" pitchFamily="18" charset="0"/>
                <a:ea typeface="Times New Roman" panose="02020603050405020304" pitchFamily="18" charset="0"/>
              </a:rPr>
              <a:t> принципу </a:t>
            </a:r>
            <a:r>
              <a:rPr lang="ru-RU" sz="2400" dirty="0" err="1">
                <a:latin typeface="Times New Roman" panose="02020603050405020304" pitchFamily="18" charset="0"/>
                <a:ea typeface="Times New Roman" panose="02020603050405020304" pitchFamily="18" charset="0"/>
              </a:rPr>
              <a:t>збалансованості</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державних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громадських</a:t>
            </a:r>
            <a:r>
              <a:rPr lang="ru-RU" sz="2400" dirty="0">
                <a:latin typeface="Times New Roman" panose="02020603050405020304" pitchFamily="18" charset="0"/>
                <a:ea typeface="Times New Roman" panose="02020603050405020304" pitchFamily="18" charset="0"/>
              </a:rPr>
              <a:t> та </a:t>
            </a:r>
            <a:r>
              <a:rPr lang="ru-RU" sz="2400" dirty="0" err="1">
                <a:latin typeface="Times New Roman" panose="02020603050405020304" pitchFamily="18" charset="0"/>
                <a:ea typeface="Times New Roman" panose="02020603050405020304" pitchFamily="18" charset="0"/>
              </a:rPr>
              <a:t>приватних</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інтересів</a:t>
            </a:r>
            <a:r>
              <a:rPr lang="ru-RU" sz="2400" dirty="0">
                <a:latin typeface="Times New Roman" panose="02020603050405020304" pitchFamily="18" charset="0"/>
                <a:ea typeface="Times New Roman" panose="02020603050405020304" pitchFamily="18" charset="0"/>
              </a:rPr>
              <a:t> та з </a:t>
            </a:r>
            <a:r>
              <a:rPr lang="ru-RU" sz="2400" dirty="0" err="1">
                <a:latin typeface="Times New Roman" panose="02020603050405020304" pitchFamily="18" charset="0"/>
                <a:ea typeface="Times New Roman" panose="02020603050405020304" pitchFamily="18" charset="0"/>
              </a:rPr>
              <a:t>урахуванням</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концепції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інтегрованого</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розвитку</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територіальної</a:t>
            </a:r>
            <a:r>
              <a:rPr lang="ru-RU" sz="2400" dirty="0">
                <a:latin typeface="Times New Roman" panose="02020603050405020304" pitchFamily="18" charset="0"/>
                <a:ea typeface="Times New Roman" panose="02020603050405020304" pitchFamily="18" charset="0"/>
              </a:rPr>
              <a:t> </a:t>
            </a:r>
            <a:r>
              <a:rPr lang="ru-RU" sz="2400" dirty="0" err="1">
                <a:latin typeface="Times New Roman" panose="02020603050405020304" pitchFamily="18" charset="0"/>
                <a:ea typeface="Times New Roman" panose="02020603050405020304" pitchFamily="18" charset="0"/>
              </a:rPr>
              <a:t>громади</a:t>
            </a:r>
            <a:r>
              <a:rPr lang="ru-RU" sz="2400" dirty="0">
                <a:latin typeface="Times New Roman" panose="02020603050405020304" pitchFamily="18" charset="0"/>
                <a:ea typeface="Times New Roman" panose="02020603050405020304" pitchFamily="18" charset="0"/>
              </a:rPr>
              <a:t> (за </a:t>
            </a:r>
            <a:r>
              <a:rPr lang="ru-RU" sz="2400" dirty="0" err="1">
                <a:latin typeface="Times New Roman" panose="02020603050405020304" pitchFamily="18" charset="0"/>
                <a:ea typeface="Times New Roman" panose="02020603050405020304" pitchFamily="18" charset="0"/>
              </a:rPr>
              <a:t>наявності</a:t>
            </a:r>
            <a:r>
              <a:rPr lang="ru-RU" sz="24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819327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3" name="Прямоугольник 2"/>
          <p:cNvSpPr/>
          <p:nvPr/>
        </p:nvSpPr>
        <p:spPr>
          <a:xfrm>
            <a:off x="438912" y="1379615"/>
            <a:ext cx="10753344" cy="4524315"/>
          </a:xfrm>
          <a:prstGeom prst="rect">
            <a:avLst/>
          </a:prstGeom>
        </p:spPr>
        <p:txBody>
          <a:bodyPr wrap="square">
            <a:spAutoFit/>
          </a:bodyPr>
          <a:lstStyle/>
          <a:p>
            <a:pPr indent="285750" algn="just">
              <a:spcAft>
                <a:spcPts val="750"/>
              </a:spcAft>
            </a:pPr>
            <a:r>
              <a:rPr lang="ru-RU" sz="3200" dirty="0">
                <a:latin typeface="Times New Roman" panose="02020603050405020304" pitchFamily="18" charset="0"/>
                <a:ea typeface="Times New Roman" panose="02020603050405020304" pitchFamily="18" charset="0"/>
              </a:rPr>
              <a:t>12</a:t>
            </a:r>
            <a:r>
              <a:rPr lang="ru-RU" sz="3600" dirty="0">
                <a:latin typeface="Times New Roman" panose="02020603050405020304" pitchFamily="18" charset="0"/>
                <a:ea typeface="Times New Roman" panose="02020603050405020304" pitchFamily="18" charset="0"/>
              </a:rPr>
              <a:t>. </a:t>
            </a:r>
            <a:r>
              <a:rPr lang="ru-RU" sz="3600" dirty="0" err="1">
                <a:solidFill>
                  <a:srgbClr val="FF0000"/>
                </a:solidFill>
                <a:latin typeface="Times New Roman" panose="02020603050405020304" pitchFamily="18" charset="0"/>
                <a:ea typeface="Times New Roman" panose="02020603050405020304" pitchFamily="18" charset="0"/>
              </a:rPr>
              <a:t>Генеральний</a:t>
            </a:r>
            <a:r>
              <a:rPr lang="ru-RU" sz="3600" dirty="0">
                <a:solidFill>
                  <a:srgbClr val="FF0000"/>
                </a:solidFill>
                <a:latin typeface="Times New Roman" panose="02020603050405020304" pitchFamily="18" charset="0"/>
                <a:ea typeface="Times New Roman" panose="02020603050405020304" pitchFamily="18" charset="0"/>
              </a:rPr>
              <a:t> план </a:t>
            </a:r>
            <a:r>
              <a:rPr lang="ru-RU" sz="3600" dirty="0" err="1">
                <a:latin typeface="Times New Roman" panose="02020603050405020304" pitchFamily="18" charset="0"/>
                <a:ea typeface="Times New Roman" panose="02020603050405020304" pitchFamily="18" charset="0"/>
              </a:rPr>
              <a:t>населеного</a:t>
            </a:r>
            <a:r>
              <a:rPr lang="ru-RU" sz="3600" dirty="0">
                <a:latin typeface="Times New Roman" panose="02020603050405020304" pitchFamily="18" charset="0"/>
                <a:ea typeface="Times New Roman" panose="02020603050405020304" pitchFamily="18" charset="0"/>
              </a:rPr>
              <a:t> пункту </a:t>
            </a:r>
            <a:r>
              <a:rPr lang="ru-RU" sz="3600" dirty="0" err="1">
                <a:latin typeface="Times New Roman" panose="02020603050405020304" pitchFamily="18" charset="0"/>
                <a:ea typeface="Times New Roman" panose="02020603050405020304" pitchFamily="18" charset="0"/>
              </a:rPr>
              <a:t>розробляється</a:t>
            </a:r>
            <a:r>
              <a:rPr lang="ru-RU" sz="3600" dirty="0">
                <a:latin typeface="Times New Roman" panose="02020603050405020304" pitchFamily="18" charset="0"/>
                <a:ea typeface="Times New Roman" panose="02020603050405020304" pitchFamily="18" charset="0"/>
              </a:rPr>
              <a:t> у </a:t>
            </a:r>
            <a:r>
              <a:rPr lang="ru-RU" sz="3600" dirty="0" err="1">
                <a:latin typeface="Times New Roman" panose="02020603050405020304" pitchFamily="18" charset="0"/>
                <a:ea typeface="Times New Roman" panose="02020603050405020304" pitchFamily="18" charset="0"/>
              </a:rPr>
              <a:t>формі</a:t>
            </a:r>
            <a:r>
              <a:rPr lang="ru-RU" sz="3600" dirty="0">
                <a:latin typeface="Times New Roman" panose="02020603050405020304" pitchFamily="18" charset="0"/>
                <a:ea typeface="Times New Roman" panose="02020603050405020304" pitchFamily="18" charset="0"/>
              </a:rPr>
              <a:t> </a:t>
            </a:r>
            <a:r>
              <a:rPr lang="ru-RU" sz="3600" dirty="0" err="1">
                <a:solidFill>
                  <a:srgbClr val="FF0000"/>
                </a:solidFill>
                <a:latin typeface="Times New Roman" panose="02020603050405020304" pitchFamily="18" charset="0"/>
                <a:ea typeface="Times New Roman" panose="02020603050405020304" pitchFamily="18" charset="0"/>
              </a:rPr>
              <a:t>електронного</a:t>
            </a:r>
            <a:r>
              <a:rPr lang="ru-RU" sz="3600" dirty="0">
                <a:solidFill>
                  <a:srgbClr val="FF0000"/>
                </a:solidFill>
                <a:latin typeface="Times New Roman" panose="02020603050405020304" pitchFamily="18" charset="0"/>
                <a:ea typeface="Times New Roman" panose="02020603050405020304" pitchFamily="18" charset="0"/>
              </a:rPr>
              <a:t> документа</a:t>
            </a:r>
            <a:r>
              <a:rPr lang="ru-RU" sz="3600" dirty="0">
                <a:latin typeface="Times New Roman" panose="02020603050405020304" pitchFamily="18" charset="0"/>
                <a:ea typeface="Times New Roman" panose="02020603050405020304" pitchFamily="18" charset="0"/>
              </a:rPr>
              <a:t>, формат </a:t>
            </a:r>
            <a:r>
              <a:rPr lang="ru-RU" sz="3600" dirty="0" err="1">
                <a:latin typeface="Times New Roman" panose="02020603050405020304" pitchFamily="18" charset="0"/>
                <a:ea typeface="Times New Roman" panose="02020603050405020304" pitchFamily="18" charset="0"/>
              </a:rPr>
              <a:t>якого</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визначається</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Кабінетом</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Міністрів</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України</a:t>
            </a:r>
            <a:r>
              <a:rPr lang="ru-RU" sz="3600" dirty="0">
                <a:latin typeface="Times New Roman" panose="02020603050405020304" pitchFamily="18" charset="0"/>
                <a:ea typeface="Times New Roman" panose="02020603050405020304" pitchFamily="18" charset="0"/>
              </a:rPr>
              <a:t>, та </a:t>
            </a:r>
            <a:r>
              <a:rPr lang="ru-RU" sz="3600" dirty="0" err="1">
                <a:latin typeface="Times New Roman" panose="02020603050405020304" pitchFamily="18" charset="0"/>
                <a:ea typeface="Times New Roman" panose="02020603050405020304" pitchFamily="18" charset="0"/>
              </a:rPr>
              <a:t>підписується</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кваліфікованими</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електронними</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підписами</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відповідальними</a:t>
            </a:r>
            <a:r>
              <a:rPr lang="ru-RU" sz="3600" dirty="0">
                <a:latin typeface="Times New Roman" panose="02020603050405020304" pitchFamily="18" charset="0"/>
                <a:ea typeface="Times New Roman" panose="02020603050405020304" pitchFamily="18" charset="0"/>
              </a:rPr>
              <a:t> особами, </a:t>
            </a:r>
            <a:r>
              <a:rPr lang="ru-RU" sz="3600" dirty="0" err="1">
                <a:latin typeface="Times New Roman" panose="02020603050405020304" pitchFamily="18" charset="0"/>
                <a:ea typeface="Times New Roman" panose="02020603050405020304" pitchFamily="18" charset="0"/>
              </a:rPr>
              <a:t>які</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його</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розробили</a:t>
            </a:r>
            <a:r>
              <a:rPr lang="ru-RU" sz="3600" dirty="0">
                <a:latin typeface="Times New Roman" panose="02020603050405020304" pitchFamily="18" charset="0"/>
                <a:ea typeface="Times New Roman" panose="02020603050405020304" pitchFamily="18" charset="0"/>
              </a:rPr>
              <a:t>, - </a:t>
            </a:r>
            <a:r>
              <a:rPr lang="ru-RU" sz="3600" i="1" dirty="0" err="1">
                <a:solidFill>
                  <a:srgbClr val="FF0000"/>
                </a:solidFill>
                <a:latin typeface="Times New Roman" panose="02020603050405020304" pitchFamily="18" charset="0"/>
                <a:ea typeface="Times New Roman" panose="02020603050405020304" pitchFamily="18" charset="0"/>
              </a:rPr>
              <a:t>архітектором</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який</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має</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відповідний</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кваліфікаційний</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сертифікат</a:t>
            </a:r>
            <a:r>
              <a:rPr lang="ru-RU" sz="3600" i="1" dirty="0">
                <a:solidFill>
                  <a:srgbClr val="FF0000"/>
                </a:solidFill>
                <a:latin typeface="Times New Roman" panose="02020603050405020304" pitchFamily="18" charset="0"/>
                <a:ea typeface="Times New Roman" panose="02020603050405020304" pitchFamily="18" charset="0"/>
              </a:rPr>
              <a:t>, та </a:t>
            </a:r>
            <a:r>
              <a:rPr lang="ru-RU" sz="3600" i="1" dirty="0" err="1">
                <a:solidFill>
                  <a:srgbClr val="FF0000"/>
                </a:solidFill>
                <a:latin typeface="Times New Roman" panose="02020603050405020304" pitchFamily="18" charset="0"/>
                <a:ea typeface="Times New Roman" panose="02020603050405020304" pitchFamily="18" charset="0"/>
              </a:rPr>
              <a:t>сертифікованим</a:t>
            </a:r>
            <a:r>
              <a:rPr lang="ru-RU" sz="3600" i="1" dirty="0">
                <a:solidFill>
                  <a:srgbClr val="FF0000"/>
                </a:solidFill>
                <a:latin typeface="Times New Roman" panose="02020603050405020304" pitchFamily="18" charset="0"/>
                <a:ea typeface="Times New Roman" panose="02020603050405020304" pitchFamily="18" charset="0"/>
              </a:rPr>
              <a:t> </a:t>
            </a:r>
            <a:r>
              <a:rPr lang="ru-RU" sz="3600" i="1" dirty="0" err="1">
                <a:solidFill>
                  <a:srgbClr val="FF0000"/>
                </a:solidFill>
                <a:latin typeface="Times New Roman" panose="02020603050405020304" pitchFamily="18" charset="0"/>
                <a:ea typeface="Times New Roman" panose="02020603050405020304" pitchFamily="18" charset="0"/>
              </a:rPr>
              <a:t>інженером-землевпорядником</a:t>
            </a:r>
            <a:r>
              <a:rPr lang="ru-RU" sz="3200" i="1" dirty="0">
                <a:solidFill>
                  <a:srgbClr val="FF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2486565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23B6EAC4-0A72-4D6F-914F-B98364A2DF4F}"/>
              </a:ext>
            </a:extLst>
          </p:cNvPr>
          <p:cNvSpPr txBox="1">
            <a:spLocks/>
          </p:cNvSpPr>
          <p:nvPr/>
        </p:nvSpPr>
        <p:spPr>
          <a:xfrm>
            <a:off x="288966" y="199556"/>
            <a:ext cx="11614067" cy="608828"/>
          </a:xfrm>
          <a:prstGeom prst="rect">
            <a:avLst/>
          </a:prstGeom>
          <a:solidFill>
            <a:srgbClr val="CDD7D9"/>
          </a:solidFill>
        </p:spPr>
        <p:txBody>
          <a:bodyPr anchor="t">
            <a:noAutofit/>
          </a:bodyPr>
          <a:lstStyle>
            <a:defPPr>
              <a:defRPr lang="ru-RU"/>
            </a:defPPr>
            <a:lvl1pPr>
              <a:lnSpc>
                <a:spcPct val="90000"/>
              </a:lnSpc>
              <a:spcBef>
                <a:spcPct val="0"/>
              </a:spcBef>
              <a:buNone/>
              <a:defRPr sz="2400">
                <a:latin typeface="PF DinText Pro"/>
                <a:ea typeface="+mj-ea"/>
                <a:cs typeface="+mj-cs"/>
              </a:defRPr>
            </a:lvl1pPr>
          </a:lstStyle>
          <a:p>
            <a:r>
              <a:rPr lang="uk-UA" cap="all">
                <a:solidFill>
                  <a:srgbClr val="333333"/>
                </a:solidFill>
                <a:ea typeface="Calibri" panose="020F0502020204030204" pitchFamily="34" charset="0"/>
                <a:cs typeface="Times New Roman" panose="02020603050405020304" pitchFamily="18" charset="0"/>
              </a:rPr>
              <a:t>Розробником комплексного плану є </a:t>
            </a:r>
            <a:endParaRPr lang="ru-RU" cap="all" dirty="0"/>
          </a:p>
        </p:txBody>
      </p:sp>
      <p:pic>
        <p:nvPicPr>
          <p:cNvPr id="5" name="Рисунок 4">
            <a:extLst>
              <a:ext uri="{FF2B5EF4-FFF2-40B4-BE49-F238E27FC236}">
                <a16:creationId xmlns:a16="http://schemas.microsoft.com/office/drawing/2014/main" id="{58F1391C-27ED-4F85-8E98-DB23CD78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015" y="1961862"/>
            <a:ext cx="2372791" cy="2372791"/>
          </a:xfrm>
          <a:prstGeom prst="rect">
            <a:avLst/>
          </a:prstGeom>
        </p:spPr>
      </p:pic>
      <p:cxnSp>
        <p:nvCxnSpPr>
          <p:cNvPr id="6" name="Прямая со стрелкой 5">
            <a:extLst>
              <a:ext uri="{FF2B5EF4-FFF2-40B4-BE49-F238E27FC236}">
                <a16:creationId xmlns:a16="http://schemas.microsoft.com/office/drawing/2014/main" id="{71F669FC-502D-444A-88C2-DE4F705B18E5}"/>
              </a:ext>
            </a:extLst>
          </p:cNvPr>
          <p:cNvCxnSpPr>
            <a:cxnSpLocks/>
          </p:cNvCxnSpPr>
          <p:nvPr/>
        </p:nvCxnSpPr>
        <p:spPr>
          <a:xfrm flipH="1">
            <a:off x="3778686" y="3496818"/>
            <a:ext cx="137014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a:extLst>
              <a:ext uri="{FF2B5EF4-FFF2-40B4-BE49-F238E27FC236}">
                <a16:creationId xmlns:a16="http://schemas.microsoft.com/office/drawing/2014/main" id="{30EB50BA-2733-4B6E-8AAE-F8C2AF3B46C6}"/>
              </a:ext>
            </a:extLst>
          </p:cNvPr>
          <p:cNvCxnSpPr>
            <a:cxnSpLocks/>
          </p:cNvCxnSpPr>
          <p:nvPr/>
        </p:nvCxnSpPr>
        <p:spPr>
          <a:xfrm>
            <a:off x="5836321" y="3496818"/>
            <a:ext cx="1319853"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Прямоугольник 14">
            <a:extLst>
              <a:ext uri="{FF2B5EF4-FFF2-40B4-BE49-F238E27FC236}">
                <a16:creationId xmlns:a16="http://schemas.microsoft.com/office/drawing/2014/main" id="{47CBF2F5-13DC-47A6-926E-DB733CA68939}"/>
              </a:ext>
            </a:extLst>
          </p:cNvPr>
          <p:cNvSpPr/>
          <p:nvPr/>
        </p:nvSpPr>
        <p:spPr>
          <a:xfrm>
            <a:off x="613785" y="6053795"/>
            <a:ext cx="2422715" cy="369332"/>
          </a:xfrm>
          <a:prstGeom prst="rect">
            <a:avLst/>
          </a:prstGeom>
        </p:spPr>
        <p:txBody>
          <a:bodyPr wrap="none">
            <a:spAutoFit/>
          </a:bodyPr>
          <a:lstStyle/>
          <a:p>
            <a:r>
              <a:rPr lang="ru-RU" dirty="0" err="1"/>
              <a:t>сертифікат</a:t>
            </a:r>
            <a:r>
              <a:rPr lang="ru-RU" dirty="0"/>
              <a:t> </a:t>
            </a:r>
            <a:r>
              <a:rPr lang="ru-RU" dirty="0" err="1"/>
              <a:t>архітектора</a:t>
            </a:r>
            <a:endParaRPr lang="ru-RU" dirty="0"/>
          </a:p>
        </p:txBody>
      </p:sp>
      <p:sp>
        <p:nvSpPr>
          <p:cNvPr id="24" name="Прямоугольник 23">
            <a:extLst>
              <a:ext uri="{FF2B5EF4-FFF2-40B4-BE49-F238E27FC236}">
                <a16:creationId xmlns:a16="http://schemas.microsoft.com/office/drawing/2014/main" id="{69EC2199-897F-4D02-972B-4EBC01F15923}"/>
              </a:ext>
            </a:extLst>
          </p:cNvPr>
          <p:cNvSpPr/>
          <p:nvPr/>
        </p:nvSpPr>
        <p:spPr>
          <a:xfrm>
            <a:off x="7588385" y="5374784"/>
            <a:ext cx="4110100" cy="369332"/>
          </a:xfrm>
          <a:prstGeom prst="rect">
            <a:avLst/>
          </a:prstGeom>
        </p:spPr>
        <p:txBody>
          <a:bodyPr wrap="none">
            <a:spAutoFit/>
          </a:bodyPr>
          <a:lstStyle/>
          <a:p>
            <a:pPr lvl="0">
              <a:defRPr/>
            </a:pPr>
            <a:r>
              <a:rPr lang="ru-RU" dirty="0" err="1"/>
              <a:t>сертифікат</a:t>
            </a:r>
            <a:r>
              <a:rPr lang="ru-RU" dirty="0"/>
              <a:t> </a:t>
            </a:r>
            <a:r>
              <a:rPr lang="ru-RU" dirty="0" err="1"/>
              <a:t>інженера-землевпорядника</a:t>
            </a:r>
            <a:endParaRPr lang="de-DE" dirty="0"/>
          </a:p>
        </p:txBody>
      </p:sp>
      <p:pic>
        <p:nvPicPr>
          <p:cNvPr id="30" name="Рисунок 29">
            <a:extLst>
              <a:ext uri="{FF2B5EF4-FFF2-40B4-BE49-F238E27FC236}">
                <a16:creationId xmlns:a16="http://schemas.microsoft.com/office/drawing/2014/main" id="{C2276F3E-F48D-4790-B072-E9B30BF702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174" y="1961862"/>
            <a:ext cx="4746859" cy="3388866"/>
          </a:xfrm>
          <a:prstGeom prst="rect">
            <a:avLst/>
          </a:prstGeom>
        </p:spPr>
      </p:pic>
      <p:pic>
        <p:nvPicPr>
          <p:cNvPr id="35" name="Рисунок 34">
            <a:extLst>
              <a:ext uri="{FF2B5EF4-FFF2-40B4-BE49-F238E27FC236}">
                <a16:creationId xmlns:a16="http://schemas.microsoft.com/office/drawing/2014/main" id="{AABD0729-CACC-4E65-99C6-BDDEA9F076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966" y="1071298"/>
            <a:ext cx="3395138" cy="4851040"/>
          </a:xfrm>
          <a:prstGeom prst="rect">
            <a:avLst/>
          </a:prstGeom>
        </p:spPr>
      </p:pic>
    </p:spTree>
    <p:extLst>
      <p:ext uri="{BB962C8B-B14F-4D97-AF65-F5344CB8AC3E}">
        <p14:creationId xmlns:p14="http://schemas.microsoft.com/office/powerpoint/2010/main" val="4091589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2">
            <a:extLst>
              <a:ext uri="{FF2B5EF4-FFF2-40B4-BE49-F238E27FC236}">
                <a16:creationId xmlns:a16="http://schemas.microsoft.com/office/drawing/2014/main" id="{878C8E99-38ED-447D-8AE6-58D6E43EC3C1}"/>
              </a:ext>
            </a:extLst>
          </p:cNvPr>
          <p:cNvGraphicFramePr>
            <a:graphicFrameLocks noChangeAspect="1"/>
          </p:cNvGraphicFramePr>
          <p:nvPr/>
        </p:nvGraphicFramePr>
        <p:xfrm>
          <a:off x="1774826" y="836713"/>
          <a:ext cx="8748713" cy="6078121"/>
        </p:xfrm>
        <a:graphic>
          <a:graphicData uri="http://schemas.openxmlformats.org/presentationml/2006/ole">
            <mc:AlternateContent xmlns:mc="http://schemas.openxmlformats.org/markup-compatibility/2006">
              <mc:Choice xmlns:v="urn:schemas-microsoft-com:vml" Requires="v">
                <p:oleObj spid="_x0000_s2052" name="Image" r:id="rId3" imgW="9739683" imgH="7619048" progId="Photoshop.Image.12">
                  <p:embed/>
                </p:oleObj>
              </mc:Choice>
              <mc:Fallback>
                <p:oleObj name="Image" r:id="rId3" imgW="9739683" imgH="7619048" progId="Photoshop.Image.12">
                  <p:embed/>
                  <p:pic>
                    <p:nvPicPr>
                      <p:cNvPr id="7" name="Object 2">
                        <a:extLst>
                          <a:ext uri="{FF2B5EF4-FFF2-40B4-BE49-F238E27FC236}">
                            <a16:creationId xmlns:a16="http://schemas.microsoft.com/office/drawing/2014/main" id="{878C8E99-38ED-447D-8AE6-58D6E43EC3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4826" y="836713"/>
                        <a:ext cx="8748713" cy="6078121"/>
                      </a:xfrm>
                      <a:prstGeom prst="rect">
                        <a:avLst/>
                      </a:prstGeom>
                      <a:noFill/>
                      <a:ln>
                        <a:noFill/>
                      </a:ln>
                    </p:spPr>
                  </p:pic>
                </p:oleObj>
              </mc:Fallback>
            </mc:AlternateContent>
          </a:graphicData>
        </a:graphic>
      </p:graphicFrame>
      <p:sp>
        <p:nvSpPr>
          <p:cNvPr id="3" name="Заголовок 2">
            <a:extLst>
              <a:ext uri="{FF2B5EF4-FFF2-40B4-BE49-F238E27FC236}">
                <a16:creationId xmlns:a16="http://schemas.microsoft.com/office/drawing/2014/main" id="{3A907B40-4C68-4526-8672-A35DD6211D71}"/>
              </a:ext>
            </a:extLst>
          </p:cNvPr>
          <p:cNvSpPr>
            <a:spLocks noGrp="1"/>
          </p:cNvSpPr>
          <p:nvPr>
            <p:ph type="title"/>
          </p:nvPr>
        </p:nvSpPr>
        <p:spPr>
          <a:xfrm>
            <a:off x="1676400" y="267148"/>
            <a:ext cx="8839200" cy="369332"/>
          </a:xfrm>
          <a:noFill/>
          <a:ln w="19050">
            <a:noFill/>
          </a:ln>
        </p:spPr>
        <p:txBody>
          <a:bodyPr/>
          <a:lstStyle/>
          <a:p>
            <a:pPr algn="ctr"/>
            <a:r>
              <a:rPr lang="ru-RU" sz="2000" b="1" dirty="0">
                <a:solidFill>
                  <a:schemeClr val="tx1"/>
                </a:solidFill>
                <a:latin typeface="Arial" panose="020B0604020202020204" pitchFamily="34" charset="0"/>
                <a:cs typeface="Arial" panose="020B0604020202020204" pitchFamily="34" charset="0"/>
              </a:rPr>
              <a:t>ГЕНЕРАЛЬНИЙ ПЛАН </a:t>
            </a:r>
            <a:r>
              <a:rPr lang="ru-RU" sz="2000" b="1" dirty="0" err="1">
                <a:solidFill>
                  <a:schemeClr val="tx1"/>
                </a:solidFill>
                <a:latin typeface="Arial" panose="020B0604020202020204" pitchFamily="34" charset="0"/>
                <a:cs typeface="Arial" panose="020B0604020202020204" pitchFamily="34" charset="0"/>
              </a:rPr>
              <a:t>м.Фастів</a:t>
            </a:r>
            <a:r>
              <a:rPr lang="ru-RU" sz="2000" b="1" dirty="0">
                <a:solidFill>
                  <a:schemeClr val="tx1"/>
                </a:solidFill>
                <a:latin typeface="Arial" panose="020B0604020202020204" pitchFamily="34" charset="0"/>
                <a:cs typeface="Arial" panose="020B0604020202020204" pitchFamily="34" charset="0"/>
              </a:rPr>
              <a:t> </a:t>
            </a:r>
            <a:r>
              <a:rPr lang="ru-RU" sz="2000" b="1" dirty="0" err="1">
                <a:solidFill>
                  <a:schemeClr val="tx1"/>
                </a:solidFill>
                <a:latin typeface="Arial" panose="020B0604020202020204" pitchFamily="34" charset="0"/>
                <a:cs typeface="Arial" panose="020B0604020202020204" pitchFamily="34" charset="0"/>
              </a:rPr>
              <a:t>Київської</a:t>
            </a:r>
            <a:r>
              <a:rPr lang="ru-RU" sz="2000" b="1" dirty="0">
                <a:solidFill>
                  <a:schemeClr val="tx1"/>
                </a:solidFill>
                <a:latin typeface="Arial" panose="020B0604020202020204" pitchFamily="34" charset="0"/>
                <a:cs typeface="Arial" panose="020B0604020202020204" pitchFamily="34" charset="0"/>
              </a:rPr>
              <a:t> </a:t>
            </a:r>
            <a:r>
              <a:rPr lang="ru-RU" sz="2000" b="1" dirty="0" err="1">
                <a:solidFill>
                  <a:schemeClr val="tx1"/>
                </a:solidFill>
                <a:latin typeface="Arial" panose="020B0604020202020204" pitchFamily="34" charset="0"/>
                <a:cs typeface="Arial" panose="020B0604020202020204" pitchFamily="34" charset="0"/>
              </a:rPr>
              <a:t>області</a:t>
            </a:r>
            <a:endParaRPr lang="ru-RU" sz="2000" b="1" dirty="0">
              <a:solidFill>
                <a:schemeClr val="tx1"/>
              </a:solidFill>
              <a:latin typeface="Arial" panose="020B0604020202020204" pitchFamily="34" charset="0"/>
              <a:cs typeface="Arial" panose="020B0604020202020204" pitchFamily="34" charset="0"/>
            </a:endParaRPr>
          </a:p>
        </p:txBody>
      </p:sp>
      <p:sp>
        <p:nvSpPr>
          <p:cNvPr id="5" name="Номер слайда 4">
            <a:extLst>
              <a:ext uri="{FF2B5EF4-FFF2-40B4-BE49-F238E27FC236}">
                <a16:creationId xmlns:a16="http://schemas.microsoft.com/office/drawing/2014/main" id="{CF8C40B1-932F-42F7-A692-C4C3B2964496}"/>
              </a:ext>
            </a:extLst>
          </p:cNvPr>
          <p:cNvSpPr>
            <a:spLocks noGrp="1"/>
          </p:cNvSpPr>
          <p:nvPr>
            <p:ph type="sldNum" sz="quarter" idx="12"/>
          </p:nvPr>
        </p:nvSpPr>
        <p:spPr/>
        <p:txBody>
          <a:bodyPr/>
          <a:lstStyle/>
          <a:p>
            <a:pPr defTabSz="342900">
              <a:defRPr/>
            </a:pPr>
            <a:fld id="{0238CDB0-D24E-4C67-8B33-270FDCB37725}" type="slidenum">
              <a:rPr lang="en-US" altLang="en-US">
                <a:solidFill>
                  <a:schemeClr val="tx1"/>
                </a:solidFill>
                <a:latin typeface="Arial" panose="020B0604020202020204" pitchFamily="34" charset="0"/>
              </a:rPr>
              <a:pPr defTabSz="342900">
                <a:defRPr/>
              </a:pPr>
              <a:t>54</a:t>
            </a:fld>
            <a:endParaRPr lang="en-US" altLang="en-US" dirty="0">
              <a:solidFill>
                <a:schemeClr val="tx1"/>
              </a:solidFill>
              <a:latin typeface="Arial" panose="020B0604020202020204" pitchFamily="34" charset="0"/>
            </a:endParaRPr>
          </a:p>
        </p:txBody>
      </p:sp>
    </p:spTree>
    <p:extLst>
      <p:ext uri="{BB962C8B-B14F-4D97-AF65-F5344CB8AC3E}">
        <p14:creationId xmlns:p14="http://schemas.microsoft.com/office/powerpoint/2010/main" val="7240935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3" name="Прямоугольник 2"/>
          <p:cNvSpPr/>
          <p:nvPr/>
        </p:nvSpPr>
        <p:spPr>
          <a:xfrm>
            <a:off x="256032" y="1185236"/>
            <a:ext cx="11539728" cy="6104235"/>
          </a:xfrm>
          <a:prstGeom prst="rect">
            <a:avLst/>
          </a:prstGeom>
        </p:spPr>
        <p:txBody>
          <a:bodyPr wrap="square">
            <a:spAutoFit/>
          </a:bodyPr>
          <a:lstStyle/>
          <a:p>
            <a:pPr indent="285750" algn="just">
              <a:spcAft>
                <a:spcPts val="750"/>
              </a:spcAft>
            </a:pPr>
            <a:r>
              <a:rPr lang="ru-RU" sz="2800" dirty="0">
                <a:latin typeface="Times New Roman" panose="02020603050405020304" pitchFamily="18" charset="0"/>
                <a:ea typeface="Times New Roman" panose="02020603050405020304" pitchFamily="18" charset="0"/>
              </a:rPr>
              <a:t>18</a:t>
            </a:r>
            <a:r>
              <a:rPr lang="ru-RU" sz="2800" dirty="0">
                <a:solidFill>
                  <a:srgbClr val="FF0000"/>
                </a:solidFill>
                <a:latin typeface="Times New Roman" panose="02020603050405020304" pitchFamily="18" charset="0"/>
                <a:ea typeface="Times New Roman" panose="02020603050405020304" pitchFamily="18" charset="0"/>
              </a:rPr>
              <a:t>. У </a:t>
            </a:r>
            <a:r>
              <a:rPr lang="ru-RU" sz="2800" dirty="0" err="1">
                <a:solidFill>
                  <a:srgbClr val="FF0000"/>
                </a:solidFill>
                <a:latin typeface="Times New Roman" panose="02020603050405020304" pitchFamily="18" charset="0"/>
                <a:ea typeface="Times New Roman" panose="02020603050405020304" pitchFamily="18" charset="0"/>
              </a:rPr>
              <a:t>разі</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затвердження</a:t>
            </a:r>
            <a:r>
              <a:rPr lang="ru-RU" sz="2800" dirty="0">
                <a:solidFill>
                  <a:srgbClr val="FF0000"/>
                </a:solidFill>
                <a:latin typeface="Times New Roman" panose="02020603050405020304" pitchFamily="18" charset="0"/>
                <a:ea typeface="Times New Roman" panose="02020603050405020304" pitchFamily="18" charset="0"/>
              </a:rPr>
              <a:t> у </a:t>
            </a:r>
            <a:r>
              <a:rPr lang="ru-RU" sz="2800" dirty="0" err="1">
                <a:solidFill>
                  <a:srgbClr val="FF0000"/>
                </a:solidFill>
                <a:latin typeface="Times New Roman" panose="02020603050405020304" pitchFamily="18" charset="0"/>
                <a:ea typeface="Times New Roman" panose="02020603050405020304" pitchFamily="18" charset="0"/>
              </a:rPr>
              <a:t>встановленому</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цим</a:t>
            </a:r>
            <a:r>
              <a:rPr lang="ru-RU" sz="2800" dirty="0">
                <a:solidFill>
                  <a:srgbClr val="FF0000"/>
                </a:solidFill>
                <a:latin typeface="Times New Roman" panose="02020603050405020304" pitchFamily="18" charset="0"/>
                <a:ea typeface="Times New Roman" panose="02020603050405020304" pitchFamily="18" charset="0"/>
              </a:rPr>
              <a:t> Законом порядку  не </a:t>
            </a:r>
            <a:r>
              <a:rPr lang="ru-RU" sz="2800" dirty="0" err="1">
                <a:solidFill>
                  <a:srgbClr val="FF0000"/>
                </a:solidFill>
                <a:latin typeface="Times New Roman" panose="02020603050405020304" pitchFamily="18" charset="0"/>
                <a:ea typeface="Times New Roman" panose="02020603050405020304" pitchFamily="18" charset="0"/>
              </a:rPr>
              <a:t>розробляються</a:t>
            </a:r>
            <a:r>
              <a:rPr lang="ru-RU" sz="2800" dirty="0">
                <a:latin typeface="Times New Roman" panose="02020603050405020304" pitchFamily="18" charset="0"/>
                <a:ea typeface="Times New Roman" panose="02020603050405020304" pitchFamily="18" charset="0"/>
              </a:rPr>
              <a:t>:</a:t>
            </a:r>
          </a:p>
          <a:p>
            <a:pPr indent="285750" algn="just">
              <a:spcAft>
                <a:spcPts val="750"/>
              </a:spcAft>
            </a:pPr>
            <a:r>
              <a:rPr lang="ru-RU" sz="2800" dirty="0">
                <a:latin typeface="Times New Roman" panose="02020603050405020304" pitchFamily="18" charset="0"/>
                <a:ea typeface="Times New Roman" panose="02020603050405020304" pitchFamily="18" charset="0"/>
              </a:rPr>
              <a:t>схема </a:t>
            </a:r>
            <a:r>
              <a:rPr lang="ru-RU" sz="2800" dirty="0" err="1">
                <a:latin typeface="Times New Roman" panose="02020603050405020304" pitchFamily="18" charset="0"/>
                <a:ea typeface="Times New Roman" panose="02020603050405020304" pitchFamily="18" charset="0"/>
              </a:rPr>
              <a:t>землеустрою</a:t>
            </a:r>
            <a:r>
              <a:rPr lang="ru-RU" sz="2800" dirty="0">
                <a:latin typeface="Times New Roman" panose="02020603050405020304" pitchFamily="18" charset="0"/>
                <a:ea typeface="Times New Roman" panose="02020603050405020304" pitchFamily="18" charset="0"/>
              </a:rPr>
              <a:t> і </a:t>
            </a:r>
            <a:r>
              <a:rPr lang="ru-RU" sz="2800" dirty="0" err="1">
                <a:latin typeface="Times New Roman" panose="02020603050405020304" pitchFamily="18" charset="0"/>
                <a:ea typeface="Times New Roman" panose="02020603050405020304" pitchFamily="18" charset="0"/>
              </a:rPr>
              <a:t>техніко-економічні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обґрунтування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використання</a:t>
            </a:r>
            <a:r>
              <a:rPr lang="ru-RU" sz="2800" dirty="0">
                <a:latin typeface="Times New Roman" panose="02020603050405020304" pitchFamily="18" charset="0"/>
                <a:ea typeface="Times New Roman" panose="02020603050405020304" pitchFamily="18" charset="0"/>
              </a:rPr>
              <a:t> та </a:t>
            </a:r>
            <a:r>
              <a:rPr lang="ru-RU" sz="2800" dirty="0" err="1">
                <a:latin typeface="Times New Roman" panose="02020603050405020304" pitchFamily="18" charset="0"/>
                <a:ea typeface="Times New Roman" panose="02020603050405020304" pitchFamily="18" charset="0"/>
              </a:rPr>
              <a:t>охорони</a:t>
            </a:r>
            <a:r>
              <a:rPr lang="ru-RU" sz="2800" dirty="0">
                <a:latin typeface="Times New Roman" panose="02020603050405020304" pitchFamily="18" charset="0"/>
                <a:ea typeface="Times New Roman" panose="02020603050405020304" pitchFamily="18" charset="0"/>
              </a:rPr>
              <a:t> земель </a:t>
            </a:r>
            <a:r>
              <a:rPr lang="ru-RU" sz="2800" dirty="0" err="1">
                <a:latin typeface="Times New Roman" panose="02020603050405020304" pitchFamily="18" charset="0"/>
                <a:ea typeface="Times New Roman" panose="02020603050405020304" pitchFamily="18" charset="0"/>
              </a:rPr>
              <a:t>адміністративно-територіальної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одиниці</a:t>
            </a:r>
            <a:r>
              <a:rPr lang="ru-RU" sz="2800" dirty="0">
                <a:latin typeface="Times New Roman" panose="02020603050405020304" pitchFamily="18" charset="0"/>
                <a:ea typeface="Times New Roman" panose="02020603050405020304" pitchFamily="18" charset="0"/>
              </a:rPr>
              <a:t> на </a:t>
            </a:r>
            <a:r>
              <a:rPr lang="ru-RU" sz="2800" dirty="0" err="1">
                <a:latin typeface="Times New Roman" panose="02020603050405020304" pitchFamily="18" charset="0"/>
                <a:ea typeface="Times New Roman" panose="02020603050405020304" pitchFamily="18" charset="0"/>
              </a:rPr>
              <a:t>територію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відповідного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населеного</a:t>
            </a:r>
            <a:r>
              <a:rPr lang="ru-RU" sz="2800" dirty="0">
                <a:latin typeface="Times New Roman" panose="02020603050405020304" pitchFamily="18" charset="0"/>
                <a:ea typeface="Times New Roman" panose="02020603050405020304" pitchFamily="18" charset="0"/>
              </a:rPr>
              <a:t> пункту;</a:t>
            </a:r>
          </a:p>
          <a:p>
            <a:pPr indent="285750" algn="just">
              <a:spcAft>
                <a:spcPts val="750"/>
              </a:spcAft>
            </a:pPr>
            <a:r>
              <a:rPr lang="ru-RU" sz="2800" dirty="0">
                <a:latin typeface="Times New Roman" panose="02020603050405020304" pitchFamily="18" charset="0"/>
                <a:ea typeface="Times New Roman" panose="02020603050405020304" pitchFamily="18" charset="0"/>
              </a:rPr>
              <a:t>проект </a:t>
            </a:r>
            <a:r>
              <a:rPr lang="ru-RU" sz="2800" dirty="0" err="1">
                <a:latin typeface="Times New Roman" panose="02020603050405020304" pitchFamily="18" charset="0"/>
                <a:ea typeface="Times New Roman" panose="02020603050405020304" pitchFamily="18" charset="0"/>
              </a:rPr>
              <a:t>землеустрою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щодо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впорядкування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відповідного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населеного</a:t>
            </a:r>
            <a:r>
              <a:rPr lang="ru-RU" sz="2800" dirty="0">
                <a:latin typeface="Times New Roman" panose="02020603050405020304" pitchFamily="18" charset="0"/>
                <a:ea typeface="Times New Roman" panose="02020603050405020304" pitchFamily="18" charset="0"/>
              </a:rPr>
              <a:t> пункту;</a:t>
            </a:r>
          </a:p>
          <a:p>
            <a:pPr indent="285750" algn="just">
              <a:spcAft>
                <a:spcPts val="750"/>
              </a:spcAft>
            </a:pPr>
            <a:r>
              <a:rPr lang="ru-RU" sz="2800" dirty="0" err="1">
                <a:latin typeface="Times New Roman" panose="02020603050405020304" pitchFamily="18" charset="0"/>
                <a:ea typeface="Times New Roman" panose="02020603050405020304" pitchFamily="18" charset="0"/>
              </a:rPr>
              <a:t>плани</a:t>
            </a:r>
            <a:r>
              <a:rPr lang="ru-RU" sz="2800" dirty="0">
                <a:latin typeface="Times New Roman" panose="02020603050405020304" pitchFamily="18" charset="0"/>
                <a:ea typeface="Times New Roman" panose="02020603050405020304" pitchFamily="18" charset="0"/>
              </a:rPr>
              <a:t> земельно-</a:t>
            </a:r>
            <a:r>
              <a:rPr lang="ru-RU" sz="2800" dirty="0" err="1">
                <a:latin typeface="Times New Roman" panose="02020603050405020304" pitchFamily="18" charset="0"/>
                <a:ea typeface="Times New Roman" panose="02020603050405020304" pitchFamily="18" charset="0"/>
              </a:rPr>
              <a:t>господарського</a:t>
            </a:r>
            <a:r>
              <a:rPr lang="ru-RU" sz="2800" dirty="0">
                <a:latin typeface="Times New Roman" panose="02020603050405020304" pitchFamily="18" charset="0"/>
                <a:ea typeface="Times New Roman" panose="02020603050405020304" pitchFamily="18" charset="0"/>
              </a:rPr>
              <a:t> устрою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відповідного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населеного</a:t>
            </a:r>
            <a:r>
              <a:rPr lang="ru-RU" sz="2800" dirty="0">
                <a:latin typeface="Times New Roman" panose="02020603050405020304" pitchFamily="18" charset="0"/>
                <a:ea typeface="Times New Roman" panose="02020603050405020304" pitchFamily="18" charset="0"/>
              </a:rPr>
              <a:t> пункту;</a:t>
            </a:r>
          </a:p>
          <a:p>
            <a:pPr indent="285750" algn="just">
              <a:spcAft>
                <a:spcPts val="750"/>
              </a:spcAft>
            </a:pPr>
            <a:r>
              <a:rPr lang="ru-RU" sz="2800" dirty="0" err="1">
                <a:latin typeface="Times New Roman" panose="02020603050405020304" pitchFamily="18" charset="0"/>
                <a:ea typeface="Times New Roman" panose="02020603050405020304" pitchFamily="18" charset="0"/>
              </a:rPr>
              <a:t>проекти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землеустрою</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щодо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впорядкування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територій</a:t>
            </a:r>
            <a:r>
              <a:rPr lang="ru-RU" sz="2800" dirty="0">
                <a:latin typeface="Times New Roman" panose="02020603050405020304" pitchFamily="18" charset="0"/>
                <a:ea typeface="Times New Roman" panose="02020603050405020304" pitchFamily="18" charset="0"/>
              </a:rPr>
              <a:t> для </a:t>
            </a:r>
            <a:r>
              <a:rPr lang="ru-RU" sz="2800" dirty="0" err="1">
                <a:latin typeface="Times New Roman" panose="02020603050405020304" pitchFamily="18" charset="0"/>
                <a:ea typeface="Times New Roman" panose="02020603050405020304" pitchFamily="18" charset="0"/>
              </a:rPr>
              <a:t>містобудівних</a:t>
            </a:r>
            <a:r>
              <a:rPr lang="ru-RU" sz="2800" dirty="0">
                <a:latin typeface="Times New Roman" panose="02020603050405020304" pitchFamily="18" charset="0"/>
                <a:ea typeface="Times New Roman" panose="02020603050405020304" pitchFamily="18" charset="0"/>
              </a:rPr>
              <a:t> потреб (для </a:t>
            </a:r>
            <a:r>
              <a:rPr lang="ru-RU" sz="2800" dirty="0" err="1">
                <a:latin typeface="Times New Roman" panose="02020603050405020304" pitchFamily="18" charset="0"/>
                <a:ea typeface="Times New Roman" panose="02020603050405020304" pitchFamily="18" charset="0"/>
              </a:rPr>
              <a:t>територій</a:t>
            </a:r>
            <a:r>
              <a:rPr lang="ru-RU" sz="2800" dirty="0">
                <a:latin typeface="Times New Roman" panose="02020603050405020304" pitchFamily="18" charset="0"/>
                <a:ea typeface="Times New Roman" panose="02020603050405020304" pitchFamily="18" charset="0"/>
              </a:rPr>
              <a:t>, на </a:t>
            </a:r>
            <a:r>
              <a:rPr lang="ru-RU" sz="2800" dirty="0" err="1">
                <a:latin typeface="Times New Roman" panose="02020603050405020304" pitchFamily="18" charset="0"/>
                <a:ea typeface="Times New Roman" panose="02020603050405020304" pitchFamily="18" charset="0"/>
              </a:rPr>
              <a:t>які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затверджено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детальні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плани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або</a:t>
            </a:r>
            <a:r>
              <a:rPr lang="ru-RU" sz="2800" dirty="0">
                <a:latin typeface="Times New Roman" panose="02020603050405020304" pitchFamily="18" charset="0"/>
                <a:ea typeface="Times New Roman" panose="02020603050405020304" pitchFamily="18" charset="0"/>
              </a:rPr>
              <a:t> для </a:t>
            </a:r>
            <a:r>
              <a:rPr lang="ru-RU" sz="2800" dirty="0" err="1">
                <a:latin typeface="Times New Roman" panose="02020603050405020304" pitchFamily="18" charset="0"/>
                <a:ea typeface="Times New Roman" panose="02020603050405020304" pitchFamily="18" charset="0"/>
              </a:rPr>
              <a:t>яких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генеральний</a:t>
            </a:r>
            <a:r>
              <a:rPr lang="ru-RU" sz="2800" dirty="0">
                <a:latin typeface="Times New Roman" panose="02020603050405020304" pitchFamily="18" charset="0"/>
                <a:ea typeface="Times New Roman" panose="02020603050405020304" pitchFamily="18" charset="0"/>
              </a:rPr>
              <a:t> план </a:t>
            </a:r>
            <a:r>
              <a:rPr lang="ru-RU" sz="2800" dirty="0" err="1">
                <a:latin typeface="Times New Roman" panose="02020603050405020304" pitchFamily="18" charset="0"/>
                <a:ea typeface="Times New Roman" panose="02020603050405020304" pitchFamily="18" charset="0"/>
              </a:rPr>
              <a:t>населеного</a:t>
            </a:r>
            <a:r>
              <a:rPr lang="ru-RU" sz="2800" dirty="0">
                <a:latin typeface="Times New Roman" panose="02020603050405020304" pitchFamily="18" charset="0"/>
                <a:ea typeface="Times New Roman" panose="02020603050405020304" pitchFamily="18" charset="0"/>
              </a:rPr>
              <a:t> пункту </a:t>
            </a:r>
            <a:r>
              <a:rPr lang="ru-RU" sz="2800" dirty="0" err="1">
                <a:latin typeface="Times New Roman" panose="02020603050405020304" pitchFamily="18" charset="0"/>
                <a:ea typeface="Times New Roman" panose="02020603050405020304" pitchFamily="18" charset="0"/>
              </a:rPr>
              <a:t>містить</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планувальні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рішення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детальних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планів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територій</a:t>
            </a:r>
            <a:r>
              <a:rPr lang="ru-RU" sz="28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14160682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вал 1"/>
          <p:cNvSpPr/>
          <p:nvPr/>
        </p:nvSpPr>
        <p:spPr>
          <a:xfrm>
            <a:off x="4787903" y="1942327"/>
            <a:ext cx="2565400" cy="2950979"/>
          </a:xfrm>
          <a:prstGeom prst="ellipse">
            <a:avLst/>
          </a:prstGeom>
          <a:solidFill>
            <a:srgbClr val="92D05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ru-RU" sz="1600" b="1"/>
          </a:p>
        </p:txBody>
      </p:sp>
      <p:sp>
        <p:nvSpPr>
          <p:cNvPr id="16386" name="Rectangle 3"/>
          <p:cNvSpPr>
            <a:spLocks noChangeArrowheads="1"/>
          </p:cNvSpPr>
          <p:nvPr/>
        </p:nvSpPr>
        <p:spPr bwMode="auto">
          <a:xfrm>
            <a:off x="4933951" y="2370667"/>
            <a:ext cx="2321983" cy="1909234"/>
          </a:xfrm>
          <a:prstGeom prst="rect">
            <a:avLst/>
          </a:prstGeom>
          <a:noFill/>
          <a:ln w="9525">
            <a:noFill/>
            <a:miter lim="800000"/>
            <a:headEnd/>
            <a:tailEnd/>
          </a:ln>
        </p:spPr>
        <p:txBody>
          <a:bodyPr lIns="68601" tIns="0" rIns="68601" bIns="0"/>
          <a:lstStyle/>
          <a:p>
            <a:pPr algn="ctr" defTabSz="914377"/>
            <a:r>
              <a:rPr lang="uk-UA" altLang="ru-RU" sz="2133" b="1" dirty="0"/>
              <a:t>Комплексний план просторового розвитку території</a:t>
            </a:r>
          </a:p>
          <a:p>
            <a:pPr algn="ctr" defTabSz="914377"/>
            <a:r>
              <a:rPr lang="uk-UA" altLang="ru-RU" sz="2133" b="1" dirty="0"/>
              <a:t>територіальної</a:t>
            </a:r>
          </a:p>
          <a:p>
            <a:pPr algn="ctr" defTabSz="914377"/>
            <a:r>
              <a:rPr lang="uk-UA" altLang="ru-RU" sz="2133" b="1" dirty="0"/>
              <a:t>громади</a:t>
            </a:r>
            <a:endParaRPr lang="en-US" altLang="ru-RU" sz="2133" b="1" dirty="0"/>
          </a:p>
        </p:txBody>
      </p:sp>
      <p:sp>
        <p:nvSpPr>
          <p:cNvPr id="23" name="Прямоугольник 23"/>
          <p:cNvSpPr>
            <a:spLocks noChangeArrowheads="1"/>
          </p:cNvSpPr>
          <p:nvPr/>
        </p:nvSpPr>
        <p:spPr bwMode="auto">
          <a:xfrm>
            <a:off x="258234" y="4062310"/>
            <a:ext cx="4070351" cy="830997"/>
          </a:xfrm>
          <a:prstGeom prst="rect">
            <a:avLst/>
          </a:prstGeom>
          <a:solidFill>
            <a:schemeClr val="accent2">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uk-UA" altLang="uk-UA" sz="1600" b="1" dirty="0">
                <a:solidFill>
                  <a:schemeClr val="accent2">
                    <a:lumMod val="50000"/>
                  </a:schemeClr>
                </a:solidFill>
                <a:ea typeface="MS PGothic" panose="020B0600070205080204" pitchFamily="34" charset="-128"/>
              </a:rPr>
              <a:t>Схема землеустрою і ТЕО використання та </a:t>
            </a:r>
          </a:p>
          <a:p>
            <a:pPr algn="ctr">
              <a:spcBef>
                <a:spcPct val="0"/>
              </a:spcBef>
              <a:buFontTx/>
              <a:buNone/>
              <a:defRPr/>
            </a:pPr>
            <a:r>
              <a:rPr lang="uk-UA" altLang="uk-UA" sz="1600" b="1" dirty="0">
                <a:solidFill>
                  <a:schemeClr val="accent2">
                    <a:lumMod val="50000"/>
                  </a:schemeClr>
                </a:solidFill>
                <a:ea typeface="MS PGothic" panose="020B0600070205080204" pitchFamily="34" charset="-128"/>
              </a:rPr>
              <a:t>охорони земель ОТГ</a:t>
            </a:r>
          </a:p>
        </p:txBody>
      </p:sp>
      <p:sp>
        <p:nvSpPr>
          <p:cNvPr id="24" name="Прямоугольник 23"/>
          <p:cNvSpPr>
            <a:spLocks noChangeArrowheads="1"/>
          </p:cNvSpPr>
          <p:nvPr/>
        </p:nvSpPr>
        <p:spPr bwMode="auto">
          <a:xfrm>
            <a:off x="7791451" y="1696221"/>
            <a:ext cx="4104216" cy="584775"/>
          </a:xfrm>
          <a:prstGeom prst="rect">
            <a:avLst/>
          </a:prstGeom>
          <a:solidFill>
            <a:schemeClr val="accent6">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ru-RU" altLang="uk-UA" sz="1600" b="1" dirty="0" err="1">
                <a:solidFill>
                  <a:schemeClr val="accent6">
                    <a:lumMod val="50000"/>
                  </a:schemeClr>
                </a:solidFill>
                <a:ea typeface="MS PGothic" panose="020B0600070205080204" pitchFamily="34" charset="-128"/>
              </a:rPr>
              <a:t>Генеральний</a:t>
            </a:r>
            <a:r>
              <a:rPr lang="ru-RU" altLang="uk-UA" sz="1600" b="1" dirty="0">
                <a:solidFill>
                  <a:schemeClr val="accent6">
                    <a:lumMod val="50000"/>
                  </a:schemeClr>
                </a:solidFill>
                <a:ea typeface="MS PGothic" panose="020B0600070205080204" pitchFamily="34" charset="-128"/>
              </a:rPr>
              <a:t> план та план </a:t>
            </a:r>
            <a:r>
              <a:rPr lang="ru-RU" altLang="uk-UA" sz="1600" b="1" dirty="0" err="1">
                <a:solidFill>
                  <a:schemeClr val="accent6">
                    <a:lumMod val="50000"/>
                  </a:schemeClr>
                </a:solidFill>
                <a:ea typeface="MS PGothic" panose="020B0600070205080204" pitchFamily="34" charset="-128"/>
              </a:rPr>
              <a:t>зонування</a:t>
            </a:r>
            <a:r>
              <a:rPr lang="uk-UA" altLang="uk-UA" sz="1600" b="1" dirty="0">
                <a:solidFill>
                  <a:schemeClr val="accent6">
                    <a:lumMod val="50000"/>
                  </a:schemeClr>
                </a:solidFill>
                <a:ea typeface="MS PGothic" panose="020B0600070205080204" pitchFamily="34" charset="-128"/>
              </a:rPr>
              <a:t> території населеного пункту</a:t>
            </a:r>
          </a:p>
        </p:txBody>
      </p:sp>
      <p:sp>
        <p:nvSpPr>
          <p:cNvPr id="26" name="Прямоугольник 23"/>
          <p:cNvSpPr>
            <a:spLocks noChangeArrowheads="1"/>
          </p:cNvSpPr>
          <p:nvPr/>
        </p:nvSpPr>
        <p:spPr bwMode="auto">
          <a:xfrm>
            <a:off x="258234" y="3300999"/>
            <a:ext cx="4070351" cy="338554"/>
          </a:xfrm>
          <a:prstGeom prst="rect">
            <a:avLst/>
          </a:prstGeom>
          <a:solidFill>
            <a:schemeClr val="accent2">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uk-UA" altLang="uk-UA" sz="1600" b="1" dirty="0">
                <a:solidFill>
                  <a:schemeClr val="accent2">
                    <a:lumMod val="50000"/>
                  </a:schemeClr>
                </a:solidFill>
                <a:ea typeface="MS PGothic" panose="020B0600070205080204" pitchFamily="34" charset="-128"/>
              </a:rPr>
              <a:t>Схема планування території ОТГ</a:t>
            </a:r>
          </a:p>
        </p:txBody>
      </p:sp>
      <p:sp>
        <p:nvSpPr>
          <p:cNvPr id="27" name="Прямоугольник 23"/>
          <p:cNvSpPr>
            <a:spLocks noChangeArrowheads="1"/>
          </p:cNvSpPr>
          <p:nvPr/>
        </p:nvSpPr>
        <p:spPr bwMode="auto">
          <a:xfrm>
            <a:off x="6479117" y="5516461"/>
            <a:ext cx="4072467" cy="830997"/>
          </a:xfrm>
          <a:prstGeom prst="rect">
            <a:avLst/>
          </a:prstGeom>
          <a:solidFill>
            <a:schemeClr val="accent4">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uk-UA" altLang="uk-UA" sz="1600" b="1" dirty="0">
                <a:solidFill>
                  <a:schemeClr val="accent4">
                    <a:lumMod val="50000"/>
                  </a:schemeClr>
                </a:solidFill>
                <a:ea typeface="MS PGothic" panose="020B0600070205080204" pitchFamily="34" charset="-128"/>
              </a:rPr>
              <a:t>Проект землеустрою щодо впорядкування території </a:t>
            </a:r>
          </a:p>
          <a:p>
            <a:pPr algn="ctr">
              <a:spcBef>
                <a:spcPct val="0"/>
              </a:spcBef>
              <a:buFontTx/>
              <a:buNone/>
              <a:defRPr/>
            </a:pPr>
            <a:r>
              <a:rPr lang="uk-UA" altLang="uk-UA" sz="1600" b="1" dirty="0">
                <a:solidFill>
                  <a:schemeClr val="accent4">
                    <a:lumMod val="50000"/>
                  </a:schemeClr>
                </a:solidFill>
                <a:ea typeface="MS PGothic" panose="020B0600070205080204" pitchFamily="34" charset="-128"/>
              </a:rPr>
              <a:t>для містобудівних потреб</a:t>
            </a:r>
          </a:p>
        </p:txBody>
      </p:sp>
      <p:sp>
        <p:nvSpPr>
          <p:cNvPr id="28" name="Прямоугольник 23"/>
          <p:cNvSpPr>
            <a:spLocks noChangeArrowheads="1"/>
          </p:cNvSpPr>
          <p:nvPr/>
        </p:nvSpPr>
        <p:spPr bwMode="auto">
          <a:xfrm>
            <a:off x="7825318" y="2746457"/>
            <a:ext cx="4070349" cy="1077218"/>
          </a:xfrm>
          <a:prstGeom prst="rect">
            <a:avLst/>
          </a:prstGeom>
          <a:solidFill>
            <a:schemeClr val="accent6">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uk-UA" altLang="uk-UA" sz="1600" b="1" dirty="0">
                <a:solidFill>
                  <a:schemeClr val="accent6">
                    <a:lumMod val="50000"/>
                  </a:schemeClr>
                </a:solidFill>
                <a:ea typeface="MS PGothic" panose="020B0600070205080204" pitchFamily="34" charset="-128"/>
              </a:rPr>
              <a:t>Проект землеустрою щодо впорядкування </a:t>
            </a:r>
          </a:p>
          <a:p>
            <a:pPr algn="ctr">
              <a:spcBef>
                <a:spcPct val="0"/>
              </a:spcBef>
              <a:buFontTx/>
              <a:buNone/>
              <a:defRPr/>
            </a:pPr>
            <a:r>
              <a:rPr lang="uk-UA" altLang="uk-UA" sz="1600" b="1" dirty="0">
                <a:solidFill>
                  <a:schemeClr val="accent6">
                    <a:lumMod val="50000"/>
                  </a:schemeClr>
                </a:solidFill>
                <a:ea typeface="MS PGothic" panose="020B0600070205080204" pitchFamily="34" charset="-128"/>
              </a:rPr>
              <a:t>території </a:t>
            </a:r>
          </a:p>
          <a:p>
            <a:pPr algn="ctr">
              <a:spcBef>
                <a:spcPct val="0"/>
              </a:spcBef>
              <a:buFontTx/>
              <a:buNone/>
              <a:defRPr/>
            </a:pPr>
            <a:r>
              <a:rPr lang="uk-UA" altLang="uk-UA" sz="1600" b="1" dirty="0">
                <a:solidFill>
                  <a:schemeClr val="accent6">
                    <a:lumMod val="50000"/>
                  </a:schemeClr>
                </a:solidFill>
                <a:ea typeface="MS PGothic" panose="020B0600070205080204" pitchFamily="34" charset="-128"/>
              </a:rPr>
              <a:t>населеного пункту</a:t>
            </a:r>
            <a:endParaRPr lang="en-US" altLang="uk-UA" sz="1600" b="1" dirty="0">
              <a:solidFill>
                <a:schemeClr val="accent6">
                  <a:lumMod val="50000"/>
                </a:schemeClr>
              </a:solidFill>
              <a:ea typeface="MS PGothic" panose="020B0600070205080204" pitchFamily="34" charset="-128"/>
            </a:endParaRPr>
          </a:p>
        </p:txBody>
      </p:sp>
      <p:sp>
        <p:nvSpPr>
          <p:cNvPr id="30" name="Прямоугольник 23"/>
          <p:cNvSpPr>
            <a:spLocks noChangeArrowheads="1"/>
          </p:cNvSpPr>
          <p:nvPr/>
        </p:nvSpPr>
        <p:spPr bwMode="auto">
          <a:xfrm>
            <a:off x="1519768" y="5720348"/>
            <a:ext cx="4068233" cy="338554"/>
          </a:xfrm>
          <a:prstGeom prst="rect">
            <a:avLst/>
          </a:prstGeom>
          <a:solidFill>
            <a:schemeClr val="accent4">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ru-RU" altLang="uk-UA" sz="1600" b="1" dirty="0" err="1">
                <a:solidFill>
                  <a:schemeClr val="accent4">
                    <a:lumMod val="50000"/>
                  </a:schemeClr>
                </a:solidFill>
                <a:ea typeface="MS PGothic" panose="020B0600070205080204" pitchFamily="34" charset="-128"/>
              </a:rPr>
              <a:t>Детальний</a:t>
            </a:r>
            <a:r>
              <a:rPr lang="ru-RU" altLang="uk-UA" sz="1600" b="1" dirty="0">
                <a:solidFill>
                  <a:schemeClr val="accent4">
                    <a:lumMod val="50000"/>
                  </a:schemeClr>
                </a:solidFill>
                <a:ea typeface="MS PGothic" panose="020B0600070205080204" pitchFamily="34" charset="-128"/>
              </a:rPr>
              <a:t> план </a:t>
            </a:r>
            <a:r>
              <a:rPr lang="ru-RU" altLang="uk-UA" sz="1600" b="1" dirty="0" err="1">
                <a:solidFill>
                  <a:schemeClr val="accent4">
                    <a:lumMod val="50000"/>
                  </a:schemeClr>
                </a:solidFill>
                <a:ea typeface="MS PGothic" panose="020B0600070205080204" pitchFamily="34" charset="-128"/>
              </a:rPr>
              <a:t>території</a:t>
            </a:r>
            <a:endParaRPr lang="en-US" altLang="uk-UA" sz="1600" b="1" dirty="0">
              <a:solidFill>
                <a:schemeClr val="accent4">
                  <a:lumMod val="50000"/>
                </a:schemeClr>
              </a:solidFill>
              <a:ea typeface="MS PGothic" panose="020B0600070205080204" pitchFamily="34" charset="-128"/>
            </a:endParaRPr>
          </a:p>
        </p:txBody>
      </p:sp>
      <p:sp>
        <p:nvSpPr>
          <p:cNvPr id="3" name="Прямоугольник 23"/>
          <p:cNvSpPr>
            <a:spLocks noChangeArrowheads="1"/>
          </p:cNvSpPr>
          <p:nvPr/>
        </p:nvSpPr>
        <p:spPr bwMode="auto">
          <a:xfrm>
            <a:off x="256117" y="1800308"/>
            <a:ext cx="4072467" cy="1077218"/>
          </a:xfrm>
          <a:prstGeom prst="rect">
            <a:avLst/>
          </a:prstGeom>
          <a:solidFill>
            <a:schemeClr val="accent2">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uk-UA" altLang="uk-UA" sz="1600" b="1" dirty="0">
                <a:solidFill>
                  <a:schemeClr val="accent2">
                    <a:lumMod val="50000"/>
                  </a:schemeClr>
                </a:solidFill>
                <a:ea typeface="MS PGothic" panose="020B0600070205080204" pitchFamily="34" charset="-128"/>
              </a:rPr>
              <a:t>Проект в</a:t>
            </a:r>
            <a:r>
              <a:rPr lang="ru-RU" altLang="uk-UA" sz="1600" b="1" dirty="0" err="1">
                <a:solidFill>
                  <a:schemeClr val="accent2">
                    <a:lumMod val="50000"/>
                  </a:schemeClr>
                </a:solidFill>
                <a:ea typeface="MS PGothic" panose="020B0600070205080204" pitchFamily="34" charset="-128"/>
              </a:rPr>
              <a:t>становлення</a:t>
            </a:r>
            <a:r>
              <a:rPr lang="ru-RU" altLang="uk-UA" sz="1600" b="1" dirty="0">
                <a:solidFill>
                  <a:schemeClr val="accent2">
                    <a:lumMod val="50000"/>
                  </a:schemeClr>
                </a:solidFill>
                <a:ea typeface="MS PGothic" panose="020B0600070205080204" pitchFamily="34" charset="-128"/>
              </a:rPr>
              <a:t> </a:t>
            </a:r>
            <a:r>
              <a:rPr lang="uk-UA" altLang="uk-UA" sz="1600" b="1" dirty="0">
                <a:solidFill>
                  <a:schemeClr val="accent2">
                    <a:lumMod val="50000"/>
                  </a:schemeClr>
                </a:solidFill>
                <a:ea typeface="MS PGothic" panose="020B0600070205080204" pitchFamily="34" charset="-128"/>
              </a:rPr>
              <a:t>(зміни) </a:t>
            </a:r>
            <a:r>
              <a:rPr lang="ru-RU" altLang="uk-UA" sz="1600" b="1" dirty="0">
                <a:solidFill>
                  <a:schemeClr val="accent2">
                    <a:lumMod val="50000"/>
                  </a:schemeClr>
                </a:solidFill>
                <a:ea typeface="MS PGothic" panose="020B0600070205080204" pitchFamily="34" charset="-128"/>
              </a:rPr>
              <a:t>меж </a:t>
            </a:r>
            <a:r>
              <a:rPr lang="ru-RU" altLang="uk-UA" sz="1600" b="1" dirty="0" err="1">
                <a:solidFill>
                  <a:schemeClr val="accent2">
                    <a:lumMod val="50000"/>
                  </a:schemeClr>
                </a:solidFill>
                <a:ea typeface="MS PGothic" panose="020B0600070205080204" pitchFamily="34" charset="-128"/>
              </a:rPr>
              <a:t>територій</a:t>
            </a:r>
            <a:r>
              <a:rPr lang="ru-RU" altLang="uk-UA" sz="1600" b="1" dirty="0">
                <a:solidFill>
                  <a:schemeClr val="accent2">
                    <a:lumMod val="50000"/>
                  </a:schemeClr>
                </a:solidFill>
                <a:ea typeface="MS PGothic" panose="020B0600070205080204" pitchFamily="34" charset="-128"/>
              </a:rPr>
              <a:t> </a:t>
            </a:r>
            <a:r>
              <a:rPr lang="ru-RU" altLang="uk-UA" sz="1600" b="1" dirty="0" err="1">
                <a:solidFill>
                  <a:schemeClr val="accent2">
                    <a:lumMod val="50000"/>
                  </a:schemeClr>
                </a:solidFill>
                <a:ea typeface="MS PGothic" panose="020B0600070205080204" pitchFamily="34" charset="-128"/>
              </a:rPr>
              <a:t>режимоутворюючих</a:t>
            </a:r>
            <a:r>
              <a:rPr lang="ru-RU" altLang="uk-UA" sz="1600" b="1" dirty="0">
                <a:solidFill>
                  <a:schemeClr val="accent2">
                    <a:lumMod val="50000"/>
                  </a:schemeClr>
                </a:solidFill>
                <a:ea typeface="MS PGothic" panose="020B0600070205080204" pitchFamily="34" charset="-128"/>
              </a:rPr>
              <a:t> </a:t>
            </a:r>
            <a:r>
              <a:rPr lang="ru-RU" altLang="uk-UA" sz="1600" b="1" dirty="0" err="1">
                <a:solidFill>
                  <a:schemeClr val="accent2">
                    <a:lumMod val="50000"/>
                  </a:schemeClr>
                </a:solidFill>
                <a:ea typeface="MS PGothic" panose="020B0600070205080204" pitchFamily="34" charset="-128"/>
              </a:rPr>
              <a:t>об’єктів</a:t>
            </a:r>
            <a:r>
              <a:rPr lang="ru-RU" altLang="uk-UA" sz="1600" b="1" dirty="0">
                <a:solidFill>
                  <a:schemeClr val="accent2">
                    <a:lumMod val="50000"/>
                  </a:schemeClr>
                </a:solidFill>
                <a:ea typeface="MS PGothic" panose="020B0600070205080204" pitchFamily="34" charset="-128"/>
              </a:rPr>
              <a:t> </a:t>
            </a:r>
            <a:endParaRPr lang="en-US" altLang="uk-UA" sz="1600" b="1" dirty="0">
              <a:solidFill>
                <a:schemeClr val="accent2">
                  <a:lumMod val="50000"/>
                </a:schemeClr>
              </a:solidFill>
              <a:ea typeface="MS PGothic" panose="020B0600070205080204" pitchFamily="34" charset="-128"/>
            </a:endParaRPr>
          </a:p>
          <a:p>
            <a:pPr algn="ctr">
              <a:spcBef>
                <a:spcPct val="0"/>
              </a:spcBef>
              <a:buFontTx/>
              <a:buNone/>
              <a:defRPr/>
            </a:pPr>
            <a:r>
              <a:rPr lang="ru-RU" altLang="uk-UA" sz="1600" b="1" dirty="0">
                <a:solidFill>
                  <a:schemeClr val="accent2">
                    <a:lumMod val="50000"/>
                  </a:schemeClr>
                </a:solidFill>
                <a:ea typeface="MS PGothic" panose="020B0600070205080204" pitchFamily="34" charset="-128"/>
              </a:rPr>
              <a:t>та </a:t>
            </a:r>
            <a:r>
              <a:rPr lang="ru-RU" altLang="uk-UA" sz="1600" b="1" dirty="0" err="1">
                <a:solidFill>
                  <a:schemeClr val="accent2">
                    <a:lumMod val="50000"/>
                  </a:schemeClr>
                </a:solidFill>
                <a:ea typeface="MS PGothic" panose="020B0600070205080204" pitchFamily="34" charset="-128"/>
              </a:rPr>
              <a:t>обмежень</a:t>
            </a:r>
            <a:r>
              <a:rPr lang="ru-RU" altLang="uk-UA" sz="1600" b="1" dirty="0">
                <a:solidFill>
                  <a:schemeClr val="accent2">
                    <a:lumMod val="50000"/>
                  </a:schemeClr>
                </a:solidFill>
                <a:ea typeface="MS PGothic" panose="020B0600070205080204" pitchFamily="34" charset="-128"/>
              </a:rPr>
              <a:t> у </a:t>
            </a:r>
            <a:r>
              <a:rPr lang="ru-RU" altLang="uk-UA" sz="1600" b="1" dirty="0" err="1">
                <a:solidFill>
                  <a:schemeClr val="accent2">
                    <a:lumMod val="50000"/>
                  </a:schemeClr>
                </a:solidFill>
                <a:ea typeface="MS PGothic" panose="020B0600070205080204" pitchFamily="34" charset="-128"/>
              </a:rPr>
              <a:t>використанні</a:t>
            </a:r>
            <a:r>
              <a:rPr lang="ru-RU" altLang="uk-UA" sz="1600" b="1" dirty="0">
                <a:solidFill>
                  <a:schemeClr val="accent2">
                    <a:lumMod val="50000"/>
                  </a:schemeClr>
                </a:solidFill>
                <a:ea typeface="MS PGothic" panose="020B0600070205080204" pitchFamily="34" charset="-128"/>
              </a:rPr>
              <a:t> земель</a:t>
            </a:r>
            <a:endParaRPr lang="uk-UA" altLang="uk-UA" sz="1600" b="1" dirty="0">
              <a:solidFill>
                <a:schemeClr val="accent2">
                  <a:lumMod val="50000"/>
                </a:schemeClr>
              </a:solidFill>
              <a:ea typeface="MS PGothic" panose="020B0600070205080204" pitchFamily="34" charset="-128"/>
            </a:endParaRPr>
          </a:p>
        </p:txBody>
      </p:sp>
      <p:sp>
        <p:nvSpPr>
          <p:cNvPr id="4" name="Прямоугольник 23"/>
          <p:cNvSpPr>
            <a:spLocks noChangeArrowheads="1"/>
          </p:cNvSpPr>
          <p:nvPr/>
        </p:nvSpPr>
        <p:spPr bwMode="auto">
          <a:xfrm>
            <a:off x="7825318" y="4303955"/>
            <a:ext cx="4070349" cy="584775"/>
          </a:xfrm>
          <a:prstGeom prst="rect">
            <a:avLst/>
          </a:prstGeom>
          <a:solidFill>
            <a:schemeClr val="accent6">
              <a:lumMod val="20000"/>
              <a:lumOff val="80000"/>
            </a:schemeClr>
          </a:solidFill>
          <a:ln w="19050" algn="ctr">
            <a:solidFill>
              <a:schemeClr val="tx1">
                <a:lumMod val="85000"/>
                <a:lumOff val="15000"/>
              </a:schemeClr>
            </a:solidFill>
            <a:miter lim="800000"/>
            <a:headEnd/>
            <a:tailEnd/>
          </a:ln>
          <a:effectLst>
            <a:outerShdw blurRad="40000" dist="20000" dir="5400000" rotWithShape="0">
              <a:srgbClr val="000000">
                <a:alpha val="37999"/>
              </a:srgbClr>
            </a:outerShdw>
          </a:effec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ru-RU" altLang="uk-UA" sz="1600" b="1" dirty="0">
                <a:solidFill>
                  <a:schemeClr val="accent6">
                    <a:lumMod val="50000"/>
                  </a:schemeClr>
                </a:solidFill>
                <a:ea typeface="MS PGothic" panose="020B0600070205080204" pitchFamily="34" charset="-128"/>
              </a:rPr>
              <a:t>План земельно-</a:t>
            </a:r>
            <a:r>
              <a:rPr lang="ru-RU" altLang="uk-UA" sz="1600" b="1" dirty="0" err="1">
                <a:solidFill>
                  <a:schemeClr val="accent6">
                    <a:lumMod val="50000"/>
                  </a:schemeClr>
                </a:solidFill>
                <a:ea typeface="MS PGothic" panose="020B0600070205080204" pitchFamily="34" charset="-128"/>
              </a:rPr>
              <a:t>господарського</a:t>
            </a:r>
            <a:r>
              <a:rPr lang="ru-RU" altLang="uk-UA" sz="1600" b="1" dirty="0">
                <a:solidFill>
                  <a:schemeClr val="accent6">
                    <a:lumMod val="50000"/>
                  </a:schemeClr>
                </a:solidFill>
                <a:ea typeface="MS PGothic" panose="020B0600070205080204" pitchFamily="34" charset="-128"/>
              </a:rPr>
              <a:t> устрою </a:t>
            </a:r>
            <a:r>
              <a:rPr lang="ru-RU" altLang="uk-UA" sz="1600" b="1" dirty="0" err="1">
                <a:solidFill>
                  <a:schemeClr val="accent6">
                    <a:lumMod val="50000"/>
                  </a:schemeClr>
                </a:solidFill>
                <a:ea typeface="MS PGothic" panose="020B0600070205080204" pitchFamily="34" charset="-128"/>
              </a:rPr>
              <a:t>території</a:t>
            </a:r>
            <a:r>
              <a:rPr lang="ru-RU" altLang="uk-UA" sz="1600" b="1" dirty="0">
                <a:solidFill>
                  <a:schemeClr val="accent6">
                    <a:lumMod val="50000"/>
                  </a:schemeClr>
                </a:solidFill>
                <a:ea typeface="MS PGothic" panose="020B0600070205080204" pitchFamily="34" charset="-128"/>
              </a:rPr>
              <a:t> </a:t>
            </a:r>
            <a:r>
              <a:rPr lang="ru-RU" altLang="uk-UA" sz="1600" b="1" dirty="0" err="1">
                <a:solidFill>
                  <a:schemeClr val="accent6">
                    <a:lumMod val="50000"/>
                  </a:schemeClr>
                </a:solidFill>
                <a:ea typeface="MS PGothic" panose="020B0600070205080204" pitchFamily="34" charset="-128"/>
              </a:rPr>
              <a:t>населеного</a:t>
            </a:r>
            <a:r>
              <a:rPr lang="ru-RU" altLang="uk-UA" sz="1600" b="1" dirty="0">
                <a:solidFill>
                  <a:schemeClr val="accent6">
                    <a:lumMod val="50000"/>
                  </a:schemeClr>
                </a:solidFill>
                <a:ea typeface="MS PGothic" panose="020B0600070205080204" pitchFamily="34" charset="-128"/>
              </a:rPr>
              <a:t> пункту</a:t>
            </a:r>
            <a:endParaRPr lang="uk-UA" altLang="uk-UA" sz="1600" b="1" dirty="0">
              <a:solidFill>
                <a:schemeClr val="accent6">
                  <a:lumMod val="50000"/>
                </a:schemeClr>
              </a:solidFill>
              <a:ea typeface="MS PGothic" panose="020B0600070205080204" pitchFamily="34" charset="-128"/>
            </a:endParaRPr>
          </a:p>
        </p:txBody>
      </p:sp>
      <p:sp>
        <p:nvSpPr>
          <p:cNvPr id="16396" name="Прямоугольник 4"/>
          <p:cNvSpPr>
            <a:spLocks noChangeArrowheads="1"/>
          </p:cNvSpPr>
          <p:nvPr/>
        </p:nvSpPr>
        <p:spPr bwMode="auto">
          <a:xfrm>
            <a:off x="2117" y="-2118"/>
            <a:ext cx="12189883" cy="707886"/>
          </a:xfrm>
          <a:prstGeom prst="rect">
            <a:avLst/>
          </a:prstGeom>
          <a:noFill/>
          <a:ln w="9525">
            <a:noFill/>
            <a:miter lim="800000"/>
            <a:headEnd/>
            <a:tailEnd/>
          </a:ln>
        </p:spPr>
        <p:txBody>
          <a:bodyPr>
            <a:spAutoFit/>
          </a:bodyPr>
          <a:lstStyle/>
          <a:p>
            <a:pPr algn="ctr"/>
            <a:r>
              <a:rPr lang="ru-RU" sz="2000" b="1" dirty="0" err="1">
                <a:solidFill>
                  <a:srgbClr val="BA0C2F"/>
                </a:solidFill>
                <a:latin typeface="Arial" panose="020B0604020202020204" pitchFamily="34" charset="0"/>
                <a:cs typeface="Arial" panose="020B0604020202020204" pitchFamily="34" charset="0"/>
              </a:rPr>
              <a:t>зміни</a:t>
            </a:r>
            <a:r>
              <a:rPr lang="ru-RU" sz="2000" b="1" dirty="0">
                <a:solidFill>
                  <a:srgbClr val="BA0C2F"/>
                </a:solidFill>
                <a:latin typeface="Arial" panose="020B0604020202020204" pitchFamily="34" charset="0"/>
                <a:cs typeface="Arial" panose="020B0604020202020204" pitchFamily="34" charset="0"/>
              </a:rPr>
              <a:t> до Земельного кодексу </a:t>
            </a:r>
            <a:r>
              <a:rPr lang="ru-RU" sz="2000" b="1" dirty="0" err="1">
                <a:solidFill>
                  <a:srgbClr val="BA0C2F"/>
                </a:solidFill>
                <a:latin typeface="Arial" panose="020B0604020202020204" pitchFamily="34" charset="0"/>
                <a:cs typeface="Arial" panose="020B0604020202020204" pitchFamily="34" charset="0"/>
              </a:rPr>
              <a:t>України</a:t>
            </a:r>
            <a:r>
              <a:rPr lang="ru-RU" sz="2000" b="1" dirty="0">
                <a:solidFill>
                  <a:srgbClr val="BA0C2F"/>
                </a:solidFill>
                <a:latin typeface="Arial" panose="020B0604020202020204" pitchFamily="34" charset="0"/>
                <a:cs typeface="Arial" panose="020B0604020202020204" pitchFamily="34" charset="0"/>
              </a:rPr>
              <a:t> та </a:t>
            </a:r>
            <a:r>
              <a:rPr lang="ru-RU" sz="2000" b="1" dirty="0" err="1">
                <a:solidFill>
                  <a:srgbClr val="BA0C2F"/>
                </a:solidFill>
                <a:latin typeface="Arial" panose="020B0604020202020204" pitchFamily="34" charset="0"/>
                <a:cs typeface="Arial" panose="020B0604020202020204" pitchFamily="34" charset="0"/>
              </a:rPr>
              <a:t>інших</a:t>
            </a:r>
            <a:r>
              <a:rPr lang="ru-RU" sz="2000" b="1" dirty="0">
                <a:solidFill>
                  <a:srgbClr val="BA0C2F"/>
                </a:solidFill>
                <a:latin typeface="Arial" panose="020B0604020202020204" pitchFamily="34" charset="0"/>
                <a:cs typeface="Arial" panose="020B0604020202020204" pitchFamily="34" charset="0"/>
              </a:rPr>
              <a:t> </a:t>
            </a:r>
            <a:r>
              <a:rPr lang="ru-RU" sz="2000" b="1" dirty="0" err="1">
                <a:solidFill>
                  <a:srgbClr val="BA0C2F"/>
                </a:solidFill>
                <a:latin typeface="Arial" panose="020B0604020202020204" pitchFamily="34" charset="0"/>
                <a:cs typeface="Arial" panose="020B0604020202020204" pitchFamily="34" charset="0"/>
              </a:rPr>
              <a:t>законодавчих</a:t>
            </a:r>
            <a:r>
              <a:rPr lang="ru-RU" sz="2000" b="1" dirty="0">
                <a:solidFill>
                  <a:srgbClr val="BA0C2F"/>
                </a:solidFill>
                <a:latin typeface="Arial" panose="020B0604020202020204" pitchFamily="34" charset="0"/>
                <a:cs typeface="Arial" panose="020B0604020202020204" pitchFamily="34" charset="0"/>
              </a:rPr>
              <a:t> </a:t>
            </a:r>
            <a:r>
              <a:rPr lang="ru-RU" sz="2000" b="1" dirty="0" err="1">
                <a:solidFill>
                  <a:srgbClr val="BA0C2F"/>
                </a:solidFill>
                <a:latin typeface="Arial" panose="020B0604020202020204" pitchFamily="34" charset="0"/>
                <a:cs typeface="Arial" panose="020B0604020202020204" pitchFamily="34" charset="0"/>
              </a:rPr>
              <a:t>актів</a:t>
            </a:r>
            <a:r>
              <a:rPr lang="ru-RU" sz="2000" b="1" dirty="0">
                <a:solidFill>
                  <a:srgbClr val="BA0C2F"/>
                </a:solidFill>
                <a:latin typeface="Arial" panose="020B0604020202020204" pitchFamily="34" charset="0"/>
                <a:cs typeface="Arial" panose="020B0604020202020204" pitchFamily="34" charset="0"/>
              </a:rPr>
              <a:t> </a:t>
            </a:r>
            <a:r>
              <a:rPr lang="ru-RU" sz="2000" b="1" dirty="0" err="1">
                <a:solidFill>
                  <a:srgbClr val="BA0C2F"/>
                </a:solidFill>
                <a:latin typeface="Arial" panose="020B0604020202020204" pitchFamily="34" charset="0"/>
                <a:cs typeface="Arial" panose="020B0604020202020204" pitchFamily="34" charset="0"/>
              </a:rPr>
              <a:t>щодо</a:t>
            </a:r>
            <a:r>
              <a:rPr lang="ru-RU" sz="2000" b="1" dirty="0">
                <a:solidFill>
                  <a:srgbClr val="BA0C2F"/>
                </a:solidFill>
                <a:latin typeface="Arial" panose="020B0604020202020204" pitchFamily="34" charset="0"/>
                <a:cs typeface="Arial" panose="020B0604020202020204" pitchFamily="34" charset="0"/>
              </a:rPr>
              <a:t> </a:t>
            </a:r>
            <a:r>
              <a:rPr lang="ru-RU" sz="2000" b="1" dirty="0" err="1">
                <a:solidFill>
                  <a:srgbClr val="BA0C2F"/>
                </a:solidFill>
                <a:latin typeface="Arial" panose="020B0604020202020204" pitchFamily="34" charset="0"/>
                <a:cs typeface="Arial" panose="020B0604020202020204" pitchFamily="34" charset="0"/>
              </a:rPr>
              <a:t>планування</a:t>
            </a:r>
            <a:r>
              <a:rPr lang="ru-RU" sz="2000" b="1" dirty="0">
                <a:solidFill>
                  <a:srgbClr val="BA0C2F"/>
                </a:solidFill>
                <a:latin typeface="Arial" panose="020B0604020202020204" pitchFamily="34" charset="0"/>
                <a:cs typeface="Arial" panose="020B0604020202020204" pitchFamily="34" charset="0"/>
              </a:rPr>
              <a:t> </a:t>
            </a:r>
            <a:r>
              <a:rPr lang="ru-RU" sz="2000" b="1" dirty="0" err="1">
                <a:solidFill>
                  <a:srgbClr val="BA0C2F"/>
                </a:solidFill>
                <a:latin typeface="Arial" panose="020B0604020202020204" pitchFamily="34" charset="0"/>
                <a:cs typeface="Arial" panose="020B0604020202020204" pitchFamily="34" charset="0"/>
              </a:rPr>
              <a:t>використання</a:t>
            </a:r>
            <a:r>
              <a:rPr lang="ru-RU" sz="2000" b="1" dirty="0">
                <a:solidFill>
                  <a:srgbClr val="BA0C2F"/>
                </a:solidFill>
                <a:latin typeface="Arial" panose="020B0604020202020204" pitchFamily="34" charset="0"/>
                <a:cs typeface="Arial" panose="020B0604020202020204" pitchFamily="34" charset="0"/>
              </a:rPr>
              <a:t> земель.</a:t>
            </a:r>
          </a:p>
        </p:txBody>
      </p:sp>
      <p:cxnSp>
        <p:nvCxnSpPr>
          <p:cNvPr id="7" name="Прямая со стрелкой 6"/>
          <p:cNvCxnSpPr>
            <a:cxnSpLocks/>
          </p:cNvCxnSpPr>
          <p:nvPr/>
        </p:nvCxnSpPr>
        <p:spPr>
          <a:xfrm>
            <a:off x="4328585" y="1991784"/>
            <a:ext cx="734482" cy="546557"/>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p:cNvCxnSpPr>
            <a:cxnSpLocks/>
            <a:stCxn id="26" idx="3"/>
            <a:endCxn id="2" idx="2"/>
          </p:cNvCxnSpPr>
          <p:nvPr/>
        </p:nvCxnSpPr>
        <p:spPr>
          <a:xfrm flipV="1">
            <a:off x="4328585" y="3417817"/>
            <a:ext cx="459318" cy="52459"/>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cxnSpLocks/>
            <a:stCxn id="23" idx="3"/>
          </p:cNvCxnSpPr>
          <p:nvPr/>
        </p:nvCxnSpPr>
        <p:spPr>
          <a:xfrm flipV="1">
            <a:off x="4328585" y="4179844"/>
            <a:ext cx="605366" cy="297965"/>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a:cxnSpLocks/>
          </p:cNvCxnSpPr>
          <p:nvPr/>
        </p:nvCxnSpPr>
        <p:spPr>
          <a:xfrm flipV="1">
            <a:off x="4684185" y="4658784"/>
            <a:ext cx="726016" cy="1045635"/>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cxnSpLocks/>
          </p:cNvCxnSpPr>
          <p:nvPr/>
        </p:nvCxnSpPr>
        <p:spPr>
          <a:xfrm flipH="1" flipV="1">
            <a:off x="6781800" y="4658784"/>
            <a:ext cx="596900" cy="842434"/>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a:cxnSpLocks/>
          </p:cNvCxnSpPr>
          <p:nvPr/>
        </p:nvCxnSpPr>
        <p:spPr>
          <a:xfrm flipH="1" flipV="1">
            <a:off x="7168093" y="4110187"/>
            <a:ext cx="662516" cy="511176"/>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a:cxnSpLocks/>
            <a:stCxn id="28" idx="1"/>
            <a:endCxn id="2" idx="6"/>
          </p:cNvCxnSpPr>
          <p:nvPr/>
        </p:nvCxnSpPr>
        <p:spPr>
          <a:xfrm flipH="1">
            <a:off x="7353303" y="3285066"/>
            <a:ext cx="472015" cy="132751"/>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p:cNvCxnSpPr>
            <a:cxnSpLocks/>
            <a:stCxn id="24" idx="1"/>
          </p:cNvCxnSpPr>
          <p:nvPr/>
        </p:nvCxnSpPr>
        <p:spPr>
          <a:xfrm flipH="1">
            <a:off x="7128935" y="1988609"/>
            <a:ext cx="662516" cy="629107"/>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29028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3" name="Прямоугольник 2"/>
          <p:cNvSpPr/>
          <p:nvPr/>
        </p:nvSpPr>
        <p:spPr>
          <a:xfrm>
            <a:off x="621792" y="1545997"/>
            <a:ext cx="10742894" cy="3416320"/>
          </a:xfrm>
          <a:prstGeom prst="rect">
            <a:avLst/>
          </a:prstGeom>
        </p:spPr>
        <p:txBody>
          <a:bodyPr wrap="square">
            <a:spAutoFit/>
          </a:bodyPr>
          <a:lstStyle/>
          <a:p>
            <a:pPr indent="285750" algn="just">
              <a:spcAft>
                <a:spcPts val="750"/>
              </a:spcAft>
            </a:pPr>
            <a:r>
              <a:rPr lang="ru-RU" sz="3600" dirty="0" err="1">
                <a:latin typeface="Times New Roman" panose="02020603050405020304" pitchFamily="18" charset="0"/>
                <a:ea typeface="Times New Roman" panose="02020603050405020304" pitchFamily="18" charset="0"/>
              </a:rPr>
              <a:t>Розробником</a:t>
            </a:r>
            <a:r>
              <a:rPr lang="ru-RU" sz="3600" dirty="0">
                <a:latin typeface="Times New Roman" panose="02020603050405020304" pitchFamily="18" charset="0"/>
                <a:ea typeface="Times New Roman" panose="02020603050405020304" pitchFamily="18" charset="0"/>
              </a:rPr>
              <a:t> детального плану </a:t>
            </a:r>
            <a:r>
              <a:rPr lang="ru-RU" sz="3600" dirty="0" err="1">
                <a:latin typeface="Times New Roman" panose="02020603050405020304" pitchFamily="18" charset="0"/>
                <a:ea typeface="Times New Roman" panose="02020603050405020304" pitchFamily="18" charset="0"/>
              </a:rPr>
              <a:t>території</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може</a:t>
            </a:r>
            <a:r>
              <a:rPr lang="ru-RU" sz="3600" dirty="0">
                <a:latin typeface="Times New Roman" panose="02020603050405020304" pitchFamily="18" charset="0"/>
                <a:ea typeface="Times New Roman" panose="02020603050405020304" pitchFamily="18" charset="0"/>
              </a:rPr>
              <a:t> бути </a:t>
            </a:r>
            <a:r>
              <a:rPr lang="ru-RU" sz="3600" dirty="0" err="1">
                <a:latin typeface="Times New Roman" panose="02020603050405020304" pitchFamily="18" charset="0"/>
                <a:ea typeface="Times New Roman" panose="02020603050405020304" pitchFamily="18" charset="0"/>
              </a:rPr>
              <a:t>суб’єкт</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господарювання</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який</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має</a:t>
            </a:r>
            <a:r>
              <a:rPr lang="ru-RU" sz="3600" dirty="0">
                <a:latin typeface="Times New Roman" panose="02020603050405020304" pitchFamily="18" charset="0"/>
                <a:ea typeface="Times New Roman" panose="02020603050405020304" pitchFamily="18" charset="0"/>
              </a:rPr>
              <a:t> право </a:t>
            </a:r>
            <a:r>
              <a:rPr lang="ru-RU" sz="3600" dirty="0" err="1">
                <a:latin typeface="Times New Roman" panose="02020603050405020304" pitchFamily="18" charset="0"/>
                <a:ea typeface="Times New Roman" panose="02020603050405020304" pitchFamily="18" charset="0"/>
              </a:rPr>
              <a:t>здійснювати</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розроблення</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містобудівної</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документації</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відповідно</a:t>
            </a:r>
            <a:r>
              <a:rPr lang="ru-RU" sz="3600" dirty="0">
                <a:latin typeface="Times New Roman" panose="02020603050405020304" pitchFamily="18" charset="0"/>
                <a:ea typeface="Times New Roman" panose="02020603050405020304" pitchFamily="18" charset="0"/>
              </a:rPr>
              <a:t> до </a:t>
            </a:r>
            <a:r>
              <a:rPr lang="ru-RU" sz="3600" dirty="0">
                <a:solidFill>
                  <a:srgbClr val="000099"/>
                </a:solidFill>
                <a:latin typeface="Times New Roman" panose="02020603050405020304" pitchFamily="18" charset="0"/>
                <a:ea typeface="Times New Roman" panose="02020603050405020304" pitchFamily="18" charset="0"/>
                <a:hlinkClick r:id="rId2"/>
              </a:rPr>
              <a:t>Закону </a:t>
            </a:r>
            <a:r>
              <a:rPr lang="ru-RU" sz="3600" dirty="0" err="1">
                <a:solidFill>
                  <a:srgbClr val="000099"/>
                </a:solidFill>
                <a:latin typeface="Times New Roman" panose="02020603050405020304" pitchFamily="18" charset="0"/>
                <a:ea typeface="Times New Roman" panose="02020603050405020304" pitchFamily="18" charset="0"/>
                <a:hlinkClick r:id="rId2"/>
              </a:rPr>
              <a:t>України</a:t>
            </a:r>
            <a:r>
              <a:rPr lang="ru-RU" sz="3600" dirty="0">
                <a:latin typeface="Times New Roman" panose="02020603050405020304" pitchFamily="18" charset="0"/>
                <a:ea typeface="Times New Roman" panose="02020603050405020304" pitchFamily="18" charset="0"/>
              </a:rPr>
              <a:t> "Про </a:t>
            </a:r>
            <a:r>
              <a:rPr lang="ru-RU" sz="3600" dirty="0" err="1">
                <a:latin typeface="Times New Roman" panose="02020603050405020304" pitchFamily="18" charset="0"/>
                <a:ea typeface="Times New Roman" panose="02020603050405020304" pitchFamily="18" charset="0"/>
              </a:rPr>
              <a:t>архітектурну</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діяльність</a:t>
            </a:r>
            <a:r>
              <a:rPr lang="ru-RU" sz="3600" dirty="0">
                <a:latin typeface="Times New Roman" panose="02020603050405020304" pitchFamily="18" charset="0"/>
                <a:ea typeface="Times New Roman" panose="02020603050405020304" pitchFamily="18" charset="0"/>
              </a:rPr>
              <a:t>" та </a:t>
            </a:r>
            <a:r>
              <a:rPr lang="ru-RU" sz="3600" dirty="0" err="1">
                <a:latin typeface="Times New Roman" panose="02020603050405020304" pitchFamily="18" charset="0"/>
                <a:ea typeface="Times New Roman" panose="02020603050405020304" pitchFamily="18" charset="0"/>
              </a:rPr>
              <a:t>документації</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із</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землеустрою</a:t>
            </a:r>
            <a:r>
              <a:rPr lang="ru-RU" sz="3600" dirty="0">
                <a:latin typeface="Times New Roman" panose="02020603050405020304" pitchFamily="18" charset="0"/>
                <a:ea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rPr>
              <a:t>відповідно</a:t>
            </a:r>
            <a:r>
              <a:rPr lang="ru-RU" sz="3600" dirty="0">
                <a:latin typeface="Times New Roman" panose="02020603050405020304" pitchFamily="18" charset="0"/>
                <a:ea typeface="Times New Roman" panose="02020603050405020304" pitchFamily="18" charset="0"/>
              </a:rPr>
              <a:t> до </a:t>
            </a:r>
            <a:r>
              <a:rPr lang="ru-RU" sz="3600" dirty="0">
                <a:solidFill>
                  <a:srgbClr val="000099"/>
                </a:solidFill>
                <a:latin typeface="Times New Roman" panose="02020603050405020304" pitchFamily="18" charset="0"/>
                <a:ea typeface="Times New Roman" panose="02020603050405020304" pitchFamily="18" charset="0"/>
                <a:hlinkClick r:id="rId3"/>
              </a:rPr>
              <a:t>Закону </a:t>
            </a:r>
            <a:r>
              <a:rPr lang="ru-RU" sz="3600" dirty="0" err="1">
                <a:solidFill>
                  <a:srgbClr val="000099"/>
                </a:solidFill>
                <a:latin typeface="Times New Roman" panose="02020603050405020304" pitchFamily="18" charset="0"/>
                <a:ea typeface="Times New Roman" panose="02020603050405020304" pitchFamily="18" charset="0"/>
                <a:hlinkClick r:id="rId3"/>
              </a:rPr>
              <a:t>України</a:t>
            </a:r>
            <a:r>
              <a:rPr lang="ru-RU" sz="3600" dirty="0">
                <a:latin typeface="Times New Roman" panose="02020603050405020304" pitchFamily="18" charset="0"/>
                <a:ea typeface="Times New Roman" panose="02020603050405020304" pitchFamily="18" charset="0"/>
              </a:rPr>
              <a:t> "Про </a:t>
            </a:r>
            <a:r>
              <a:rPr lang="ru-RU" sz="3600" dirty="0" err="1">
                <a:latin typeface="Times New Roman" panose="02020603050405020304" pitchFamily="18" charset="0"/>
                <a:ea typeface="Times New Roman" panose="02020603050405020304" pitchFamily="18" charset="0"/>
              </a:rPr>
              <a:t>землеустрій</a:t>
            </a:r>
            <a:r>
              <a:rPr lang="ru-RU" sz="36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67424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6ACD45F3-7E29-450E-AAD8-53A33A12E6EF}"/>
              </a:ext>
            </a:extLst>
          </p:cNvPr>
          <p:cNvPicPr>
            <a:picLocks noGrp="1" noChangeAspect="1"/>
          </p:cNvPicPr>
          <p:nvPr>
            <p:ph idx="1"/>
          </p:nvPr>
        </p:nvPicPr>
        <p:blipFill>
          <a:blip r:embed="rId2"/>
          <a:stretch>
            <a:fillRect/>
          </a:stretch>
        </p:blipFill>
        <p:spPr>
          <a:xfrm>
            <a:off x="1447800" y="807700"/>
            <a:ext cx="8763000" cy="5593100"/>
          </a:xfrm>
          <a:prstGeom prst="rect">
            <a:avLst/>
          </a:prstGeom>
        </p:spPr>
      </p:pic>
      <p:sp>
        <p:nvSpPr>
          <p:cNvPr id="3" name="Заголовок 2">
            <a:extLst>
              <a:ext uri="{FF2B5EF4-FFF2-40B4-BE49-F238E27FC236}">
                <a16:creationId xmlns:a16="http://schemas.microsoft.com/office/drawing/2014/main" id="{24A010DB-5424-44FC-B844-10288D285C15}"/>
              </a:ext>
            </a:extLst>
          </p:cNvPr>
          <p:cNvSpPr>
            <a:spLocks noGrp="1"/>
          </p:cNvSpPr>
          <p:nvPr>
            <p:ph type="title"/>
          </p:nvPr>
        </p:nvSpPr>
        <p:spPr>
          <a:xfrm>
            <a:off x="914805" y="-608350"/>
            <a:ext cx="10363200" cy="1446550"/>
          </a:xfrm>
        </p:spPr>
        <p:txBody>
          <a:bodyPr/>
          <a:lstStyle/>
          <a:p>
            <a:pPr algn="ctr"/>
            <a:r>
              <a:rPr lang="ru-RU" dirty="0"/>
              <a:t/>
            </a:r>
            <a:br>
              <a:rPr lang="ru-RU" dirty="0"/>
            </a:br>
            <a:r>
              <a:rPr lang="ru-RU" dirty="0"/>
              <a:t/>
            </a:r>
            <a:br>
              <a:rPr lang="ru-RU" dirty="0"/>
            </a:br>
            <a:r>
              <a:rPr lang="ru-RU" sz="2000" dirty="0"/>
              <a:t>ДЕТАЛЬНИЙ ПЛАН ТЕРИТОРІЇ АМБУЛАТОРІЇ. </a:t>
            </a:r>
            <a:br>
              <a:rPr lang="ru-RU" sz="2000" dirty="0"/>
            </a:br>
            <a:r>
              <a:rPr lang="ru-RU" sz="2000" dirty="0"/>
              <a:t>План </a:t>
            </a:r>
            <a:r>
              <a:rPr lang="ru-RU" sz="2000" dirty="0" err="1"/>
              <a:t>існуючого</a:t>
            </a:r>
            <a:r>
              <a:rPr lang="ru-RU" sz="2000" dirty="0"/>
              <a:t> </a:t>
            </a:r>
            <a:r>
              <a:rPr lang="ru-RU" sz="2000" dirty="0" err="1"/>
              <a:t>використання</a:t>
            </a:r>
            <a:r>
              <a:rPr lang="ru-RU" sz="2000" dirty="0"/>
              <a:t> </a:t>
            </a:r>
            <a:r>
              <a:rPr lang="ru-RU" sz="2000" dirty="0" err="1"/>
              <a:t>території</a:t>
            </a:r>
            <a:r>
              <a:rPr lang="ru-RU" sz="2000" dirty="0"/>
              <a:t> М 1:500</a:t>
            </a:r>
            <a:endParaRPr lang="ru-RU" sz="1800" dirty="0"/>
          </a:p>
        </p:txBody>
      </p:sp>
      <p:sp>
        <p:nvSpPr>
          <p:cNvPr id="4" name="Дата 3">
            <a:extLst>
              <a:ext uri="{FF2B5EF4-FFF2-40B4-BE49-F238E27FC236}">
                <a16:creationId xmlns:a16="http://schemas.microsoft.com/office/drawing/2014/main" id="{3F823054-B352-4A88-8B04-7D6F29FB67BD}"/>
              </a:ext>
            </a:extLst>
          </p:cNvPr>
          <p:cNvSpPr>
            <a:spLocks noGrp="1"/>
          </p:cNvSpPr>
          <p:nvPr>
            <p:ph type="dt" sz="half" idx="10"/>
          </p:nvPr>
        </p:nvSpPr>
        <p:spPr/>
        <p:txBody>
          <a:bodyPr/>
          <a:lstStyle/>
          <a:p>
            <a:pPr>
              <a:defRPr/>
            </a:pPr>
            <a:fld id="{86267A68-8D63-437A-BBF5-3D4B68DE42C9}" type="datetime1">
              <a:rPr lang="en-US" smtClean="0"/>
              <a:pPr>
                <a:defRPr/>
              </a:pPr>
              <a:t>9/17/2021</a:t>
            </a:fld>
            <a:endParaRPr lang="en-US"/>
          </a:p>
        </p:txBody>
      </p:sp>
      <p:sp>
        <p:nvSpPr>
          <p:cNvPr id="5" name="Номер слайда 4">
            <a:extLst>
              <a:ext uri="{FF2B5EF4-FFF2-40B4-BE49-F238E27FC236}">
                <a16:creationId xmlns:a16="http://schemas.microsoft.com/office/drawing/2014/main" id="{87D90102-6657-48D6-97CB-E058726AE809}"/>
              </a:ext>
            </a:extLst>
          </p:cNvPr>
          <p:cNvSpPr>
            <a:spLocks noGrp="1"/>
          </p:cNvSpPr>
          <p:nvPr>
            <p:ph type="sldNum" sz="quarter" idx="12"/>
          </p:nvPr>
        </p:nvSpPr>
        <p:spPr/>
        <p:txBody>
          <a:bodyPr/>
          <a:lstStyle/>
          <a:p>
            <a:pPr>
              <a:defRPr/>
            </a:pPr>
            <a:fld id="{0238CDB0-D24E-4C67-8B33-270FDCB37725}" type="slidenum">
              <a:rPr lang="en-US" altLang="en-US" smtClean="0"/>
              <a:pPr>
                <a:defRPr/>
              </a:pPr>
              <a:t>58</a:t>
            </a:fld>
            <a:endParaRPr lang="en-US" altLang="en-US"/>
          </a:p>
        </p:txBody>
      </p:sp>
    </p:spTree>
    <p:extLst>
      <p:ext uri="{BB962C8B-B14F-4D97-AF65-F5344CB8AC3E}">
        <p14:creationId xmlns:p14="http://schemas.microsoft.com/office/powerpoint/2010/main" val="40129325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9B650C81-3A9A-4B4A-8D00-9D9D4752DEAA}"/>
              </a:ext>
            </a:extLst>
          </p:cNvPr>
          <p:cNvSpPr>
            <a:spLocks noGrp="1"/>
          </p:cNvSpPr>
          <p:nvPr>
            <p:ph type="title"/>
          </p:nvPr>
        </p:nvSpPr>
        <p:spPr>
          <a:xfrm>
            <a:off x="914805" y="130314"/>
            <a:ext cx="10363200" cy="707886"/>
          </a:xfrm>
        </p:spPr>
        <p:txBody>
          <a:bodyPr/>
          <a:lstStyle/>
          <a:p>
            <a:pPr algn="ctr"/>
            <a:r>
              <a:rPr lang="ru-RU" sz="2000" dirty="0"/>
              <a:t>ДЕТАЛЬНИЙ ПЛАН ТЕРИТОРІЇ АМБУЛАТОРІЇ. </a:t>
            </a:r>
            <a:br>
              <a:rPr lang="ru-RU" sz="2000" dirty="0"/>
            </a:br>
            <a:r>
              <a:rPr lang="ru-RU" sz="2000" dirty="0" err="1"/>
              <a:t>Проєктний</a:t>
            </a:r>
            <a:r>
              <a:rPr lang="ru-RU" sz="2000" dirty="0"/>
              <a:t> план М 1:500</a:t>
            </a:r>
          </a:p>
        </p:txBody>
      </p:sp>
      <p:sp>
        <p:nvSpPr>
          <p:cNvPr id="4" name="Дата 3">
            <a:extLst>
              <a:ext uri="{FF2B5EF4-FFF2-40B4-BE49-F238E27FC236}">
                <a16:creationId xmlns:a16="http://schemas.microsoft.com/office/drawing/2014/main" id="{FDA630B0-EC3F-4AA1-AB95-566A6452F2B7}"/>
              </a:ext>
            </a:extLst>
          </p:cNvPr>
          <p:cNvSpPr>
            <a:spLocks noGrp="1"/>
          </p:cNvSpPr>
          <p:nvPr>
            <p:ph type="dt" sz="half" idx="10"/>
          </p:nvPr>
        </p:nvSpPr>
        <p:spPr/>
        <p:txBody>
          <a:bodyPr/>
          <a:lstStyle/>
          <a:p>
            <a:pPr>
              <a:defRPr/>
            </a:pPr>
            <a:fld id="{86267A68-8D63-437A-BBF5-3D4B68DE42C9}" type="datetime1">
              <a:rPr lang="en-US" smtClean="0"/>
              <a:pPr>
                <a:defRPr/>
              </a:pPr>
              <a:t>9/17/2021</a:t>
            </a:fld>
            <a:endParaRPr lang="en-US"/>
          </a:p>
        </p:txBody>
      </p:sp>
      <p:sp>
        <p:nvSpPr>
          <p:cNvPr id="5" name="Номер слайда 4">
            <a:extLst>
              <a:ext uri="{FF2B5EF4-FFF2-40B4-BE49-F238E27FC236}">
                <a16:creationId xmlns:a16="http://schemas.microsoft.com/office/drawing/2014/main" id="{6527841E-992A-47EE-AE88-B7DAB451BD78}"/>
              </a:ext>
            </a:extLst>
          </p:cNvPr>
          <p:cNvSpPr>
            <a:spLocks noGrp="1"/>
          </p:cNvSpPr>
          <p:nvPr>
            <p:ph type="sldNum" sz="quarter" idx="12"/>
          </p:nvPr>
        </p:nvSpPr>
        <p:spPr/>
        <p:txBody>
          <a:bodyPr/>
          <a:lstStyle/>
          <a:p>
            <a:pPr>
              <a:defRPr/>
            </a:pPr>
            <a:fld id="{0238CDB0-D24E-4C67-8B33-270FDCB37725}" type="slidenum">
              <a:rPr lang="en-US" altLang="en-US" smtClean="0"/>
              <a:pPr>
                <a:defRPr/>
              </a:pPr>
              <a:t>59</a:t>
            </a:fld>
            <a:endParaRPr lang="en-US" altLang="en-US"/>
          </a:p>
        </p:txBody>
      </p:sp>
      <p:pic>
        <p:nvPicPr>
          <p:cNvPr id="8" name="Picture 2" descr="F:\Амбулаторія\JPG\05_ДПТ Амбулатория_А-2.jpg">
            <a:extLst>
              <a:ext uri="{FF2B5EF4-FFF2-40B4-BE49-F238E27FC236}">
                <a16:creationId xmlns:a16="http://schemas.microsoft.com/office/drawing/2014/main" id="{69587BB7-9B08-4871-A508-4C2BBAF159A4}"/>
              </a:ext>
            </a:extLst>
          </p:cNvPr>
          <p:cNvPicPr>
            <a:picLocks noGrp="1" noChangeAspect="1" noChangeArrowheads="1"/>
          </p:cNvPicPr>
          <p:nvPr>
            <p:ph idx="1"/>
          </p:nvPr>
        </p:nvPicPr>
        <p:blipFill>
          <a:blip r:embed="rId2"/>
          <a:srcRect/>
          <a:stretch>
            <a:fillRect/>
          </a:stretch>
        </p:blipFill>
        <p:spPr bwMode="auto">
          <a:xfrm>
            <a:off x="1676400" y="879376"/>
            <a:ext cx="8610600" cy="5445224"/>
          </a:xfrm>
          <a:prstGeom prst="rect">
            <a:avLst/>
          </a:prstGeom>
          <a:noFill/>
          <a:ln w="9525">
            <a:noFill/>
            <a:miter lim="800000"/>
            <a:headEnd/>
            <a:tailEnd/>
          </a:ln>
        </p:spPr>
      </p:pic>
    </p:spTree>
    <p:extLst>
      <p:ext uri="{BB962C8B-B14F-4D97-AF65-F5344CB8AC3E}">
        <p14:creationId xmlns:p14="http://schemas.microsoft.com/office/powerpoint/2010/main" val="2473657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bwMode="auto">
          <a:xfrm>
            <a:off x="1524000" y="188914"/>
            <a:ext cx="9144000" cy="1196975"/>
          </a:xfrm>
          <a:prstGeom prst="rect">
            <a:avLst/>
          </a:prstGeom>
          <a:solidFill>
            <a:schemeClr val="bg1"/>
          </a:solidFill>
          <a:ln w="9525" algn="ctr">
            <a:noFill/>
            <a:miter lim="800000"/>
            <a:headEnd/>
            <a:tailEnd/>
          </a:ln>
          <a:effectLst>
            <a:outerShdw dist="23000" dir="5400000" rotWithShape="0">
              <a:srgbClr val="000000">
                <a:alpha val="34999"/>
              </a:srgbClr>
            </a:outerShdw>
          </a:effectLst>
        </p:spPr>
        <p:txBody>
          <a:bodyPr lIns="72000" tIns="0" rIns="72000" bIns="46800" anchor="ctr"/>
          <a:lstStyle/>
          <a:p>
            <a:pPr algn="ctr" defTabSz="457200">
              <a:defRPr/>
            </a:pPr>
            <a:r>
              <a:rPr lang="uk-UA" sz="2000" b="1"/>
              <a:t>План існуючого використання території громади, суміщений зі схемою існуючих планувальних обмежень .</a:t>
            </a:r>
          </a:p>
          <a:p>
            <a:pPr algn="ctr" defTabSz="457200">
              <a:defRPr/>
            </a:pPr>
            <a:r>
              <a:rPr lang="uk-UA" sz="2000" b="1"/>
              <a:t>Рукшинська ОТГ Чернівецької області</a:t>
            </a:r>
          </a:p>
        </p:txBody>
      </p:sp>
      <p:pic>
        <p:nvPicPr>
          <p:cNvPr id="22530" name="Рисунок 5"/>
          <p:cNvPicPr>
            <a:picLocks noChangeAspect="1"/>
          </p:cNvPicPr>
          <p:nvPr/>
        </p:nvPicPr>
        <p:blipFill>
          <a:blip r:embed="rId3"/>
          <a:srcRect/>
          <a:stretch>
            <a:fillRect/>
          </a:stretch>
        </p:blipFill>
        <p:spPr bwMode="auto">
          <a:xfrm>
            <a:off x="1847851" y="1444626"/>
            <a:ext cx="8532813" cy="5413375"/>
          </a:xfrm>
          <a:prstGeom prst="rect">
            <a:avLst/>
          </a:prstGeom>
          <a:noFill/>
          <a:ln w="9525">
            <a:noFill/>
            <a:miter lim="800000"/>
            <a:headEnd/>
            <a:tailEnd/>
          </a:ln>
        </p:spPr>
      </p:pic>
    </p:spTree>
    <p:extLst>
      <p:ext uri="{BB962C8B-B14F-4D97-AF65-F5344CB8AC3E}">
        <p14:creationId xmlns:p14="http://schemas.microsoft.com/office/powerpoint/2010/main" val="42187649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a:extLst>
              <a:ext uri="{FF2B5EF4-FFF2-40B4-BE49-F238E27FC236}">
                <a16:creationId xmlns:a16="http://schemas.microsoft.com/office/drawing/2014/main" id="{1384B014-80B6-4273-AE49-A57FF649B6B8}"/>
              </a:ext>
            </a:extLst>
          </p:cNvPr>
          <p:cNvSpPr>
            <a:spLocks noGrp="1"/>
          </p:cNvSpPr>
          <p:nvPr>
            <p:ph idx="1"/>
          </p:nvPr>
        </p:nvSpPr>
        <p:spPr/>
        <p:txBody>
          <a:bodyPr/>
          <a:lstStyle/>
          <a:p>
            <a:endParaRPr lang="ru-RU" dirty="0"/>
          </a:p>
        </p:txBody>
      </p:sp>
      <p:sp>
        <p:nvSpPr>
          <p:cNvPr id="3" name="Заголовок 2">
            <a:extLst>
              <a:ext uri="{FF2B5EF4-FFF2-40B4-BE49-F238E27FC236}">
                <a16:creationId xmlns:a16="http://schemas.microsoft.com/office/drawing/2014/main" id="{36B4C047-0853-46A5-B5E2-CD9083BE9A90}"/>
              </a:ext>
            </a:extLst>
          </p:cNvPr>
          <p:cNvSpPr>
            <a:spLocks noGrp="1"/>
          </p:cNvSpPr>
          <p:nvPr>
            <p:ph type="title"/>
          </p:nvPr>
        </p:nvSpPr>
        <p:spPr>
          <a:xfrm>
            <a:off x="914805" y="438090"/>
            <a:ext cx="10363200" cy="400110"/>
          </a:xfrm>
        </p:spPr>
        <p:txBody>
          <a:bodyPr/>
          <a:lstStyle/>
          <a:p>
            <a:pPr algn="ctr"/>
            <a:r>
              <a:rPr lang="uk-UA" sz="2000" dirty="0"/>
              <a:t>МІСТОБУДІВНІ УМОВИ ТА ОБМЕЖЕННЯ </a:t>
            </a:r>
            <a:endParaRPr lang="ru-RU" sz="2000" dirty="0"/>
          </a:p>
        </p:txBody>
      </p:sp>
      <p:sp>
        <p:nvSpPr>
          <p:cNvPr id="4" name="Дата 3">
            <a:extLst>
              <a:ext uri="{FF2B5EF4-FFF2-40B4-BE49-F238E27FC236}">
                <a16:creationId xmlns:a16="http://schemas.microsoft.com/office/drawing/2014/main" id="{83C3DBC3-AD8B-41F2-BFE9-1CAE4DEDF4AF}"/>
              </a:ext>
            </a:extLst>
          </p:cNvPr>
          <p:cNvSpPr>
            <a:spLocks noGrp="1"/>
          </p:cNvSpPr>
          <p:nvPr>
            <p:ph type="dt" sz="half" idx="10"/>
          </p:nvPr>
        </p:nvSpPr>
        <p:spPr/>
        <p:txBody>
          <a:bodyPr/>
          <a:lstStyle/>
          <a:p>
            <a:pPr>
              <a:defRPr/>
            </a:pPr>
            <a:fld id="{86267A68-8D63-437A-BBF5-3D4B68DE42C9}" type="datetime1">
              <a:rPr lang="en-US" smtClean="0"/>
              <a:pPr>
                <a:defRPr/>
              </a:pPr>
              <a:t>9/17/2021</a:t>
            </a:fld>
            <a:endParaRPr lang="en-US"/>
          </a:p>
        </p:txBody>
      </p:sp>
      <p:sp>
        <p:nvSpPr>
          <p:cNvPr id="5" name="Номер слайда 4">
            <a:extLst>
              <a:ext uri="{FF2B5EF4-FFF2-40B4-BE49-F238E27FC236}">
                <a16:creationId xmlns:a16="http://schemas.microsoft.com/office/drawing/2014/main" id="{89182E53-FA16-4534-BC53-B15930C095CD}"/>
              </a:ext>
            </a:extLst>
          </p:cNvPr>
          <p:cNvSpPr>
            <a:spLocks noGrp="1"/>
          </p:cNvSpPr>
          <p:nvPr>
            <p:ph type="sldNum" sz="quarter" idx="12"/>
          </p:nvPr>
        </p:nvSpPr>
        <p:spPr/>
        <p:txBody>
          <a:bodyPr/>
          <a:lstStyle/>
          <a:p>
            <a:pPr>
              <a:defRPr/>
            </a:pPr>
            <a:fld id="{0238CDB0-D24E-4C67-8B33-270FDCB37725}" type="slidenum">
              <a:rPr lang="en-US" altLang="en-US" smtClean="0"/>
              <a:pPr>
                <a:defRPr/>
              </a:pPr>
              <a:t>60</a:t>
            </a:fld>
            <a:endParaRPr lang="en-US" altLang="en-US"/>
          </a:p>
        </p:txBody>
      </p:sp>
      <p:pic>
        <p:nvPicPr>
          <p:cNvPr id="6" name="Рисунок 5">
            <a:extLst>
              <a:ext uri="{FF2B5EF4-FFF2-40B4-BE49-F238E27FC236}">
                <a16:creationId xmlns:a16="http://schemas.microsoft.com/office/drawing/2014/main" id="{B79CBE39-CEAA-4C18-A811-2D905D37AFE5}"/>
              </a:ext>
            </a:extLst>
          </p:cNvPr>
          <p:cNvPicPr>
            <a:picLocks noChangeAspect="1"/>
          </p:cNvPicPr>
          <p:nvPr/>
        </p:nvPicPr>
        <p:blipFill>
          <a:blip r:embed="rId2"/>
          <a:stretch>
            <a:fillRect/>
          </a:stretch>
        </p:blipFill>
        <p:spPr>
          <a:xfrm>
            <a:off x="1219200" y="914401"/>
            <a:ext cx="9525000" cy="5029200"/>
          </a:xfrm>
          <a:prstGeom prst="rect">
            <a:avLst/>
          </a:prstGeom>
        </p:spPr>
      </p:pic>
    </p:spTree>
    <p:extLst>
      <p:ext uri="{BB962C8B-B14F-4D97-AF65-F5344CB8AC3E}">
        <p14:creationId xmlns:p14="http://schemas.microsoft.com/office/powerpoint/2010/main" val="5286219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Рисунок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79650" y="6350"/>
            <a:ext cx="8370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6060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Рисунок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1639889" y="119064"/>
            <a:ext cx="2079625" cy="923925"/>
          </a:xfrm>
          <a:prstGeom prst="rect">
            <a:avLst/>
          </a:prstGeom>
          <a:solidFill>
            <a:schemeClr val="bg1">
              <a:alpha val="82000"/>
            </a:schemeClr>
          </a:solidFill>
          <a:ln w="38100">
            <a:solidFill>
              <a:schemeClr val="tx1">
                <a:lumMod val="75000"/>
                <a:lumOff val="25000"/>
              </a:schemeClr>
            </a:solidFill>
          </a:ln>
        </p:spPr>
        <p:txBody>
          <a:bodyPr>
            <a:spAutoFit/>
          </a:bodyPr>
          <a:lstStyle/>
          <a:p>
            <a:pPr algn="ctr">
              <a:defRPr/>
            </a:pPr>
            <a:r>
              <a:rPr lang="uk-UA" b="1" dirty="0">
                <a:latin typeface="Calibri" pitchFamily="34" charset="0"/>
                <a:cs typeface="Arial" charset="0"/>
              </a:rPr>
              <a:t>ВИРОБНИЧО-СКЛАДСЬКИЙ КОМПЛЕКС</a:t>
            </a:r>
            <a:endParaRPr lang="ru-RU" dirty="0">
              <a:latin typeface="Calibri" pitchFamily="34" charset="0"/>
              <a:cs typeface="Arial" charset="0"/>
            </a:endParaRPr>
          </a:p>
        </p:txBody>
      </p:sp>
    </p:spTree>
    <p:extLst>
      <p:ext uri="{BB962C8B-B14F-4D97-AF65-F5344CB8AC3E}">
        <p14:creationId xmlns:p14="http://schemas.microsoft.com/office/powerpoint/2010/main" val="11246427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3" name="Прямоугольник 2"/>
          <p:cNvSpPr/>
          <p:nvPr/>
        </p:nvSpPr>
        <p:spPr>
          <a:xfrm>
            <a:off x="292608" y="1223554"/>
            <a:ext cx="11539728" cy="4503797"/>
          </a:xfrm>
          <a:prstGeom prst="rect">
            <a:avLst/>
          </a:prstGeom>
        </p:spPr>
        <p:txBody>
          <a:bodyPr wrap="square">
            <a:spAutoFit/>
          </a:bodyPr>
          <a:lstStyle/>
          <a:p>
            <a:pPr indent="285750" algn="just">
              <a:spcAft>
                <a:spcPts val="750"/>
              </a:spcAft>
            </a:pPr>
            <a:r>
              <a:rPr lang="ru-RU" sz="2800" dirty="0" err="1">
                <a:latin typeface="Times New Roman" panose="02020603050405020304" pitchFamily="18" charset="0"/>
                <a:ea typeface="Times New Roman" panose="02020603050405020304" pitchFamily="18" charset="0"/>
              </a:rPr>
              <a:t>Детальний</a:t>
            </a:r>
            <a:r>
              <a:rPr lang="ru-RU" sz="2800" dirty="0">
                <a:latin typeface="Times New Roman" panose="02020603050405020304" pitchFamily="18" charset="0"/>
                <a:ea typeface="Times New Roman" panose="02020603050405020304" pitchFamily="18" charset="0"/>
              </a:rPr>
              <a:t> план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має</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передбачати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внесення</a:t>
            </a:r>
            <a:r>
              <a:rPr lang="ru-RU" sz="2800" dirty="0">
                <a:latin typeface="Times New Roman" panose="02020603050405020304" pitchFamily="18" charset="0"/>
                <a:ea typeface="Times New Roman" panose="02020603050405020304" pitchFamily="18" charset="0"/>
              </a:rPr>
              <a:t> до Державного земельного кадастру </a:t>
            </a:r>
            <a:r>
              <a:rPr lang="ru-RU" sz="2800" dirty="0" err="1">
                <a:latin typeface="Times New Roman" panose="02020603050405020304" pitchFamily="18" charset="0"/>
                <a:ea typeface="Times New Roman" panose="02020603050405020304" pitchFamily="18" charset="0"/>
              </a:rPr>
              <a:t>відомостей</a:t>
            </a:r>
            <a:r>
              <a:rPr lang="ru-RU" sz="2800" dirty="0">
                <a:latin typeface="Times New Roman" panose="02020603050405020304" pitchFamily="18" charset="0"/>
                <a:ea typeface="Times New Roman" panose="02020603050405020304" pitchFamily="18" charset="0"/>
              </a:rPr>
              <a:t> про </a:t>
            </a:r>
            <a:r>
              <a:rPr lang="ru-RU" sz="2800" dirty="0" err="1">
                <a:latin typeface="Times New Roman" panose="02020603050405020304" pitchFamily="18" charset="0"/>
                <a:ea typeface="Times New Roman" panose="02020603050405020304" pitchFamily="18" charset="0"/>
              </a:rPr>
              <a:t>земельні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ділянки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які</a:t>
            </a:r>
            <a:r>
              <a:rPr lang="ru-RU" sz="2800" dirty="0">
                <a:latin typeface="Times New Roman" panose="02020603050405020304" pitchFamily="18" charset="0"/>
                <a:ea typeface="Times New Roman" panose="02020603050405020304" pitchFamily="18" charset="0"/>
              </a:rPr>
              <a:t> є </a:t>
            </a:r>
            <a:r>
              <a:rPr lang="ru-RU" sz="2800" dirty="0" err="1">
                <a:latin typeface="Times New Roman" panose="02020603050405020304" pitchFamily="18" charset="0"/>
                <a:ea typeface="Times New Roman" panose="02020603050405020304" pitchFamily="18" charset="0"/>
              </a:rPr>
              <a:t>сформованими</a:t>
            </a:r>
            <a:r>
              <a:rPr lang="ru-RU" sz="2800" dirty="0">
                <a:latin typeface="Times New Roman" panose="02020603050405020304" pitchFamily="18" charset="0"/>
                <a:ea typeface="Times New Roman" panose="02020603050405020304" pitchFamily="18" charset="0"/>
              </a:rPr>
              <a:t>, але </a:t>
            </a:r>
            <a:r>
              <a:rPr lang="ru-RU" sz="2800" dirty="0" err="1">
                <a:latin typeface="Times New Roman" panose="02020603050405020304" pitchFamily="18" charset="0"/>
                <a:ea typeface="Times New Roman" panose="02020603050405020304" pitchFamily="18" charset="0"/>
              </a:rPr>
              <a:t>відомості</a:t>
            </a:r>
            <a:r>
              <a:rPr lang="ru-RU" sz="2800" dirty="0">
                <a:latin typeface="Times New Roman" panose="02020603050405020304" pitchFamily="18" charset="0"/>
                <a:ea typeface="Times New Roman" panose="02020603050405020304" pitchFamily="18" charset="0"/>
              </a:rPr>
              <a:t> про них не </a:t>
            </a:r>
            <a:r>
              <a:rPr lang="ru-RU" sz="2800" dirty="0" err="1">
                <a:latin typeface="Times New Roman" panose="02020603050405020304" pitchFamily="18" charset="0"/>
                <a:ea typeface="Times New Roman" panose="02020603050405020304" pitchFamily="18" charset="0"/>
              </a:rPr>
              <a:t>внесені</a:t>
            </a:r>
            <a:r>
              <a:rPr lang="ru-RU" sz="2800" dirty="0">
                <a:latin typeface="Times New Roman" panose="02020603050405020304" pitchFamily="18" charset="0"/>
                <a:ea typeface="Times New Roman" panose="02020603050405020304" pitchFamily="18" charset="0"/>
              </a:rPr>
              <a:t> до Державного земельного кадастру, і на </a:t>
            </a:r>
            <a:r>
              <a:rPr lang="ru-RU" sz="2800" dirty="0" err="1">
                <a:latin typeface="Times New Roman" panose="02020603050405020304" pitchFamily="18" charset="0"/>
                <a:ea typeface="Times New Roman" panose="02020603050405020304" pitchFamily="18" charset="0"/>
              </a:rPr>
              <a:t>яких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розташовані</a:t>
            </a:r>
            <a:r>
              <a:rPr lang="ru-RU" sz="2800" dirty="0">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об’єкти</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соціальної</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інфраструктури</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освіти</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охорони</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здоров’я</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культури</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житлово-комунального</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господарства</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які</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перебувають</a:t>
            </a:r>
            <a:r>
              <a:rPr lang="ru-RU" sz="2800" dirty="0">
                <a:solidFill>
                  <a:srgbClr val="FF0000"/>
                </a:solidFill>
                <a:latin typeface="Times New Roman" panose="02020603050405020304" pitchFamily="18" charset="0"/>
                <a:ea typeface="Times New Roman" panose="02020603050405020304" pitchFamily="18" charset="0"/>
              </a:rPr>
              <a:t> у </a:t>
            </a:r>
            <a:r>
              <a:rPr lang="ru-RU" sz="2800" dirty="0" err="1">
                <a:solidFill>
                  <a:srgbClr val="FF0000"/>
                </a:solidFill>
                <a:latin typeface="Times New Roman" panose="02020603050405020304" pitchFamily="18" charset="0"/>
                <a:ea typeface="Times New Roman" panose="02020603050405020304" pitchFamily="18" charset="0"/>
              </a:rPr>
              <a:t>комунальній</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власності</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територіальної</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громади</a:t>
            </a:r>
            <a:r>
              <a:rPr lang="ru-RU" sz="2800" dirty="0">
                <a:solidFill>
                  <a:srgbClr val="FF0000"/>
                </a:solidFill>
                <a:latin typeface="Times New Roman" panose="02020603050405020304" pitchFamily="18" charset="0"/>
                <a:ea typeface="Times New Roman" panose="02020603050405020304" pitchFamily="18" charset="0"/>
              </a:rPr>
              <a:t>, на </a:t>
            </a:r>
            <a:r>
              <a:rPr lang="ru-RU" sz="2800" dirty="0" err="1">
                <a:solidFill>
                  <a:srgbClr val="FF0000"/>
                </a:solidFill>
                <a:latin typeface="Times New Roman" panose="02020603050405020304" pitchFamily="18" charset="0"/>
                <a:ea typeface="Times New Roman" panose="02020603050405020304" pitchFamily="18" charset="0"/>
              </a:rPr>
              <a:t>територію</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якої</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розробляється</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детальний</a:t>
            </a:r>
            <a:r>
              <a:rPr lang="ru-RU" sz="2800" dirty="0">
                <a:solidFill>
                  <a:srgbClr val="FF0000"/>
                </a:solidFill>
                <a:latin typeface="Times New Roman" panose="02020603050405020304" pitchFamily="18" charset="0"/>
                <a:ea typeface="Times New Roman" panose="02020603050405020304" pitchFamily="18" charset="0"/>
              </a:rPr>
              <a:t> план.</a:t>
            </a:r>
          </a:p>
          <a:p>
            <a:pPr indent="285750" algn="just">
              <a:spcAft>
                <a:spcPts val="750"/>
              </a:spcAft>
            </a:pPr>
            <a:r>
              <a:rPr lang="ru-RU" sz="2800" dirty="0" err="1">
                <a:latin typeface="Times New Roman" panose="02020603050405020304" pitchFamily="18" charset="0"/>
                <a:ea typeface="Times New Roman" panose="02020603050405020304" pitchFamily="18" charset="0"/>
              </a:rPr>
              <a:t>Після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затвердження</a:t>
            </a:r>
            <a:r>
              <a:rPr lang="ru-RU" sz="2800" dirty="0">
                <a:latin typeface="Times New Roman" panose="02020603050405020304" pitchFamily="18" charset="0"/>
                <a:ea typeface="Times New Roman" panose="02020603050405020304" pitchFamily="18" charset="0"/>
              </a:rPr>
              <a:t> детального плану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відомості</a:t>
            </a:r>
            <a:r>
              <a:rPr lang="ru-RU" sz="2800" dirty="0">
                <a:latin typeface="Times New Roman" panose="02020603050405020304" pitchFamily="18" charset="0"/>
                <a:ea typeface="Times New Roman" panose="02020603050405020304" pitchFamily="18" charset="0"/>
              </a:rPr>
              <a:t> про </a:t>
            </a:r>
            <a:r>
              <a:rPr lang="ru-RU" sz="2800" dirty="0" err="1">
                <a:latin typeface="Times New Roman" panose="02020603050405020304" pitchFamily="18" charset="0"/>
                <a:ea typeface="Times New Roman" panose="02020603050405020304" pitchFamily="18" charset="0"/>
              </a:rPr>
              <a:t>земельні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ділянки</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зазначені</a:t>
            </a:r>
            <a:r>
              <a:rPr lang="ru-RU" sz="2800" dirty="0">
                <a:latin typeface="Times New Roman" panose="02020603050405020304" pitchFamily="18" charset="0"/>
                <a:ea typeface="Times New Roman" panose="02020603050405020304" pitchFamily="18" charset="0"/>
              </a:rPr>
              <a:t> в </a:t>
            </a:r>
            <a:r>
              <a:rPr lang="ru-RU" sz="2800" dirty="0" err="1">
                <a:latin typeface="Times New Roman" panose="02020603050405020304" pitchFamily="18" charset="0"/>
                <a:ea typeface="Times New Roman" panose="02020603050405020304" pitchFamily="18" charset="0"/>
              </a:rPr>
              <a:t>цій</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частині</a:t>
            </a:r>
            <a:r>
              <a:rPr lang="ru-RU" sz="2800" dirty="0">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підлягають</a:t>
            </a:r>
            <a:r>
              <a:rPr lang="ru-RU" sz="2800" dirty="0">
                <a:solidFill>
                  <a:srgbClr val="FF0000"/>
                </a:solidFill>
                <a:latin typeface="Times New Roman" panose="02020603050405020304" pitchFamily="18" charset="0"/>
                <a:ea typeface="Times New Roman" panose="02020603050405020304" pitchFamily="18" charset="0"/>
              </a:rPr>
              <a:t> </a:t>
            </a:r>
            <a:r>
              <a:rPr lang="ru-RU" sz="2800" dirty="0" err="1">
                <a:solidFill>
                  <a:srgbClr val="FF0000"/>
                </a:solidFill>
                <a:latin typeface="Times New Roman" panose="02020603050405020304" pitchFamily="18" charset="0"/>
                <a:ea typeface="Times New Roman" panose="02020603050405020304" pitchFamily="18" charset="0"/>
              </a:rPr>
              <a:t>внесенню</a:t>
            </a:r>
            <a:r>
              <a:rPr lang="ru-RU" sz="2800" dirty="0">
                <a:solidFill>
                  <a:srgbClr val="FF0000"/>
                </a:solidFill>
                <a:latin typeface="Times New Roman" panose="02020603050405020304" pitchFamily="18" charset="0"/>
                <a:ea typeface="Times New Roman" panose="02020603050405020304" pitchFamily="18" charset="0"/>
              </a:rPr>
              <a:t> до Державного земельного кадастру.</a:t>
            </a:r>
          </a:p>
        </p:txBody>
      </p:sp>
    </p:spTree>
    <p:extLst>
      <p:ext uri="{BB962C8B-B14F-4D97-AF65-F5344CB8AC3E}">
        <p14:creationId xmlns:p14="http://schemas.microsoft.com/office/powerpoint/2010/main" val="27738569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543243"/>
            <a:ext cx="9840686" cy="680311"/>
          </a:xfrm>
        </p:spPr>
        <p:txBody>
          <a:bodyPr>
            <a:noAutofit/>
          </a:bodyPr>
          <a:lstStyle/>
          <a:p>
            <a:pPr algn="l"/>
            <a:r>
              <a:rPr lang="uk-UA" sz="4400" dirty="0"/>
              <a:t>Зміни до Закону України «</a:t>
            </a:r>
            <a:r>
              <a:rPr lang="en-US" sz="4400" dirty="0" err="1"/>
              <a:t>Про</a:t>
            </a:r>
            <a:r>
              <a:rPr lang="en-US" sz="4400" dirty="0"/>
              <a:t> </a:t>
            </a:r>
            <a:r>
              <a:rPr lang="uk-UA" sz="4400" dirty="0"/>
              <a:t>регулювання містобудівної діяльності»</a:t>
            </a:r>
            <a:endParaRPr lang="en-US" sz="4400" dirty="0"/>
          </a:p>
        </p:txBody>
      </p:sp>
      <p:sp>
        <p:nvSpPr>
          <p:cNvPr id="4" name="Прямоугольник 3"/>
          <p:cNvSpPr/>
          <p:nvPr/>
        </p:nvSpPr>
        <p:spPr>
          <a:xfrm>
            <a:off x="621792" y="1381173"/>
            <a:ext cx="10742894" cy="5262979"/>
          </a:xfrm>
          <a:prstGeom prst="rect">
            <a:avLst/>
          </a:prstGeom>
        </p:spPr>
        <p:txBody>
          <a:bodyPr wrap="square">
            <a:spAutoFit/>
          </a:bodyPr>
          <a:lstStyle/>
          <a:p>
            <a:pPr indent="285750" algn="just">
              <a:spcAft>
                <a:spcPts val="750"/>
              </a:spcAft>
            </a:pPr>
            <a:r>
              <a:rPr lang="ru-RU" sz="2800" dirty="0">
                <a:latin typeface="Times New Roman" panose="02020603050405020304" pitchFamily="18" charset="0"/>
                <a:ea typeface="Times New Roman" panose="02020603050405020304" pitchFamily="18" charset="0"/>
              </a:rPr>
              <a:t>"11</a:t>
            </a:r>
            <a:r>
              <a:rPr lang="ru-RU" sz="2800" i="1" dirty="0">
                <a:solidFill>
                  <a:srgbClr val="FF0000"/>
                </a:solidFill>
                <a:latin typeface="Times New Roman" panose="02020603050405020304" pitchFamily="18" charset="0"/>
                <a:ea typeface="Times New Roman" panose="02020603050405020304" pitchFamily="18" charset="0"/>
              </a:rPr>
              <a:t>. У </a:t>
            </a:r>
            <a:r>
              <a:rPr lang="ru-RU" sz="2800" i="1" dirty="0" err="1">
                <a:solidFill>
                  <a:srgbClr val="FF0000"/>
                </a:solidFill>
                <a:latin typeface="Times New Roman" panose="02020603050405020304" pitchFamily="18" charset="0"/>
                <a:ea typeface="Times New Roman" panose="02020603050405020304" pitchFamily="18" charset="0"/>
              </a:rPr>
              <a:t>разі</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розроблення</a:t>
            </a:r>
            <a:r>
              <a:rPr lang="ru-RU" sz="2800" i="1" dirty="0">
                <a:solidFill>
                  <a:srgbClr val="FF0000"/>
                </a:solidFill>
                <a:latin typeface="Times New Roman" panose="02020603050405020304" pitchFamily="18" charset="0"/>
                <a:ea typeface="Times New Roman" panose="02020603050405020304" pitchFamily="18" charset="0"/>
              </a:rPr>
              <a:t> детального плану </a:t>
            </a:r>
            <a:r>
              <a:rPr lang="ru-RU" sz="2800" i="1" dirty="0" err="1">
                <a:solidFill>
                  <a:srgbClr val="FF0000"/>
                </a:solidFill>
                <a:latin typeface="Times New Roman" panose="02020603050405020304" pitchFamily="18" charset="0"/>
                <a:ea typeface="Times New Roman" panose="02020603050405020304" pitchFamily="18" charset="0"/>
              </a:rPr>
              <a:t>території</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відповідно</a:t>
            </a:r>
            <a:r>
              <a:rPr lang="ru-RU" sz="2800" i="1" dirty="0">
                <a:solidFill>
                  <a:srgbClr val="FF0000"/>
                </a:solidFill>
                <a:latin typeface="Times New Roman" panose="02020603050405020304" pitchFamily="18" charset="0"/>
                <a:ea typeface="Times New Roman" panose="02020603050405020304" pitchFamily="18" charset="0"/>
              </a:rPr>
              <a:t> до </a:t>
            </a:r>
            <a:r>
              <a:rPr lang="ru-RU" sz="2800" i="1" dirty="0" err="1">
                <a:solidFill>
                  <a:srgbClr val="FF0000"/>
                </a:solidFill>
                <a:latin typeface="Times New Roman" panose="02020603050405020304" pitchFamily="18" charset="0"/>
                <a:ea typeface="Times New Roman" panose="02020603050405020304" pitchFamily="18" charset="0"/>
              </a:rPr>
              <a:t>вимог</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цього</a:t>
            </a:r>
            <a:r>
              <a:rPr lang="ru-RU" sz="2800" i="1" dirty="0">
                <a:solidFill>
                  <a:srgbClr val="FF0000"/>
                </a:solidFill>
                <a:latin typeface="Times New Roman" panose="02020603050405020304" pitchFamily="18" charset="0"/>
                <a:ea typeface="Times New Roman" panose="02020603050405020304" pitchFamily="18" charset="0"/>
              </a:rPr>
              <a:t> Закону на </a:t>
            </a:r>
            <a:r>
              <a:rPr lang="ru-RU" sz="2800" i="1" dirty="0" err="1">
                <a:solidFill>
                  <a:srgbClr val="FF0000"/>
                </a:solidFill>
                <a:latin typeface="Times New Roman" panose="02020603050405020304" pitchFamily="18" charset="0"/>
                <a:ea typeface="Times New Roman" panose="02020603050405020304" pitchFamily="18" charset="0"/>
              </a:rPr>
              <a:t>цю</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територію</a:t>
            </a:r>
            <a:r>
              <a:rPr lang="ru-RU" sz="2800" i="1" dirty="0">
                <a:solidFill>
                  <a:srgbClr val="FF0000"/>
                </a:solidFill>
                <a:latin typeface="Times New Roman" panose="02020603050405020304" pitchFamily="18" charset="0"/>
                <a:ea typeface="Times New Roman" panose="02020603050405020304" pitchFamily="18" charset="0"/>
              </a:rPr>
              <a:t> не </a:t>
            </a:r>
            <a:r>
              <a:rPr lang="ru-RU" sz="2800" i="1" dirty="0" err="1">
                <a:solidFill>
                  <a:srgbClr val="FF0000"/>
                </a:solidFill>
                <a:latin typeface="Times New Roman" panose="02020603050405020304" pitchFamily="18" charset="0"/>
                <a:ea typeface="Times New Roman" panose="02020603050405020304" pitchFamily="18" charset="0"/>
              </a:rPr>
              <a:t>розробляється</a:t>
            </a:r>
            <a:r>
              <a:rPr lang="ru-RU" sz="2800" i="1" dirty="0">
                <a:solidFill>
                  <a:srgbClr val="FF0000"/>
                </a:solidFill>
                <a:latin typeface="Times New Roman" panose="02020603050405020304" pitchFamily="18" charset="0"/>
                <a:ea typeface="Times New Roman" panose="02020603050405020304" pitchFamily="18" charset="0"/>
              </a:rPr>
              <a:t> проект </a:t>
            </a:r>
            <a:r>
              <a:rPr lang="ru-RU" sz="2800" i="1" dirty="0" err="1">
                <a:solidFill>
                  <a:srgbClr val="FF0000"/>
                </a:solidFill>
                <a:latin typeface="Times New Roman" panose="02020603050405020304" pitchFamily="18" charset="0"/>
                <a:ea typeface="Times New Roman" panose="02020603050405020304" pitchFamily="18" charset="0"/>
              </a:rPr>
              <a:t>землеустрою</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щодо</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впорядкування</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території</a:t>
            </a:r>
            <a:r>
              <a:rPr lang="ru-RU" sz="2800" i="1" dirty="0">
                <a:solidFill>
                  <a:srgbClr val="FF0000"/>
                </a:solidFill>
                <a:latin typeface="Times New Roman" panose="02020603050405020304" pitchFamily="18" charset="0"/>
                <a:ea typeface="Times New Roman" panose="02020603050405020304" pitchFamily="18" charset="0"/>
              </a:rPr>
              <a:t> для </a:t>
            </a:r>
            <a:r>
              <a:rPr lang="ru-RU" sz="2800" i="1" dirty="0" err="1">
                <a:solidFill>
                  <a:srgbClr val="FF0000"/>
                </a:solidFill>
                <a:latin typeface="Times New Roman" panose="02020603050405020304" pitchFamily="18" charset="0"/>
                <a:ea typeface="Times New Roman" panose="02020603050405020304" pitchFamily="18" charset="0"/>
              </a:rPr>
              <a:t>містобудівних</a:t>
            </a:r>
            <a:r>
              <a:rPr lang="ru-RU" sz="2800" i="1" dirty="0">
                <a:solidFill>
                  <a:srgbClr val="FF0000"/>
                </a:solidFill>
                <a:latin typeface="Times New Roman" panose="02020603050405020304" pitchFamily="18" charset="0"/>
                <a:ea typeface="Times New Roman" panose="02020603050405020304" pitchFamily="18" charset="0"/>
              </a:rPr>
              <a:t> потреб, а </a:t>
            </a:r>
            <a:r>
              <a:rPr lang="ru-RU" sz="2800" i="1" dirty="0" err="1">
                <a:solidFill>
                  <a:srgbClr val="FF0000"/>
                </a:solidFill>
                <a:latin typeface="Times New Roman" panose="02020603050405020304" pitchFamily="18" charset="0"/>
                <a:ea typeface="Times New Roman" panose="02020603050405020304" pitchFamily="18" charset="0"/>
              </a:rPr>
              <a:t>також</a:t>
            </a:r>
            <a:r>
              <a:rPr lang="ru-RU" sz="2800" i="1" dirty="0">
                <a:solidFill>
                  <a:srgbClr val="FF0000"/>
                </a:solidFill>
                <a:latin typeface="Times New Roman" panose="02020603050405020304" pitchFamily="18" charset="0"/>
                <a:ea typeface="Times New Roman" panose="02020603050405020304" pitchFamily="18" charset="0"/>
              </a:rPr>
              <a:t> проект </a:t>
            </a:r>
            <a:r>
              <a:rPr lang="ru-RU" sz="2800" i="1" dirty="0" err="1">
                <a:solidFill>
                  <a:srgbClr val="FF0000"/>
                </a:solidFill>
                <a:latin typeface="Times New Roman" panose="02020603050405020304" pitchFamily="18" charset="0"/>
                <a:ea typeface="Times New Roman" panose="02020603050405020304" pitchFamily="18" charset="0"/>
              </a:rPr>
              <a:t>землеустрою</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щодо</a:t>
            </a:r>
            <a:r>
              <a:rPr lang="ru-RU" sz="2800" i="1" dirty="0">
                <a:solidFill>
                  <a:srgbClr val="FF0000"/>
                </a:solidFill>
                <a:latin typeface="Times New Roman" panose="02020603050405020304" pitchFamily="18" charset="0"/>
                <a:ea typeface="Times New Roman" panose="02020603050405020304" pitchFamily="18" charset="0"/>
              </a:rPr>
              <a:t> </a:t>
            </a:r>
            <a:r>
              <a:rPr lang="ru-RU" sz="2800" i="1" dirty="0" err="1">
                <a:solidFill>
                  <a:srgbClr val="FF0000"/>
                </a:solidFill>
                <a:latin typeface="Times New Roman" panose="02020603050405020304" pitchFamily="18" charset="0"/>
                <a:ea typeface="Times New Roman" panose="02020603050405020304" pitchFamily="18" charset="0"/>
              </a:rPr>
              <a:t>організації</a:t>
            </a:r>
            <a:r>
              <a:rPr lang="ru-RU" sz="2800" i="1" dirty="0">
                <a:solidFill>
                  <a:srgbClr val="FF0000"/>
                </a:solidFill>
                <a:latin typeface="Times New Roman" panose="02020603050405020304" pitchFamily="18" charset="0"/>
                <a:ea typeface="Times New Roman" panose="02020603050405020304" pitchFamily="18" charset="0"/>
              </a:rPr>
              <a:t> і </a:t>
            </a:r>
            <a:r>
              <a:rPr lang="ru-RU" sz="2800" i="1" dirty="0" err="1">
                <a:solidFill>
                  <a:srgbClr val="FF0000"/>
                </a:solidFill>
                <a:latin typeface="Times New Roman" panose="02020603050405020304" pitchFamily="18" charset="0"/>
                <a:ea typeface="Times New Roman" panose="02020603050405020304" pitchFamily="18" charset="0"/>
              </a:rPr>
              <a:t>встановлення</a:t>
            </a:r>
            <a:r>
              <a:rPr lang="ru-RU" sz="2800" i="1" dirty="0">
                <a:solidFill>
                  <a:srgbClr val="FF0000"/>
                </a:solidFill>
                <a:latin typeface="Times New Roman" panose="02020603050405020304" pitchFamily="18" charset="0"/>
                <a:ea typeface="Times New Roman" panose="02020603050405020304" pitchFamily="18" charset="0"/>
              </a:rPr>
              <a:t> меж </a:t>
            </a:r>
            <a:r>
              <a:rPr lang="ru-RU" sz="2800" i="1" dirty="0" err="1">
                <a:solidFill>
                  <a:srgbClr val="FF0000"/>
                </a:solidFill>
                <a:latin typeface="Times New Roman" panose="02020603050405020304" pitchFamily="18" charset="0"/>
                <a:ea typeface="Times New Roman" panose="02020603050405020304" pitchFamily="18" charset="0"/>
              </a:rPr>
              <a:t>територій</a:t>
            </a:r>
            <a:r>
              <a:rPr lang="ru-RU" sz="2800" i="1" dirty="0">
                <a:solidFill>
                  <a:srgbClr val="FF0000"/>
                </a:solidFill>
                <a:latin typeface="Times New Roman" panose="02020603050405020304" pitchFamily="18" charset="0"/>
                <a:ea typeface="Times New Roman" panose="02020603050405020304" pitchFamily="18" charset="0"/>
              </a:rPr>
              <a:t> </a:t>
            </a:r>
            <a:r>
              <a:rPr lang="ru-RU" sz="2800" dirty="0">
                <a:latin typeface="Times New Roman" panose="02020603050405020304" pitchFamily="18" charset="0"/>
                <a:ea typeface="Times New Roman" panose="02020603050405020304" pitchFamily="18" charset="0"/>
              </a:rPr>
              <a:t>природно-</a:t>
            </a:r>
            <a:r>
              <a:rPr lang="ru-RU" sz="2800" dirty="0" err="1">
                <a:latin typeface="Times New Roman" panose="02020603050405020304" pitchFamily="18" charset="0"/>
                <a:ea typeface="Times New Roman" panose="02020603050405020304" pitchFamily="18" charset="0"/>
              </a:rPr>
              <a:t>заповідного</a:t>
            </a:r>
            <a:r>
              <a:rPr lang="ru-RU" sz="2800" dirty="0">
                <a:latin typeface="Times New Roman" panose="02020603050405020304" pitchFamily="18" charset="0"/>
                <a:ea typeface="Times New Roman" panose="02020603050405020304" pitchFamily="18" charset="0"/>
              </a:rPr>
              <a:t> фонду та </a:t>
            </a:r>
            <a:r>
              <a:rPr lang="ru-RU" sz="2800" dirty="0" err="1">
                <a:latin typeface="Times New Roman" panose="02020603050405020304" pitchFamily="18" charset="0"/>
                <a:ea typeface="Times New Roman" panose="02020603050405020304" pitchFamily="18" charset="0"/>
              </a:rPr>
              <a:t>іншого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природоохоронного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призначення</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оздоровчого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рекреаційного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історико</a:t>
            </a:r>
            <a:r>
              <a:rPr lang="ru-RU" sz="2800" dirty="0">
                <a:latin typeface="Times New Roman" panose="02020603050405020304" pitchFamily="18" charset="0"/>
                <a:ea typeface="Times New Roman" panose="02020603050405020304" pitchFamily="18" charset="0"/>
              </a:rPr>
              <a:t>-культурного, </a:t>
            </a:r>
            <a:r>
              <a:rPr lang="ru-RU" sz="2800" dirty="0" err="1">
                <a:latin typeface="Times New Roman" panose="02020603050405020304" pitchFamily="18" charset="0"/>
                <a:ea typeface="Times New Roman" panose="02020603050405020304" pitchFamily="18" charset="0"/>
              </a:rPr>
              <a:t>лісогосподарського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призначення</a:t>
            </a:r>
            <a:r>
              <a:rPr lang="ru-RU" sz="2800" dirty="0">
                <a:latin typeface="Times New Roman" panose="02020603050405020304" pitchFamily="18" charset="0"/>
                <a:ea typeface="Times New Roman" panose="02020603050405020304" pitchFamily="18" charset="0"/>
              </a:rPr>
              <a:t>, земель водного фонду та </a:t>
            </a:r>
            <a:r>
              <a:rPr lang="ru-RU" sz="2800" dirty="0" err="1">
                <a:latin typeface="Times New Roman" panose="02020603050405020304" pitchFamily="18" charset="0"/>
                <a:ea typeface="Times New Roman" panose="02020603050405020304" pitchFamily="18" charset="0"/>
              </a:rPr>
              <a:t>водоохоронних</a:t>
            </a:r>
            <a:r>
              <a:rPr lang="ru-RU" sz="2800" dirty="0">
                <a:latin typeface="Times New Roman" panose="02020603050405020304" pitchFamily="18" charset="0"/>
                <a:ea typeface="Times New Roman" panose="02020603050405020304" pitchFamily="18" charset="0"/>
              </a:rPr>
              <a:t> зон, </a:t>
            </a:r>
            <a:r>
              <a:rPr lang="ru-RU" sz="2800" dirty="0" err="1">
                <a:latin typeface="Times New Roman" panose="02020603050405020304" pitchFamily="18" charset="0"/>
                <a:ea typeface="Times New Roman" panose="02020603050405020304" pitchFamily="18" charset="0"/>
              </a:rPr>
              <a:t>обмежень</a:t>
            </a:r>
            <a:r>
              <a:rPr lang="ru-RU" sz="2800" dirty="0">
                <a:latin typeface="Times New Roman" panose="02020603050405020304" pitchFamily="18" charset="0"/>
                <a:ea typeface="Times New Roman" panose="02020603050405020304" pitchFamily="18" charset="0"/>
              </a:rPr>
              <a:t> у </a:t>
            </a:r>
            <a:r>
              <a:rPr lang="ru-RU" sz="2800" dirty="0" err="1">
                <a:latin typeface="Times New Roman" panose="02020603050405020304" pitchFamily="18" charset="0"/>
                <a:ea typeface="Times New Roman" panose="02020603050405020304" pitchFamily="18" charset="0"/>
              </a:rPr>
              <a:t>використанні</a:t>
            </a:r>
            <a:r>
              <a:rPr lang="ru-RU" sz="2800" dirty="0">
                <a:latin typeface="Times New Roman" panose="02020603050405020304" pitchFamily="18" charset="0"/>
                <a:ea typeface="Times New Roman" panose="02020603050405020304" pitchFamily="18" charset="0"/>
              </a:rPr>
              <a:t> земель та </a:t>
            </a:r>
            <a:r>
              <a:rPr lang="ru-RU" sz="2800" dirty="0" err="1">
                <a:latin typeface="Times New Roman" panose="02020603050405020304" pitchFamily="18" charset="0"/>
                <a:ea typeface="Times New Roman" panose="02020603050405020304" pitchFamily="18" charset="0"/>
              </a:rPr>
              <a:t>їх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режимоутворюючих</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об’єктів</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щодо</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обмежень</a:t>
            </a:r>
            <a:r>
              <a:rPr lang="ru-RU" sz="2800" dirty="0">
                <a:latin typeface="Times New Roman" panose="02020603050405020304" pitchFamily="18" charset="0"/>
                <a:ea typeface="Times New Roman" panose="02020603050405020304" pitchFamily="18" charset="0"/>
              </a:rPr>
              <a:t> у </a:t>
            </a:r>
            <a:r>
              <a:rPr lang="ru-RU" sz="2800" dirty="0" err="1">
                <a:latin typeface="Times New Roman" panose="02020603050405020304" pitchFamily="18" charset="0"/>
                <a:ea typeface="Times New Roman" panose="02020603050405020304" pitchFamily="18" charset="0"/>
              </a:rPr>
              <a:t>використанні</a:t>
            </a:r>
            <a:r>
              <a:rPr lang="ru-RU" sz="2800" dirty="0">
                <a:latin typeface="Times New Roman" panose="02020603050405020304" pitchFamily="18" charset="0"/>
                <a:ea typeface="Times New Roman" panose="02020603050405020304" pitchFamily="18" charset="0"/>
              </a:rPr>
              <a:t> земель, </a:t>
            </a:r>
            <a:r>
              <a:rPr lang="ru-RU" sz="2800" dirty="0" err="1">
                <a:latin typeface="Times New Roman" panose="02020603050405020304" pitchFamily="18" charset="0"/>
                <a:ea typeface="Times New Roman" panose="02020603050405020304" pitchFamily="18" charset="0"/>
              </a:rPr>
              <a:t>відомості</a:t>
            </a:r>
            <a:r>
              <a:rPr lang="ru-RU" sz="2800" dirty="0">
                <a:latin typeface="Times New Roman" panose="02020603050405020304" pitchFamily="18" charset="0"/>
                <a:ea typeface="Times New Roman" panose="02020603050405020304" pitchFamily="18" charset="0"/>
              </a:rPr>
              <a:t> про </a:t>
            </a:r>
            <a:r>
              <a:rPr lang="ru-RU" sz="2800" dirty="0" err="1">
                <a:latin typeface="Times New Roman" panose="02020603050405020304" pitchFamily="18" charset="0"/>
                <a:ea typeface="Times New Roman" panose="02020603050405020304" pitchFamily="18" charset="0"/>
              </a:rPr>
              <a:t>які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підлягають</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внесенню</a:t>
            </a:r>
            <a:r>
              <a:rPr lang="ru-RU" sz="2800" dirty="0">
                <a:latin typeface="Times New Roman" panose="02020603050405020304" pitchFamily="18" charset="0"/>
                <a:ea typeface="Times New Roman" panose="02020603050405020304" pitchFamily="18" charset="0"/>
              </a:rPr>
              <a:t> до Державного земельного кадастру на </a:t>
            </a:r>
            <a:r>
              <a:rPr lang="ru-RU" sz="2800" dirty="0" err="1">
                <a:latin typeface="Times New Roman" panose="02020603050405020304" pitchFamily="18" charset="0"/>
                <a:ea typeface="Times New Roman" panose="02020603050405020304" pitchFamily="18" charset="0"/>
              </a:rPr>
              <a:t>підставі</a:t>
            </a:r>
            <a:r>
              <a:rPr lang="ru-RU" sz="2800" dirty="0">
                <a:latin typeface="Times New Roman" panose="02020603050405020304" pitchFamily="18" charset="0"/>
                <a:ea typeface="Times New Roman" panose="02020603050405020304" pitchFamily="18" charset="0"/>
              </a:rPr>
              <a:t> </a:t>
            </a:r>
            <a:r>
              <a:rPr lang="ru-RU" sz="2800" dirty="0" err="1">
                <a:latin typeface="Times New Roman" panose="02020603050405020304" pitchFamily="18" charset="0"/>
                <a:ea typeface="Times New Roman" panose="02020603050405020304" pitchFamily="18" charset="0"/>
              </a:rPr>
              <a:t>цього</a:t>
            </a:r>
            <a:r>
              <a:rPr lang="ru-RU" sz="2800" dirty="0">
                <a:latin typeface="Times New Roman" panose="02020603050405020304" pitchFamily="18" charset="0"/>
                <a:ea typeface="Times New Roman" panose="02020603050405020304" pitchFamily="18" charset="0"/>
              </a:rPr>
              <a:t> детального плану </a:t>
            </a:r>
            <a:r>
              <a:rPr lang="ru-RU" sz="2800" dirty="0" err="1">
                <a:latin typeface="Times New Roman" panose="02020603050405020304" pitchFamily="18" charset="0"/>
                <a:ea typeface="Times New Roman" panose="02020603050405020304" pitchFamily="18" charset="0"/>
              </a:rPr>
              <a:t>території</a:t>
            </a:r>
            <a:r>
              <a:rPr lang="ru-RU" sz="2800" dirty="0">
                <a:latin typeface="Times New Roman" panose="02020603050405020304" pitchFamily="18" charset="0"/>
                <a:ea typeface="Times New Roman" panose="02020603050405020304" pitchFamily="18" charset="0"/>
              </a:rPr>
              <a:t>)";</a:t>
            </a:r>
          </a:p>
        </p:txBody>
      </p:sp>
      <p:sp>
        <p:nvSpPr>
          <p:cNvPr id="6" name="Прямоугольник 5"/>
          <p:cNvSpPr/>
          <p:nvPr/>
        </p:nvSpPr>
        <p:spPr>
          <a:xfrm>
            <a:off x="3048000" y="1582341"/>
            <a:ext cx="6096000" cy="369332"/>
          </a:xfrm>
          <a:prstGeom prst="rect">
            <a:avLst/>
          </a:prstGeom>
        </p:spPr>
        <p:txBody>
          <a:bodyPr>
            <a:spAutoFit/>
          </a:bodyPr>
          <a:lstStyle/>
          <a:p>
            <a:pPr indent="285750" algn="just">
              <a:spcAft>
                <a:spcPts val="750"/>
              </a:spcAft>
            </a:pPr>
            <a:r>
              <a:rPr lang="ru-RU" dirty="0">
                <a:latin typeface="Times New Roman" panose="02020603050405020304" pitchFamily="18" charset="0"/>
                <a:ea typeface="Times New Roman" panose="02020603050405020304" pitchFamily="18" charset="0"/>
              </a:rPr>
              <a:t>"11. </a:t>
            </a:r>
          </a:p>
        </p:txBody>
      </p:sp>
    </p:spTree>
    <p:extLst>
      <p:ext uri="{BB962C8B-B14F-4D97-AF65-F5344CB8AC3E}">
        <p14:creationId xmlns:p14="http://schemas.microsoft.com/office/powerpoint/2010/main" val="29402992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id="{E1FBFC02-A282-4140-B419-F38A6F3C7C0F}"/>
              </a:ext>
            </a:extLst>
          </p:cNvPr>
          <p:cNvSpPr/>
          <p:nvPr/>
        </p:nvSpPr>
        <p:spPr>
          <a:xfrm>
            <a:off x="980661" y="2334514"/>
            <a:ext cx="10230678" cy="1844416"/>
          </a:xfrm>
          <a:prstGeom prst="rect">
            <a:avLst/>
          </a:prstGeom>
        </p:spPr>
        <p:txBody>
          <a:bodyPr wrap="square">
            <a:spAutoFit/>
          </a:bodyPr>
          <a:lstStyle/>
          <a:p>
            <a:pPr algn="ctr">
              <a:lnSpc>
                <a:spcPct val="107000"/>
              </a:lnSpc>
              <a:spcAft>
                <a:spcPts val="800"/>
              </a:spcAft>
            </a:pPr>
            <a:r>
              <a:rPr lang="uk-UA" sz="3600" dirty="0">
                <a:ea typeface="Calibri" panose="020F0502020204030204" pitchFamily="34" charset="0"/>
                <a:cs typeface="Times New Roman" panose="02020603050405020304" pitchFamily="18" charset="0"/>
              </a:rPr>
              <a:t>Існуюча містобудівна документація </a:t>
            </a:r>
            <a:r>
              <a:rPr lang="uk-UA" sz="3600" b="1" dirty="0">
                <a:ea typeface="Calibri" panose="020F0502020204030204" pitchFamily="34" charset="0"/>
                <a:cs typeface="Times New Roman" panose="02020603050405020304" pitchFamily="18" charset="0"/>
              </a:rPr>
              <a:t>залишається в силі, але вже після 1 січня 2025 року</a:t>
            </a:r>
            <a:r>
              <a:rPr lang="uk-UA" sz="3600" dirty="0">
                <a:ea typeface="Calibri" panose="020F0502020204030204" pitchFamily="34" charset="0"/>
                <a:cs typeface="Times New Roman" panose="02020603050405020304" pitchFamily="18" charset="0"/>
              </a:rPr>
              <a:t> зміни до неї потрібно вносити за новими правилами.</a:t>
            </a:r>
            <a:endParaRPr lang="ru-RU" sz="3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999048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50848" y="646875"/>
            <a:ext cx="9840686" cy="680311"/>
          </a:xfrm>
        </p:spPr>
        <p:txBody>
          <a:bodyPr>
            <a:noAutofit/>
          </a:bodyPr>
          <a:lstStyle/>
          <a:p>
            <a:pPr algn="l"/>
            <a:r>
              <a:rPr lang="ru-RU" sz="4400" dirty="0"/>
              <a:t>У </a:t>
            </a:r>
            <a:r>
              <a:rPr lang="ru-RU" sz="4400" dirty="0" err="1">
                <a:hlinkClick r:id="rId2"/>
              </a:rPr>
              <a:t>Законі</a:t>
            </a:r>
            <a:r>
              <a:rPr lang="ru-RU" sz="4400" dirty="0">
                <a:hlinkClick r:id="rId2"/>
              </a:rPr>
              <a:t> </a:t>
            </a:r>
            <a:r>
              <a:rPr lang="ru-RU" sz="4400" dirty="0" err="1">
                <a:hlinkClick r:id="rId2"/>
              </a:rPr>
              <a:t>України</a:t>
            </a:r>
            <a:r>
              <a:rPr lang="ru-RU" sz="4400" dirty="0"/>
              <a:t> "Про </a:t>
            </a:r>
            <a:r>
              <a:rPr lang="ru-RU" sz="4400" dirty="0" err="1"/>
              <a:t>місцеве</a:t>
            </a:r>
            <a:r>
              <a:rPr lang="ru-RU" sz="4400" dirty="0"/>
              <a:t> </a:t>
            </a:r>
            <a:r>
              <a:rPr lang="ru-RU" sz="4400" dirty="0" err="1"/>
              <a:t>самоврядування</a:t>
            </a:r>
            <a:r>
              <a:rPr lang="ru-RU" sz="4400" dirty="0"/>
              <a:t> в </a:t>
            </a:r>
            <a:r>
              <a:rPr lang="ru-RU" sz="4400" dirty="0" err="1"/>
              <a:t>Україні</a:t>
            </a:r>
            <a:endParaRPr lang="en-US" sz="4400" dirty="0"/>
          </a:p>
        </p:txBody>
      </p:sp>
      <p:sp>
        <p:nvSpPr>
          <p:cNvPr id="3" name="Подзаголовок 2"/>
          <p:cNvSpPr>
            <a:spLocks noGrp="1"/>
          </p:cNvSpPr>
          <p:nvPr>
            <p:ph type="subTitle" idx="1"/>
          </p:nvPr>
        </p:nvSpPr>
        <p:spPr>
          <a:xfrm>
            <a:off x="877171" y="1601506"/>
            <a:ext cx="10140043" cy="4799294"/>
          </a:xfrm>
        </p:spPr>
        <p:txBody>
          <a:bodyPr>
            <a:normAutofit fontScale="92500" lnSpcReduction="20000"/>
          </a:bodyPr>
          <a:lstStyle/>
          <a:p>
            <a:pPr algn="l"/>
            <a:r>
              <a:rPr lang="ru-RU" sz="3000" dirty="0"/>
              <a:t>"До </a:t>
            </a:r>
            <a:r>
              <a:rPr lang="ru-RU" sz="3000" dirty="0" err="1"/>
              <a:t>утворення</a:t>
            </a:r>
            <a:r>
              <a:rPr lang="ru-RU" sz="3000" dirty="0"/>
              <a:t> </a:t>
            </a:r>
            <a:r>
              <a:rPr lang="ru-RU" sz="3000" dirty="0" err="1"/>
              <a:t>виконавчого</a:t>
            </a:r>
            <a:r>
              <a:rPr lang="ru-RU" sz="3000" dirty="0"/>
              <a:t> органу </a:t>
            </a:r>
            <a:r>
              <a:rPr lang="ru-RU" sz="3000" dirty="0" err="1"/>
              <a:t>сільської</a:t>
            </a:r>
            <a:r>
              <a:rPr lang="ru-RU" sz="3000" dirty="0"/>
              <a:t>, </a:t>
            </a:r>
            <a:r>
              <a:rPr lang="ru-RU" sz="3000" dirty="0" err="1"/>
              <a:t>селищної</a:t>
            </a:r>
            <a:r>
              <a:rPr lang="ru-RU" sz="3000" dirty="0"/>
              <a:t>, </a:t>
            </a:r>
            <a:r>
              <a:rPr lang="ru-RU" sz="3000" dirty="0" err="1"/>
              <a:t>міської</a:t>
            </a:r>
            <a:r>
              <a:rPr lang="ru-RU" sz="3000" dirty="0"/>
              <a:t> ради з </a:t>
            </a:r>
            <a:r>
              <a:rPr lang="ru-RU" sz="3000" dirty="0" err="1"/>
              <a:t>питань</a:t>
            </a:r>
            <a:r>
              <a:rPr lang="ru-RU" sz="3000" dirty="0"/>
              <a:t> </a:t>
            </a:r>
            <a:r>
              <a:rPr lang="ru-RU" sz="3000" dirty="0" err="1"/>
              <a:t>архітектури</a:t>
            </a:r>
            <a:r>
              <a:rPr lang="ru-RU" sz="3000" dirty="0"/>
              <a:t> </a:t>
            </a:r>
            <a:r>
              <a:rPr lang="ru-RU" sz="3000" dirty="0" err="1"/>
              <a:t>уповноваженим</a:t>
            </a:r>
            <a:r>
              <a:rPr lang="ru-RU" sz="3000" dirty="0"/>
              <a:t> органом </a:t>
            </a:r>
            <a:r>
              <a:rPr lang="ru-RU" sz="3000" dirty="0" err="1"/>
              <a:t>містобудування</a:t>
            </a:r>
            <a:r>
              <a:rPr lang="ru-RU" sz="3000" dirty="0"/>
              <a:t> та </a:t>
            </a:r>
            <a:r>
              <a:rPr lang="ru-RU" sz="3000" dirty="0" err="1"/>
              <a:t>архітектури</a:t>
            </a:r>
            <a:r>
              <a:rPr lang="ru-RU" sz="3000" dirty="0"/>
              <a:t> є </a:t>
            </a:r>
            <a:r>
              <a:rPr lang="ru-RU" sz="3000" i="1" dirty="0" err="1">
                <a:solidFill>
                  <a:srgbClr val="FF0000"/>
                </a:solidFill>
              </a:rPr>
              <a:t>структурний</a:t>
            </a:r>
            <a:r>
              <a:rPr lang="ru-RU" sz="3000" i="1" dirty="0">
                <a:solidFill>
                  <a:srgbClr val="FF0000"/>
                </a:solidFill>
              </a:rPr>
              <a:t> </a:t>
            </a:r>
            <a:r>
              <a:rPr lang="ru-RU" sz="3000" i="1" dirty="0" err="1">
                <a:solidFill>
                  <a:srgbClr val="FF0000"/>
                </a:solidFill>
              </a:rPr>
              <a:t>підрозділ</a:t>
            </a:r>
            <a:r>
              <a:rPr lang="ru-RU" sz="3000" i="1" dirty="0">
                <a:solidFill>
                  <a:srgbClr val="FF0000"/>
                </a:solidFill>
              </a:rPr>
              <a:t> </a:t>
            </a:r>
            <a:r>
              <a:rPr lang="ru-RU" sz="3000" i="1" dirty="0" err="1">
                <a:solidFill>
                  <a:srgbClr val="FF0000"/>
                </a:solidFill>
              </a:rPr>
              <a:t>районної</a:t>
            </a:r>
            <a:r>
              <a:rPr lang="ru-RU" sz="3000" i="1" dirty="0">
                <a:solidFill>
                  <a:srgbClr val="FF0000"/>
                </a:solidFill>
              </a:rPr>
              <a:t> </a:t>
            </a:r>
            <a:r>
              <a:rPr lang="ru-RU" sz="3000" i="1" dirty="0" err="1">
                <a:solidFill>
                  <a:srgbClr val="FF0000"/>
                </a:solidFill>
              </a:rPr>
              <a:t>державної</a:t>
            </a:r>
            <a:r>
              <a:rPr lang="ru-RU" sz="3000" i="1" dirty="0">
                <a:solidFill>
                  <a:srgbClr val="FF0000"/>
                </a:solidFill>
              </a:rPr>
              <a:t> </a:t>
            </a:r>
            <a:r>
              <a:rPr lang="ru-RU" sz="3000" i="1" dirty="0" err="1">
                <a:solidFill>
                  <a:srgbClr val="FF0000"/>
                </a:solidFill>
              </a:rPr>
              <a:t>адміністрації</a:t>
            </a:r>
            <a:r>
              <a:rPr lang="ru-RU" sz="3000" i="1" dirty="0">
                <a:solidFill>
                  <a:srgbClr val="FF0000"/>
                </a:solidFill>
              </a:rPr>
              <a:t> з </a:t>
            </a:r>
            <a:r>
              <a:rPr lang="ru-RU" sz="3000" i="1" dirty="0" err="1">
                <a:solidFill>
                  <a:srgbClr val="FF0000"/>
                </a:solidFill>
              </a:rPr>
              <a:t>питань</a:t>
            </a:r>
            <a:r>
              <a:rPr lang="ru-RU" sz="3000" i="1" dirty="0">
                <a:solidFill>
                  <a:srgbClr val="FF0000"/>
                </a:solidFill>
              </a:rPr>
              <a:t> </a:t>
            </a:r>
            <a:r>
              <a:rPr lang="ru-RU" sz="3000" i="1" dirty="0" err="1">
                <a:solidFill>
                  <a:srgbClr val="FF0000"/>
                </a:solidFill>
              </a:rPr>
              <a:t>архітектури</a:t>
            </a:r>
            <a:r>
              <a:rPr lang="ru-RU" sz="3000" i="1" dirty="0">
                <a:solidFill>
                  <a:srgbClr val="FF0000"/>
                </a:solidFill>
              </a:rPr>
              <a:t>, а за </a:t>
            </a:r>
            <a:r>
              <a:rPr lang="ru-RU" sz="3000" i="1" dirty="0" err="1">
                <a:solidFill>
                  <a:srgbClr val="FF0000"/>
                </a:solidFill>
              </a:rPr>
              <a:t>його</a:t>
            </a:r>
            <a:r>
              <a:rPr lang="ru-RU" sz="3000" i="1" dirty="0">
                <a:solidFill>
                  <a:srgbClr val="FF0000"/>
                </a:solidFill>
              </a:rPr>
              <a:t> </a:t>
            </a:r>
            <a:r>
              <a:rPr lang="ru-RU" sz="3000" i="1" dirty="0" err="1">
                <a:solidFill>
                  <a:srgbClr val="FF0000"/>
                </a:solidFill>
              </a:rPr>
              <a:t>відсутності</a:t>
            </a:r>
            <a:r>
              <a:rPr lang="ru-RU" sz="3000" i="1" dirty="0">
                <a:solidFill>
                  <a:srgbClr val="FF0000"/>
                </a:solidFill>
              </a:rPr>
              <a:t> - </a:t>
            </a:r>
            <a:r>
              <a:rPr lang="ru-RU" sz="3000" i="1" dirty="0" err="1">
                <a:solidFill>
                  <a:srgbClr val="FF0000"/>
                </a:solidFill>
              </a:rPr>
              <a:t>структурний</a:t>
            </a:r>
            <a:r>
              <a:rPr lang="ru-RU" sz="3000" i="1" dirty="0">
                <a:solidFill>
                  <a:srgbClr val="FF0000"/>
                </a:solidFill>
              </a:rPr>
              <a:t> </a:t>
            </a:r>
            <a:r>
              <a:rPr lang="ru-RU" sz="3000" i="1" dirty="0" err="1">
                <a:solidFill>
                  <a:srgbClr val="FF0000"/>
                </a:solidFill>
              </a:rPr>
              <a:t>підрозділ</a:t>
            </a:r>
            <a:r>
              <a:rPr lang="ru-RU" sz="3000" i="1" dirty="0">
                <a:solidFill>
                  <a:srgbClr val="FF0000"/>
                </a:solidFill>
              </a:rPr>
              <a:t> </a:t>
            </a:r>
            <a:r>
              <a:rPr lang="ru-RU" sz="3000" i="1" dirty="0" err="1">
                <a:solidFill>
                  <a:srgbClr val="FF0000"/>
                </a:solidFill>
              </a:rPr>
              <a:t>обласної</a:t>
            </a:r>
            <a:r>
              <a:rPr lang="ru-RU" sz="3000" i="1" dirty="0">
                <a:solidFill>
                  <a:srgbClr val="FF0000"/>
                </a:solidFill>
              </a:rPr>
              <a:t> </a:t>
            </a:r>
            <a:r>
              <a:rPr lang="ru-RU" sz="3000" i="1" dirty="0" err="1">
                <a:solidFill>
                  <a:srgbClr val="FF0000"/>
                </a:solidFill>
              </a:rPr>
              <a:t>державної</a:t>
            </a:r>
            <a:r>
              <a:rPr lang="ru-RU" sz="3000" i="1" dirty="0">
                <a:solidFill>
                  <a:srgbClr val="FF0000"/>
                </a:solidFill>
              </a:rPr>
              <a:t> </a:t>
            </a:r>
            <a:r>
              <a:rPr lang="ru-RU" sz="3000" i="1" dirty="0" err="1">
                <a:solidFill>
                  <a:srgbClr val="FF0000"/>
                </a:solidFill>
              </a:rPr>
              <a:t>адміністрації</a:t>
            </a:r>
            <a:r>
              <a:rPr lang="ru-RU" sz="3000" i="1" dirty="0">
                <a:solidFill>
                  <a:srgbClr val="FF0000"/>
                </a:solidFill>
              </a:rPr>
              <a:t> з </a:t>
            </a:r>
            <a:r>
              <a:rPr lang="ru-RU" sz="3000" i="1" dirty="0" err="1">
                <a:solidFill>
                  <a:srgbClr val="FF0000"/>
                </a:solidFill>
              </a:rPr>
              <a:t>питань</a:t>
            </a:r>
            <a:r>
              <a:rPr lang="ru-RU" sz="3000" i="1" dirty="0">
                <a:solidFill>
                  <a:srgbClr val="FF0000"/>
                </a:solidFill>
              </a:rPr>
              <a:t> </a:t>
            </a:r>
            <a:r>
              <a:rPr lang="ru-RU" sz="3000" i="1" dirty="0" err="1">
                <a:solidFill>
                  <a:srgbClr val="FF0000"/>
                </a:solidFill>
              </a:rPr>
              <a:t>архітектури</a:t>
            </a:r>
            <a:r>
              <a:rPr lang="ru-RU" sz="3000" i="1" dirty="0">
                <a:solidFill>
                  <a:srgbClr val="FF0000"/>
                </a:solidFill>
              </a:rPr>
              <a:t>.</a:t>
            </a:r>
          </a:p>
          <a:p>
            <a:pPr algn="l"/>
            <a:r>
              <a:rPr lang="ru-RU" sz="3000" dirty="0"/>
              <a:t>"</a:t>
            </a:r>
            <a:r>
              <a:rPr lang="ru-RU" sz="3000" dirty="0" err="1"/>
              <a:t>Керівники</a:t>
            </a:r>
            <a:r>
              <a:rPr lang="ru-RU" sz="3000" dirty="0"/>
              <a:t> </a:t>
            </a:r>
            <a:r>
              <a:rPr lang="ru-RU" sz="3000" dirty="0" err="1"/>
              <a:t>органів</a:t>
            </a:r>
            <a:r>
              <a:rPr lang="ru-RU" sz="3000" dirty="0"/>
              <a:t> </a:t>
            </a:r>
            <a:r>
              <a:rPr lang="ru-RU" sz="3000" dirty="0" err="1"/>
              <a:t>містобудування</a:t>
            </a:r>
            <a:r>
              <a:rPr lang="ru-RU" sz="3000" dirty="0"/>
              <a:t> та </a:t>
            </a:r>
            <a:r>
              <a:rPr lang="ru-RU" sz="3000" dirty="0" err="1"/>
              <a:t>архітектури</a:t>
            </a:r>
            <a:r>
              <a:rPr lang="ru-RU" sz="3000" dirty="0"/>
              <a:t>, </a:t>
            </a:r>
            <a:r>
              <a:rPr lang="ru-RU" sz="3000" dirty="0" err="1"/>
              <a:t>визначених</a:t>
            </a:r>
            <a:r>
              <a:rPr lang="ru-RU" sz="3000" dirty="0"/>
              <a:t> абзацами </a:t>
            </a:r>
            <a:r>
              <a:rPr lang="ru-RU" sz="3000" dirty="0" err="1"/>
              <a:t>четвертим</a:t>
            </a:r>
            <a:r>
              <a:rPr lang="ru-RU" sz="3000" dirty="0"/>
              <a:t> - </a:t>
            </a:r>
            <a:r>
              <a:rPr lang="ru-RU" sz="3000" dirty="0" err="1"/>
              <a:t>шостим</a:t>
            </a:r>
            <a:r>
              <a:rPr lang="ru-RU" sz="3000" dirty="0"/>
              <a:t> </a:t>
            </a:r>
            <a:r>
              <a:rPr lang="ru-RU" sz="3000" dirty="0" err="1"/>
              <a:t>частини</a:t>
            </a:r>
            <a:r>
              <a:rPr lang="ru-RU" sz="3000" dirty="0"/>
              <a:t> </a:t>
            </a:r>
            <a:r>
              <a:rPr lang="ru-RU" sz="3000" dirty="0" err="1"/>
              <a:t>першої</a:t>
            </a:r>
            <a:r>
              <a:rPr lang="ru-RU" sz="3000" dirty="0"/>
              <a:t> </a:t>
            </a:r>
            <a:r>
              <a:rPr lang="ru-RU" sz="3000" dirty="0" err="1"/>
              <a:t>статті</a:t>
            </a:r>
            <a:r>
              <a:rPr lang="ru-RU" sz="3000" dirty="0"/>
              <a:t> 13 </a:t>
            </a:r>
            <a:r>
              <a:rPr lang="ru-RU" sz="3000" dirty="0" err="1"/>
              <a:t>цього</a:t>
            </a:r>
            <a:r>
              <a:rPr lang="ru-RU" sz="3000" dirty="0"/>
              <a:t> Закону, за </a:t>
            </a:r>
            <a:r>
              <a:rPr lang="ru-RU" sz="3000" dirty="0" err="1"/>
              <a:t>посадою</a:t>
            </a:r>
            <a:r>
              <a:rPr lang="ru-RU" sz="3000" dirty="0"/>
              <a:t> </a:t>
            </a:r>
            <a:r>
              <a:rPr lang="ru-RU" sz="3000" b="1" dirty="0">
                <a:solidFill>
                  <a:srgbClr val="FF0000"/>
                </a:solidFill>
              </a:rPr>
              <a:t>є </a:t>
            </a:r>
            <a:r>
              <a:rPr lang="ru-RU" sz="3000" b="1" dirty="0" err="1">
                <a:solidFill>
                  <a:srgbClr val="FF0000"/>
                </a:solidFill>
              </a:rPr>
              <a:t>головними</a:t>
            </a:r>
            <a:r>
              <a:rPr lang="ru-RU" sz="3000" b="1" dirty="0">
                <a:solidFill>
                  <a:srgbClr val="FF0000"/>
                </a:solidFill>
              </a:rPr>
              <a:t> </a:t>
            </a:r>
            <a:r>
              <a:rPr lang="ru-RU" sz="3000" b="1" dirty="0" err="1">
                <a:solidFill>
                  <a:srgbClr val="FF0000"/>
                </a:solidFill>
              </a:rPr>
              <a:t>архітекторами</a:t>
            </a:r>
            <a:r>
              <a:rPr lang="ru-RU" sz="3000" dirty="0"/>
              <a:t> </a:t>
            </a:r>
            <a:r>
              <a:rPr lang="ru-RU" sz="3000" dirty="0" err="1"/>
              <a:t>відповідних</a:t>
            </a:r>
            <a:r>
              <a:rPr lang="ru-RU" sz="3000" dirty="0"/>
              <a:t> </a:t>
            </a:r>
            <a:r>
              <a:rPr lang="ru-RU" sz="3000" dirty="0" err="1"/>
              <a:t>адміністративно-територіальних</a:t>
            </a:r>
            <a:r>
              <a:rPr lang="ru-RU" sz="3000" dirty="0"/>
              <a:t> </a:t>
            </a:r>
            <a:r>
              <a:rPr lang="ru-RU" sz="3000" dirty="0" err="1"/>
              <a:t>одиниць</a:t>
            </a:r>
            <a:r>
              <a:rPr lang="ru-RU" sz="3000" dirty="0"/>
              <a:t> (</a:t>
            </a:r>
            <a:r>
              <a:rPr lang="ru-RU" sz="3000" dirty="0" err="1"/>
              <a:t>Автономної</a:t>
            </a:r>
            <a:r>
              <a:rPr lang="ru-RU" sz="3000" dirty="0"/>
              <a:t> </a:t>
            </a:r>
            <a:r>
              <a:rPr lang="ru-RU" sz="3000" dirty="0" err="1"/>
              <a:t>Республіки</a:t>
            </a:r>
            <a:r>
              <a:rPr lang="ru-RU" sz="3000" dirty="0"/>
              <a:t> </a:t>
            </a:r>
            <a:r>
              <a:rPr lang="ru-RU" sz="3000" dirty="0" err="1"/>
              <a:t>Крим</a:t>
            </a:r>
            <a:r>
              <a:rPr lang="ru-RU" sz="3000" dirty="0"/>
              <a:t>, </a:t>
            </a:r>
            <a:r>
              <a:rPr lang="ru-RU" sz="3000" dirty="0" err="1"/>
              <a:t>області</a:t>
            </a:r>
            <a:r>
              <a:rPr lang="ru-RU" sz="3000" dirty="0"/>
              <a:t>, району, </a:t>
            </a:r>
            <a:r>
              <a:rPr lang="ru-RU" sz="3000" dirty="0" err="1"/>
              <a:t>населеного</a:t>
            </a:r>
            <a:r>
              <a:rPr lang="ru-RU" sz="3000" dirty="0"/>
              <a:t> пункту). </a:t>
            </a:r>
            <a:r>
              <a:rPr lang="ru-RU" sz="3000" b="1" dirty="0" err="1">
                <a:solidFill>
                  <a:srgbClr val="FF0000"/>
                </a:solidFill>
              </a:rPr>
              <a:t>Повноваження</a:t>
            </a:r>
            <a:r>
              <a:rPr lang="ru-RU" sz="3000" b="1" dirty="0">
                <a:solidFill>
                  <a:srgbClr val="FF0000"/>
                </a:solidFill>
              </a:rPr>
              <a:t> </a:t>
            </a:r>
            <a:r>
              <a:rPr lang="ru-RU" sz="3000" b="1" dirty="0" err="1">
                <a:solidFill>
                  <a:srgbClr val="FF0000"/>
                </a:solidFill>
              </a:rPr>
              <a:t>головних</a:t>
            </a:r>
            <a:r>
              <a:rPr lang="ru-RU" sz="3000" b="1" dirty="0">
                <a:solidFill>
                  <a:srgbClr val="FF0000"/>
                </a:solidFill>
              </a:rPr>
              <a:t> </a:t>
            </a:r>
            <a:r>
              <a:rPr lang="ru-RU" sz="3000" b="1" dirty="0" err="1">
                <a:solidFill>
                  <a:srgbClr val="FF0000"/>
                </a:solidFill>
              </a:rPr>
              <a:t>архітекторів</a:t>
            </a:r>
            <a:r>
              <a:rPr lang="ru-RU" sz="3000" b="1" dirty="0">
                <a:solidFill>
                  <a:srgbClr val="FF0000"/>
                </a:solidFill>
              </a:rPr>
              <a:t> </a:t>
            </a:r>
            <a:r>
              <a:rPr lang="ru-RU" sz="3000" b="1" dirty="0" err="1">
                <a:solidFill>
                  <a:srgbClr val="FF0000"/>
                </a:solidFill>
              </a:rPr>
              <a:t>сіл</a:t>
            </a:r>
            <a:r>
              <a:rPr lang="ru-RU" sz="3000" b="1" dirty="0">
                <a:solidFill>
                  <a:srgbClr val="FF0000"/>
                </a:solidFill>
              </a:rPr>
              <a:t>, селищ, </a:t>
            </a:r>
            <a:r>
              <a:rPr lang="ru-RU" sz="3000" b="1" dirty="0" err="1">
                <a:solidFill>
                  <a:srgbClr val="FF0000"/>
                </a:solidFill>
              </a:rPr>
              <a:t>міст</a:t>
            </a:r>
            <a:r>
              <a:rPr lang="ru-RU" sz="3000" b="1" dirty="0">
                <a:solidFill>
                  <a:srgbClr val="FF0000"/>
                </a:solidFill>
              </a:rPr>
              <a:t> </a:t>
            </a:r>
            <a:r>
              <a:rPr lang="ru-RU" sz="3000" b="1" dirty="0" err="1">
                <a:solidFill>
                  <a:srgbClr val="FF0000"/>
                </a:solidFill>
              </a:rPr>
              <a:t>поширюються</a:t>
            </a:r>
            <a:r>
              <a:rPr lang="ru-RU" sz="3000" b="1" dirty="0">
                <a:solidFill>
                  <a:srgbClr val="FF0000"/>
                </a:solidFill>
              </a:rPr>
              <a:t> на всю </a:t>
            </a:r>
            <a:r>
              <a:rPr lang="ru-RU" sz="3000" b="1" dirty="0" err="1">
                <a:solidFill>
                  <a:srgbClr val="FF0000"/>
                </a:solidFill>
              </a:rPr>
              <a:t>територію</a:t>
            </a:r>
            <a:r>
              <a:rPr lang="ru-RU" sz="3000" b="1" dirty="0">
                <a:solidFill>
                  <a:srgbClr val="FF0000"/>
                </a:solidFill>
              </a:rPr>
              <a:t> </a:t>
            </a:r>
            <a:r>
              <a:rPr lang="ru-RU" sz="3000" b="1" dirty="0" err="1">
                <a:solidFill>
                  <a:srgbClr val="FF0000"/>
                </a:solidFill>
              </a:rPr>
              <a:t>відповідної</a:t>
            </a:r>
            <a:r>
              <a:rPr lang="ru-RU" sz="3000" b="1" dirty="0">
                <a:solidFill>
                  <a:srgbClr val="FF0000"/>
                </a:solidFill>
              </a:rPr>
              <a:t> </a:t>
            </a:r>
            <a:r>
              <a:rPr lang="ru-RU" sz="3000" b="1" dirty="0" err="1">
                <a:solidFill>
                  <a:srgbClr val="FF0000"/>
                </a:solidFill>
              </a:rPr>
              <a:t>територіальної</a:t>
            </a:r>
            <a:r>
              <a:rPr lang="ru-RU" sz="3000" b="1" dirty="0">
                <a:solidFill>
                  <a:srgbClr val="FF0000"/>
                </a:solidFill>
              </a:rPr>
              <a:t> </a:t>
            </a:r>
            <a:r>
              <a:rPr lang="ru-RU" sz="3000" b="1" dirty="0" err="1">
                <a:solidFill>
                  <a:srgbClr val="FF0000"/>
                </a:solidFill>
              </a:rPr>
              <a:t>громади</a:t>
            </a:r>
            <a:r>
              <a:rPr lang="ru-RU" sz="3000" dirty="0"/>
              <a:t>".</a:t>
            </a:r>
          </a:p>
          <a:p>
            <a:pPr algn="l"/>
            <a:endParaRPr lang="en-US" dirty="0"/>
          </a:p>
        </p:txBody>
      </p:sp>
    </p:spTree>
    <p:extLst>
      <p:ext uri="{BB962C8B-B14F-4D97-AF65-F5344CB8AC3E}">
        <p14:creationId xmlns:p14="http://schemas.microsoft.com/office/powerpoint/2010/main" val="938364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2579D5-095C-49B7-8166-E5E89942BCF3}"/>
              </a:ext>
            </a:extLst>
          </p:cNvPr>
          <p:cNvSpPr>
            <a:spLocks noGrp="1"/>
          </p:cNvSpPr>
          <p:nvPr>
            <p:ph type="title"/>
          </p:nvPr>
        </p:nvSpPr>
        <p:spPr>
          <a:xfrm>
            <a:off x="838200" y="365125"/>
            <a:ext cx="10515600" cy="4215753"/>
          </a:xfrm>
        </p:spPr>
        <p:txBody>
          <a:bodyPr/>
          <a:lstStyle/>
          <a:p>
            <a:pPr algn="ctr"/>
            <a:r>
              <a:rPr lang="uk-UA" dirty="0">
                <a:latin typeface="Arial" panose="020B0604020202020204" pitchFamily="34" charset="0"/>
                <a:cs typeface="Arial" panose="020B0604020202020204" pitchFamily="34" charset="0"/>
              </a:rPr>
              <a:t>Повноваження ОМС у сфері містобудування та архітектури</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76318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FC0C6-73B9-4B00-8AEF-FE2D203E22B8}"/>
              </a:ext>
            </a:extLst>
          </p:cNvPr>
          <p:cNvSpPr>
            <a:spLocks noGrp="1"/>
          </p:cNvSpPr>
          <p:nvPr>
            <p:ph type="title"/>
          </p:nvPr>
        </p:nvSpPr>
        <p:spPr>
          <a:xfrm>
            <a:off x="838200" y="365125"/>
            <a:ext cx="10515600" cy="611419"/>
          </a:xfrm>
        </p:spPr>
        <p:txBody>
          <a:bodyPr>
            <a:normAutofit/>
          </a:bodyPr>
          <a:lstStyle/>
          <a:p>
            <a:pPr algn="ctr"/>
            <a:r>
              <a:rPr lang="uk-UA" sz="2000" b="1" dirty="0">
                <a:latin typeface="Arial" panose="020B0604020202020204" pitchFamily="34" charset="0"/>
                <a:cs typeface="Arial" panose="020B0604020202020204" pitchFamily="34" charset="0"/>
              </a:rPr>
              <a:t>ЗАКОН УКРАЇНИ «ПРО АРХІТЕКТУРНУ ДІЯЛЬНІСТЬ»</a:t>
            </a:r>
            <a:endParaRPr lang="ru-RU" sz="2000" b="1"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7D4FAE8B-55F8-422F-8251-84E154E56077}"/>
              </a:ext>
            </a:extLst>
          </p:cNvPr>
          <p:cNvSpPr>
            <a:spLocks noGrp="1"/>
          </p:cNvSpPr>
          <p:nvPr>
            <p:ph idx="1"/>
          </p:nvPr>
        </p:nvSpPr>
        <p:spPr>
          <a:xfrm>
            <a:off x="838200" y="976544"/>
            <a:ext cx="10515600" cy="6312023"/>
          </a:xfrm>
        </p:spPr>
        <p:txBody>
          <a:bodyPr>
            <a:normAutofit fontScale="25000" lnSpcReduction="20000"/>
          </a:bodyPr>
          <a:lstStyle/>
          <a:p>
            <a:pPr marL="0" indent="0">
              <a:buNone/>
            </a:pPr>
            <a:r>
              <a:rPr lang="ru-RU" sz="7200" b="1" dirty="0" err="1">
                <a:latin typeface="Arial" panose="020B0604020202020204" pitchFamily="34" charset="0"/>
                <a:cs typeface="Arial" panose="020B0604020202020204" pitchFamily="34" charset="0"/>
              </a:rPr>
              <a:t>Стаття</a:t>
            </a:r>
            <a:r>
              <a:rPr lang="ru-RU" sz="7200" b="1" dirty="0">
                <a:latin typeface="Arial" panose="020B0604020202020204" pitchFamily="34" charset="0"/>
                <a:cs typeface="Arial" panose="020B0604020202020204" pitchFamily="34" charset="0"/>
              </a:rPr>
              <a:t> 13. </a:t>
            </a:r>
            <a:r>
              <a:rPr lang="ru-RU" sz="7200" b="1" dirty="0" err="1">
                <a:latin typeface="Arial" panose="020B0604020202020204" pitchFamily="34" charset="0"/>
                <a:cs typeface="Arial" panose="020B0604020202020204" pitchFamily="34" charset="0"/>
              </a:rPr>
              <a:t>Уповноважені</a:t>
            </a:r>
            <a:r>
              <a:rPr lang="ru-RU" sz="7200" b="1" dirty="0">
                <a:latin typeface="Arial" panose="020B0604020202020204" pitchFamily="34" charset="0"/>
                <a:cs typeface="Arial" panose="020B0604020202020204" pitchFamily="34" charset="0"/>
              </a:rPr>
              <a:t> </a:t>
            </a:r>
            <a:r>
              <a:rPr lang="ru-RU" sz="7200" b="1" dirty="0" err="1">
                <a:latin typeface="Arial" panose="020B0604020202020204" pitchFamily="34" charset="0"/>
                <a:cs typeface="Arial" panose="020B0604020202020204" pitchFamily="34" charset="0"/>
              </a:rPr>
              <a:t>органи</a:t>
            </a:r>
            <a:r>
              <a:rPr lang="ru-RU" sz="7200" b="1" dirty="0">
                <a:latin typeface="Arial" panose="020B0604020202020204" pitchFamily="34" charset="0"/>
                <a:cs typeface="Arial" panose="020B0604020202020204" pitchFamily="34" charset="0"/>
              </a:rPr>
              <a:t> </a:t>
            </a:r>
            <a:r>
              <a:rPr lang="ru-RU" sz="7200" b="1" dirty="0" err="1">
                <a:latin typeface="Arial" panose="020B0604020202020204" pitchFamily="34" charset="0"/>
                <a:cs typeface="Arial" panose="020B0604020202020204" pitchFamily="34" charset="0"/>
              </a:rPr>
              <a:t>містобудування</a:t>
            </a:r>
            <a:r>
              <a:rPr lang="ru-RU" sz="7200" b="1" dirty="0">
                <a:latin typeface="Arial" panose="020B0604020202020204" pitchFamily="34" charset="0"/>
                <a:cs typeface="Arial" panose="020B0604020202020204" pitchFamily="34" charset="0"/>
              </a:rPr>
              <a:t> та </a:t>
            </a:r>
            <a:r>
              <a:rPr lang="ru-RU" sz="7200" b="1" dirty="0" err="1">
                <a:latin typeface="Arial" panose="020B0604020202020204" pitchFamily="34" charset="0"/>
                <a:cs typeface="Arial" panose="020B0604020202020204" pitchFamily="34" charset="0"/>
              </a:rPr>
              <a:t>архітектури</a:t>
            </a:r>
            <a:endParaRPr lang="ru-RU" sz="7200" b="1" dirty="0">
              <a:latin typeface="Arial" panose="020B0604020202020204" pitchFamily="34" charset="0"/>
              <a:cs typeface="Arial" panose="020B0604020202020204" pitchFamily="34" charset="0"/>
            </a:endParaRPr>
          </a:p>
          <a:p>
            <a:pPr marL="0" indent="0">
              <a:buNone/>
            </a:pPr>
            <a:r>
              <a:rPr lang="ru-RU" sz="7200" dirty="0">
                <a:latin typeface="Arial" panose="020B0604020202020204" pitchFamily="34" charset="0"/>
                <a:cs typeface="Arial" panose="020B0604020202020204" pitchFamily="34" charset="0"/>
              </a:rPr>
              <a:t>До </a:t>
            </a:r>
            <a:r>
              <a:rPr lang="ru-RU" sz="7200" dirty="0" err="1">
                <a:latin typeface="Arial" panose="020B0604020202020204" pitchFamily="34" charset="0"/>
                <a:cs typeface="Arial" panose="020B0604020202020204" pitchFamily="34" charset="0"/>
              </a:rPr>
              <a:t>уповноважених</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органів</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містобудування</a:t>
            </a:r>
            <a:r>
              <a:rPr lang="ru-RU" sz="7200" dirty="0">
                <a:latin typeface="Arial" panose="020B0604020202020204" pitchFamily="34" charset="0"/>
                <a:cs typeface="Arial" panose="020B0604020202020204" pitchFamily="34" charset="0"/>
              </a:rPr>
              <a:t> та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 належать:</a:t>
            </a:r>
          </a:p>
          <a:p>
            <a:pPr>
              <a:buFont typeface="Wingdings" panose="05000000000000000000" pitchFamily="2" charset="2"/>
              <a:buChar char="§"/>
            </a:pPr>
            <a:r>
              <a:rPr lang="ru-RU" sz="7200" dirty="0" err="1">
                <a:latin typeface="Arial" panose="020B0604020202020204" pitchFamily="34" charset="0"/>
                <a:cs typeface="Arial" panose="020B0604020202020204" pitchFamily="34" charset="0"/>
              </a:rPr>
              <a:t>центральний</a:t>
            </a:r>
            <a:r>
              <a:rPr lang="ru-RU" sz="7200" dirty="0">
                <a:latin typeface="Arial" panose="020B0604020202020204" pitchFamily="34" charset="0"/>
                <a:cs typeface="Arial" panose="020B0604020202020204" pitchFamily="34" charset="0"/>
              </a:rPr>
              <a:t> орган </a:t>
            </a:r>
            <a:r>
              <a:rPr lang="ru-RU" sz="7200" dirty="0" err="1">
                <a:latin typeface="Arial" panose="020B0604020202020204" pitchFamily="34" charset="0"/>
                <a:cs typeface="Arial" panose="020B0604020202020204" pitchFamily="34" charset="0"/>
              </a:rPr>
              <a:t>виконавчої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влади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що</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забезпечує</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формування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державної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політики</a:t>
            </a:r>
            <a:r>
              <a:rPr lang="ru-RU" sz="7200" dirty="0">
                <a:latin typeface="Arial" panose="020B0604020202020204" pitchFamily="34" charset="0"/>
                <a:cs typeface="Arial" panose="020B0604020202020204" pitchFamily="34" charset="0"/>
              </a:rPr>
              <a:t> у </a:t>
            </a:r>
            <a:r>
              <a:rPr lang="ru-RU" sz="7200" dirty="0" err="1">
                <a:latin typeface="Arial" panose="020B0604020202020204" pitchFamily="34" charset="0"/>
                <a:cs typeface="Arial" panose="020B0604020202020204" pitchFamily="34" charset="0"/>
              </a:rPr>
              <a:t>сфері</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7200" dirty="0" err="1">
                <a:latin typeface="Arial" panose="020B0604020202020204" pitchFamily="34" charset="0"/>
                <a:cs typeface="Arial" panose="020B0604020202020204" pitchFamily="34" charset="0"/>
              </a:rPr>
              <a:t>центральний</a:t>
            </a:r>
            <a:r>
              <a:rPr lang="ru-RU" sz="7200" dirty="0">
                <a:latin typeface="Arial" panose="020B0604020202020204" pitchFamily="34" charset="0"/>
                <a:cs typeface="Arial" panose="020B0604020202020204" pitchFamily="34" charset="0"/>
              </a:rPr>
              <a:t> орган </a:t>
            </a:r>
            <a:r>
              <a:rPr lang="ru-RU" sz="7200" dirty="0" err="1">
                <a:latin typeface="Arial" panose="020B0604020202020204" pitchFamily="34" charset="0"/>
                <a:cs typeface="Arial" panose="020B0604020202020204" pitchFamily="34" charset="0"/>
              </a:rPr>
              <a:t>виконавчої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влади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що</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реалізує</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державну</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політику</a:t>
            </a:r>
            <a:r>
              <a:rPr lang="ru-RU" sz="7200" dirty="0">
                <a:latin typeface="Arial" panose="020B0604020202020204" pitchFamily="34" charset="0"/>
                <a:cs typeface="Arial" panose="020B0604020202020204" pitchFamily="34" charset="0"/>
              </a:rPr>
              <a:t> у </a:t>
            </a:r>
            <a:r>
              <a:rPr lang="ru-RU" sz="7200" dirty="0" err="1">
                <a:latin typeface="Arial" panose="020B0604020202020204" pitchFamily="34" charset="0"/>
                <a:cs typeface="Arial" panose="020B0604020202020204" pitchFamily="34" charset="0"/>
              </a:rPr>
              <a:t>сфері</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7200" dirty="0">
                <a:latin typeface="Arial" panose="020B0604020202020204" pitchFamily="34" charset="0"/>
                <a:cs typeface="Arial" panose="020B0604020202020204" pitchFamily="34" charset="0"/>
              </a:rPr>
              <a:t>орган </a:t>
            </a:r>
            <a:r>
              <a:rPr lang="ru-RU" sz="7200" dirty="0" err="1">
                <a:latin typeface="Arial" panose="020B0604020202020204" pitchFamily="34" charset="0"/>
                <a:cs typeface="Arial" panose="020B0604020202020204" pitchFamily="34" charset="0"/>
              </a:rPr>
              <a:t>виконавчої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влади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Автономної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Республіки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Крим</a:t>
            </a:r>
            <a:r>
              <a:rPr lang="ru-RU" sz="7200" dirty="0">
                <a:latin typeface="Arial" panose="020B0604020202020204" pitchFamily="34" charset="0"/>
                <a:cs typeface="Arial" panose="020B0604020202020204" pitchFamily="34" charset="0"/>
              </a:rPr>
              <a:t> з </a:t>
            </a:r>
            <a:r>
              <a:rPr lang="ru-RU" sz="7200" dirty="0" err="1">
                <a:latin typeface="Arial" panose="020B0604020202020204" pitchFamily="34" charset="0"/>
                <a:cs typeface="Arial" panose="020B0604020202020204" pitchFamily="34" charset="0"/>
              </a:rPr>
              <a:t>питань</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7200" dirty="0" err="1">
                <a:latin typeface="Arial" panose="020B0604020202020204" pitchFamily="34" charset="0"/>
                <a:cs typeface="Arial" panose="020B0604020202020204" pitchFamily="34" charset="0"/>
              </a:rPr>
              <a:t>структурні</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підрозділи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обласних</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районних</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Київської</a:t>
            </a:r>
            <a:r>
              <a:rPr lang="ru-RU" sz="7200" dirty="0">
                <a:latin typeface="Arial" panose="020B0604020202020204" pitchFamily="34" charset="0"/>
                <a:cs typeface="Arial" panose="020B0604020202020204" pitchFamily="34" charset="0"/>
              </a:rPr>
              <a:t> та </a:t>
            </a:r>
            <a:r>
              <a:rPr lang="ru-RU" sz="7200" dirty="0" err="1">
                <a:latin typeface="Arial" panose="020B0604020202020204" pitchFamily="34" charset="0"/>
                <a:cs typeface="Arial" panose="020B0604020202020204" pitchFamily="34" charset="0"/>
              </a:rPr>
              <a:t>Севастопольської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міських</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державних</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адміністрацій</a:t>
            </a:r>
            <a:r>
              <a:rPr lang="ru-RU" sz="7200" dirty="0">
                <a:latin typeface="Arial" panose="020B0604020202020204" pitchFamily="34" charset="0"/>
                <a:cs typeface="Arial" panose="020B0604020202020204" pitchFamily="34" charset="0"/>
              </a:rPr>
              <a:t> з </a:t>
            </a:r>
            <a:r>
              <a:rPr lang="ru-RU" sz="7200" dirty="0" err="1">
                <a:latin typeface="Arial" panose="020B0604020202020204" pitchFamily="34" charset="0"/>
                <a:cs typeface="Arial" panose="020B0604020202020204" pitchFamily="34" charset="0"/>
              </a:rPr>
              <a:t>питань</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7200" b="1" dirty="0" err="1">
                <a:solidFill>
                  <a:srgbClr val="002060"/>
                </a:solidFill>
                <a:latin typeface="Arial" panose="020B0604020202020204" pitchFamily="34" charset="0"/>
                <a:cs typeface="Arial" panose="020B0604020202020204" pitchFamily="34" charset="0"/>
              </a:rPr>
              <a:t>виконавчі</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органи</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сільських</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селищних</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міських</a:t>
            </a:r>
            <a:r>
              <a:rPr lang="ru-RU" sz="7200" b="1" dirty="0">
                <a:solidFill>
                  <a:srgbClr val="002060"/>
                </a:solidFill>
                <a:latin typeface="Arial" panose="020B0604020202020204" pitchFamily="34" charset="0"/>
                <a:cs typeface="Arial" panose="020B0604020202020204" pitchFamily="34" charset="0"/>
              </a:rPr>
              <a:t> рад з </a:t>
            </a:r>
            <a:r>
              <a:rPr lang="ru-RU" sz="7200" b="1" dirty="0" err="1">
                <a:solidFill>
                  <a:srgbClr val="002060"/>
                </a:solidFill>
                <a:latin typeface="Arial" panose="020B0604020202020204" pitchFamily="34" charset="0"/>
                <a:cs typeface="Arial" panose="020B0604020202020204" pitchFamily="34" charset="0"/>
              </a:rPr>
              <a:t>питань</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архітектури</a:t>
            </a:r>
            <a:r>
              <a:rPr lang="ru-RU" sz="7200" dirty="0">
                <a:solidFill>
                  <a:srgbClr val="002060"/>
                </a:solidFill>
                <a:latin typeface="Arial" panose="020B0604020202020204" pitchFamily="34" charset="0"/>
                <a:cs typeface="Arial" panose="020B0604020202020204" pitchFamily="34" charset="0"/>
              </a:rPr>
              <a:t>.</a:t>
            </a:r>
          </a:p>
          <a:p>
            <a:pPr marL="0" indent="0">
              <a:buNone/>
            </a:pPr>
            <a:endParaRPr lang="ru-RU" sz="7200" dirty="0">
              <a:solidFill>
                <a:srgbClr val="002060"/>
              </a:solidFill>
              <a:latin typeface="Arial" panose="020B0604020202020204" pitchFamily="34" charset="0"/>
              <a:cs typeface="Arial" panose="020B0604020202020204" pitchFamily="34" charset="0"/>
            </a:endParaRPr>
          </a:p>
          <a:p>
            <a:pPr marL="0" indent="0">
              <a:buNone/>
            </a:pPr>
            <a:r>
              <a:rPr lang="ru-RU" sz="7200" b="1" dirty="0">
                <a:solidFill>
                  <a:srgbClr val="002060"/>
                </a:solidFill>
                <a:latin typeface="Arial" panose="020B0604020202020204" pitchFamily="34" charset="0"/>
                <a:cs typeface="Arial" panose="020B0604020202020204" pitchFamily="34" charset="0"/>
              </a:rPr>
              <a:t>До </a:t>
            </a:r>
            <a:r>
              <a:rPr lang="ru-RU" sz="7200" b="1" dirty="0" err="1">
                <a:solidFill>
                  <a:srgbClr val="002060"/>
                </a:solidFill>
                <a:latin typeface="Arial" panose="020B0604020202020204" pitchFamily="34" charset="0"/>
                <a:cs typeface="Arial" panose="020B0604020202020204" pitchFamily="34" charset="0"/>
              </a:rPr>
              <a:t>утворення</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виконавчого</a:t>
            </a:r>
            <a:r>
              <a:rPr lang="ru-RU" sz="7200" b="1" dirty="0">
                <a:solidFill>
                  <a:srgbClr val="002060"/>
                </a:solidFill>
                <a:latin typeface="Arial" panose="020B0604020202020204" pitchFamily="34" charset="0"/>
                <a:cs typeface="Arial" panose="020B0604020202020204" pitchFamily="34" charset="0"/>
              </a:rPr>
              <a:t> органу </a:t>
            </a:r>
            <a:r>
              <a:rPr lang="ru-RU" sz="7200" b="1" dirty="0" err="1">
                <a:solidFill>
                  <a:srgbClr val="002060"/>
                </a:solidFill>
                <a:latin typeface="Arial" panose="020B0604020202020204" pitchFamily="34" charset="0"/>
                <a:cs typeface="Arial" panose="020B0604020202020204" pitchFamily="34" charset="0"/>
              </a:rPr>
              <a:t>сільської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селищної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міської</a:t>
            </a:r>
            <a:r>
              <a:rPr lang="ru-RU" sz="7200" b="1" dirty="0">
                <a:solidFill>
                  <a:srgbClr val="002060"/>
                </a:solidFill>
                <a:latin typeface="Arial" panose="020B0604020202020204" pitchFamily="34" charset="0"/>
                <a:cs typeface="Arial" panose="020B0604020202020204" pitchFamily="34" charset="0"/>
              </a:rPr>
              <a:t> ради з </a:t>
            </a:r>
            <a:r>
              <a:rPr lang="ru-RU" sz="7200" b="1" dirty="0" err="1">
                <a:solidFill>
                  <a:srgbClr val="002060"/>
                </a:solidFill>
                <a:latin typeface="Arial" panose="020B0604020202020204" pitchFamily="34" charset="0"/>
                <a:cs typeface="Arial" panose="020B0604020202020204" pitchFamily="34" charset="0"/>
              </a:rPr>
              <a:t>питань</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архітектури</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уповноваженим</a:t>
            </a:r>
            <a:r>
              <a:rPr lang="ru-RU" sz="7200" b="1" dirty="0">
                <a:solidFill>
                  <a:srgbClr val="002060"/>
                </a:solidFill>
                <a:latin typeface="Arial" panose="020B0604020202020204" pitchFamily="34" charset="0"/>
                <a:cs typeface="Arial" panose="020B0604020202020204" pitchFamily="34" charset="0"/>
              </a:rPr>
              <a:t> органом </a:t>
            </a:r>
            <a:r>
              <a:rPr lang="ru-RU" sz="7200" b="1" dirty="0" err="1">
                <a:solidFill>
                  <a:srgbClr val="002060"/>
                </a:solidFill>
                <a:latin typeface="Arial" panose="020B0604020202020204" pitchFamily="34" charset="0"/>
                <a:cs typeface="Arial" panose="020B0604020202020204" pitchFamily="34" charset="0"/>
              </a:rPr>
              <a:t>містобудування</a:t>
            </a:r>
            <a:r>
              <a:rPr lang="ru-RU" sz="7200" b="1" dirty="0">
                <a:solidFill>
                  <a:srgbClr val="002060"/>
                </a:solidFill>
                <a:latin typeface="Arial" panose="020B0604020202020204" pitchFamily="34" charset="0"/>
                <a:cs typeface="Arial" panose="020B0604020202020204" pitchFamily="34" charset="0"/>
              </a:rPr>
              <a:t> та </a:t>
            </a:r>
            <a:r>
              <a:rPr lang="ru-RU" sz="7200" b="1" dirty="0" err="1">
                <a:solidFill>
                  <a:srgbClr val="002060"/>
                </a:solidFill>
                <a:latin typeface="Arial" panose="020B0604020202020204" pitchFamily="34" charset="0"/>
                <a:cs typeface="Arial" panose="020B0604020202020204" pitchFamily="34" charset="0"/>
              </a:rPr>
              <a:t>архітектури</a:t>
            </a:r>
            <a:r>
              <a:rPr lang="ru-RU" sz="7200" b="1" dirty="0">
                <a:solidFill>
                  <a:srgbClr val="002060"/>
                </a:solidFill>
                <a:latin typeface="Arial" panose="020B0604020202020204" pitchFamily="34" charset="0"/>
                <a:cs typeface="Arial" panose="020B0604020202020204" pitchFamily="34" charset="0"/>
              </a:rPr>
              <a:t> є </a:t>
            </a:r>
            <a:r>
              <a:rPr lang="ru-RU" sz="7200" b="1" dirty="0" err="1">
                <a:solidFill>
                  <a:srgbClr val="002060"/>
                </a:solidFill>
                <a:latin typeface="Arial" panose="020B0604020202020204" pitchFamily="34" charset="0"/>
                <a:cs typeface="Arial" panose="020B0604020202020204" pitchFamily="34" charset="0"/>
              </a:rPr>
              <a:t>структурний</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підрозділ</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районної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державної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адміністрації</a:t>
            </a:r>
            <a:r>
              <a:rPr lang="ru-RU" sz="7200" b="1" dirty="0">
                <a:solidFill>
                  <a:srgbClr val="002060"/>
                </a:solidFill>
                <a:latin typeface="Arial" panose="020B0604020202020204" pitchFamily="34" charset="0"/>
                <a:cs typeface="Arial" panose="020B0604020202020204" pitchFamily="34" charset="0"/>
              </a:rPr>
              <a:t> з </a:t>
            </a:r>
            <a:r>
              <a:rPr lang="ru-RU" sz="7200" b="1" dirty="0" err="1">
                <a:solidFill>
                  <a:srgbClr val="002060"/>
                </a:solidFill>
                <a:latin typeface="Arial" panose="020B0604020202020204" pitchFamily="34" charset="0"/>
                <a:cs typeface="Arial" panose="020B0604020202020204" pitchFamily="34" charset="0"/>
              </a:rPr>
              <a:t>питань</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архітектури</a:t>
            </a:r>
            <a:r>
              <a:rPr lang="ru-RU" sz="7200" b="1" dirty="0">
                <a:solidFill>
                  <a:srgbClr val="002060"/>
                </a:solidFill>
                <a:latin typeface="Arial" panose="020B0604020202020204" pitchFamily="34" charset="0"/>
                <a:cs typeface="Arial" panose="020B0604020202020204" pitchFamily="34" charset="0"/>
              </a:rPr>
              <a:t>, а за </a:t>
            </a:r>
            <a:r>
              <a:rPr lang="ru-RU" sz="7200" b="1" dirty="0" err="1">
                <a:solidFill>
                  <a:srgbClr val="002060"/>
                </a:solidFill>
                <a:latin typeface="Arial" panose="020B0604020202020204" pitchFamily="34" charset="0"/>
                <a:cs typeface="Arial" panose="020B0604020202020204" pitchFamily="34" charset="0"/>
              </a:rPr>
              <a:t>його</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відсутності</a:t>
            </a:r>
            <a:r>
              <a:rPr lang="ru-RU" sz="7200" b="1" dirty="0">
                <a:solidFill>
                  <a:srgbClr val="002060"/>
                </a:solidFill>
                <a:latin typeface="Arial" panose="020B0604020202020204" pitchFamily="34" charset="0"/>
                <a:cs typeface="Arial" panose="020B0604020202020204" pitchFamily="34" charset="0"/>
              </a:rPr>
              <a:t> - </a:t>
            </a:r>
            <a:r>
              <a:rPr lang="ru-RU" sz="7200" b="1" dirty="0" err="1">
                <a:solidFill>
                  <a:srgbClr val="002060"/>
                </a:solidFill>
                <a:latin typeface="Arial" panose="020B0604020202020204" pitchFamily="34" charset="0"/>
                <a:cs typeface="Arial" panose="020B0604020202020204" pitchFamily="34" charset="0"/>
              </a:rPr>
              <a:t>структурний</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підрозділ</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обласної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державної</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адміністрації</a:t>
            </a:r>
            <a:r>
              <a:rPr lang="ru-RU" sz="7200" b="1" dirty="0">
                <a:solidFill>
                  <a:srgbClr val="002060"/>
                </a:solidFill>
                <a:latin typeface="Arial" panose="020B0604020202020204" pitchFamily="34" charset="0"/>
                <a:cs typeface="Arial" panose="020B0604020202020204" pitchFamily="34" charset="0"/>
              </a:rPr>
              <a:t> з </a:t>
            </a:r>
            <a:r>
              <a:rPr lang="ru-RU" sz="7200" b="1" dirty="0" err="1">
                <a:solidFill>
                  <a:srgbClr val="002060"/>
                </a:solidFill>
                <a:latin typeface="Arial" panose="020B0604020202020204" pitchFamily="34" charset="0"/>
                <a:cs typeface="Arial" panose="020B0604020202020204" pitchFamily="34" charset="0"/>
              </a:rPr>
              <a:t>питань</a:t>
            </a:r>
            <a:r>
              <a:rPr lang="ru-RU" sz="7200" b="1" dirty="0">
                <a:solidFill>
                  <a:srgbClr val="002060"/>
                </a:solidFill>
                <a:latin typeface="Arial" panose="020B0604020202020204" pitchFamily="34" charset="0"/>
                <a:cs typeface="Arial" panose="020B0604020202020204" pitchFamily="34" charset="0"/>
              </a:rPr>
              <a:t> </a:t>
            </a:r>
            <a:r>
              <a:rPr lang="ru-RU" sz="7200" b="1" dirty="0" err="1">
                <a:solidFill>
                  <a:srgbClr val="002060"/>
                </a:solidFill>
                <a:latin typeface="Arial" panose="020B0604020202020204" pitchFamily="34" charset="0"/>
                <a:cs typeface="Arial" panose="020B0604020202020204" pitchFamily="34" charset="0"/>
              </a:rPr>
              <a:t>архітектури</a:t>
            </a:r>
            <a:r>
              <a:rPr lang="ru-RU" sz="7200" b="1" dirty="0">
                <a:solidFill>
                  <a:srgbClr val="002060"/>
                </a:solidFill>
                <a:latin typeface="Arial" panose="020B0604020202020204" pitchFamily="34" charset="0"/>
                <a:cs typeface="Arial" panose="020B0604020202020204" pitchFamily="34" charset="0"/>
              </a:rPr>
              <a:t>.</a:t>
            </a:r>
          </a:p>
          <a:p>
            <a:pPr marL="0" indent="0">
              <a:buNone/>
            </a:pPr>
            <a:r>
              <a:rPr lang="ru-RU" sz="7200" b="1" dirty="0">
                <a:solidFill>
                  <a:srgbClr val="FF0000"/>
                </a:solidFill>
                <a:latin typeface="Arial" panose="020B0604020202020204" pitchFamily="34" charset="0"/>
                <a:cs typeface="Arial" panose="020B0604020202020204" pitchFamily="34" charset="0"/>
              </a:rPr>
              <a:t>МИ ПРОПОНУЄМО </a:t>
            </a:r>
            <a:r>
              <a:rPr lang="ru-RU" sz="7200" b="1" dirty="0" err="1">
                <a:solidFill>
                  <a:srgbClr val="FF0000"/>
                </a:solidFill>
                <a:latin typeface="Arial" panose="020B0604020202020204" pitchFamily="34" charset="0"/>
                <a:cs typeface="Arial" panose="020B0604020202020204" pitchFamily="34" charset="0"/>
              </a:rPr>
              <a:t>замість</a:t>
            </a:r>
            <a:r>
              <a:rPr lang="ru-RU" sz="7200" b="1" dirty="0">
                <a:solidFill>
                  <a:srgbClr val="FF0000"/>
                </a:solidFill>
                <a:latin typeface="Arial" panose="020B0604020202020204" pitchFamily="34" charset="0"/>
                <a:cs typeface="Arial" panose="020B0604020202020204" pitchFamily="34" charset="0"/>
              </a:rPr>
              <a:t> </a:t>
            </a:r>
            <a:r>
              <a:rPr lang="ru-RU" sz="7200" b="1" dirty="0" err="1">
                <a:solidFill>
                  <a:srgbClr val="FF0000"/>
                </a:solidFill>
                <a:latin typeface="Arial" panose="020B0604020202020204" pitchFamily="34" charset="0"/>
                <a:cs typeface="Arial" panose="020B0604020202020204" pitchFamily="34" charset="0"/>
              </a:rPr>
              <a:t>цього</a:t>
            </a:r>
            <a:r>
              <a:rPr lang="ru-RU" sz="7200" b="1" dirty="0">
                <a:solidFill>
                  <a:srgbClr val="FF0000"/>
                </a:solidFill>
                <a:latin typeface="Arial" panose="020B0604020202020204" pitchFamily="34" charset="0"/>
                <a:cs typeface="Arial" panose="020B0604020202020204" pitchFamily="34" charset="0"/>
              </a:rPr>
              <a:t> ЗАЛУЧАТИ АРХІТЕКТОРА СУСІДНЬОЇ ГРОМАДИ </a:t>
            </a:r>
            <a:r>
              <a:rPr lang="ru-RU" sz="7200" b="1" dirty="0" err="1">
                <a:solidFill>
                  <a:srgbClr val="FF0000"/>
                </a:solidFill>
                <a:latin typeface="Arial" panose="020B0604020202020204" pitchFamily="34" charset="0"/>
                <a:cs typeface="Arial" panose="020B0604020202020204" pitchFamily="34" charset="0"/>
              </a:rPr>
              <a:t>відповідно</a:t>
            </a:r>
            <a:r>
              <a:rPr lang="ru-RU" sz="7200" b="1" dirty="0">
                <a:solidFill>
                  <a:srgbClr val="FF0000"/>
                </a:solidFill>
                <a:latin typeface="Arial" panose="020B0604020202020204" pitchFamily="34" charset="0"/>
                <a:cs typeface="Arial" panose="020B0604020202020204" pitchFamily="34" charset="0"/>
              </a:rPr>
              <a:t> до Закону «Про </a:t>
            </a:r>
            <a:r>
              <a:rPr lang="ru-RU" sz="7200" b="1" dirty="0" err="1">
                <a:solidFill>
                  <a:srgbClr val="FF0000"/>
                </a:solidFill>
                <a:latin typeface="Arial" panose="020B0604020202020204" pitchFamily="34" charset="0"/>
                <a:cs typeface="Arial" panose="020B0604020202020204" pitchFamily="34" charset="0"/>
              </a:rPr>
              <a:t>співробітництво</a:t>
            </a:r>
            <a:r>
              <a:rPr lang="ru-RU" sz="7200" b="1" dirty="0">
                <a:solidFill>
                  <a:srgbClr val="FF0000"/>
                </a:solidFill>
                <a:latin typeface="Arial" panose="020B0604020202020204" pitchFamily="34" charset="0"/>
                <a:cs typeface="Arial" panose="020B0604020202020204" pitchFamily="34" charset="0"/>
              </a:rPr>
              <a:t> </a:t>
            </a:r>
            <a:r>
              <a:rPr lang="ru-RU" sz="7200" b="1" dirty="0" err="1">
                <a:solidFill>
                  <a:srgbClr val="FF0000"/>
                </a:solidFill>
                <a:latin typeface="Arial" panose="020B0604020202020204" pitchFamily="34" charset="0"/>
                <a:cs typeface="Arial" panose="020B0604020202020204" pitchFamily="34" charset="0"/>
              </a:rPr>
              <a:t>територіальних</a:t>
            </a:r>
            <a:r>
              <a:rPr lang="ru-RU" sz="7200" b="1" dirty="0">
                <a:solidFill>
                  <a:srgbClr val="FF0000"/>
                </a:solidFill>
                <a:latin typeface="Arial" panose="020B0604020202020204" pitchFamily="34" charset="0"/>
                <a:cs typeface="Arial" panose="020B0604020202020204" pitchFamily="34" charset="0"/>
              </a:rPr>
              <a:t> громад»</a:t>
            </a:r>
          </a:p>
          <a:p>
            <a:pPr marL="0" indent="0">
              <a:buNone/>
            </a:pPr>
            <a:r>
              <a:rPr lang="ru-RU" sz="7200" dirty="0">
                <a:latin typeface="Arial" panose="020B0604020202020204" pitchFamily="34" charset="0"/>
                <a:cs typeface="Arial" panose="020B0604020202020204" pitchFamily="34" charset="0"/>
              </a:rPr>
              <a:t>З метою </a:t>
            </a:r>
            <a:r>
              <a:rPr lang="ru-RU" sz="7200" dirty="0" err="1">
                <a:latin typeface="Arial" panose="020B0604020202020204" pitchFamily="34" charset="0"/>
                <a:cs typeface="Arial" panose="020B0604020202020204" pitchFamily="34" charset="0"/>
              </a:rPr>
              <a:t>забезпечення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виконання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функцій</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пов’язаних</a:t>
            </a:r>
            <a:r>
              <a:rPr lang="ru-RU" sz="7200" dirty="0">
                <a:latin typeface="Arial" panose="020B0604020202020204" pitchFamily="34" charset="0"/>
                <a:cs typeface="Arial" panose="020B0604020202020204" pitchFamily="34" charset="0"/>
              </a:rPr>
              <a:t> з </a:t>
            </a:r>
            <a:r>
              <a:rPr lang="ru-RU" sz="7200" dirty="0" err="1">
                <a:latin typeface="Arial" panose="020B0604020202020204" pitchFamily="34" charset="0"/>
                <a:cs typeface="Arial" panose="020B0604020202020204" pitchFamily="34" charset="0"/>
              </a:rPr>
              <a:t>організацією</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замовлення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розроблення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оновлення</a:t>
            </a:r>
            <a:r>
              <a:rPr lang="ru-RU" sz="7200" dirty="0">
                <a:latin typeface="Arial" panose="020B0604020202020204" pitchFamily="34" charset="0"/>
                <a:cs typeface="Arial" panose="020B0604020202020204" pitchFamily="34" charset="0"/>
              </a:rPr>
              <a:t> та </a:t>
            </a:r>
            <a:r>
              <a:rPr lang="ru-RU" sz="7200" dirty="0" err="1">
                <a:latin typeface="Arial" panose="020B0604020202020204" pitchFamily="34" charset="0"/>
                <a:cs typeface="Arial" panose="020B0604020202020204" pitchFamily="34" charset="0"/>
              </a:rPr>
              <a:t>затвердження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містобудівної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документації</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змін</a:t>
            </a:r>
            <a:r>
              <a:rPr lang="ru-RU" sz="7200" dirty="0">
                <a:latin typeface="Arial" panose="020B0604020202020204" pitchFamily="34" charset="0"/>
                <a:cs typeface="Arial" panose="020B0604020202020204" pitchFamily="34" charset="0"/>
              </a:rPr>
              <a:t> до </a:t>
            </a:r>
            <a:r>
              <a:rPr lang="ru-RU" sz="7200" dirty="0" err="1">
                <a:latin typeface="Arial" panose="020B0604020202020204" pitchFamily="34" charset="0"/>
                <a:cs typeface="Arial" panose="020B0604020202020204" pitchFamily="34" charset="0"/>
              </a:rPr>
              <a:t>неї</a:t>
            </a:r>
            <a:r>
              <a:rPr lang="ru-RU" sz="7200" dirty="0">
                <a:latin typeface="Arial" panose="020B0604020202020204" pitchFamily="34" charset="0"/>
                <a:cs typeface="Arial" panose="020B0604020202020204" pitchFamily="34" charset="0"/>
              </a:rPr>
              <a:t>), у </a:t>
            </a:r>
            <a:r>
              <a:rPr lang="ru-RU" sz="7200" dirty="0" err="1">
                <a:latin typeface="Arial" panose="020B0604020202020204" pitchFamily="34" charset="0"/>
                <a:cs typeface="Arial" panose="020B0604020202020204" pitchFamily="34" charset="0"/>
              </a:rPr>
              <a:t>складі</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уповноваженого</a:t>
            </a:r>
            <a:r>
              <a:rPr lang="ru-RU" sz="7200" dirty="0">
                <a:latin typeface="Arial" panose="020B0604020202020204" pitchFamily="34" charset="0"/>
                <a:cs typeface="Arial" panose="020B0604020202020204" pitchFamily="34" charset="0"/>
              </a:rPr>
              <a:t> органу </a:t>
            </a:r>
            <a:r>
              <a:rPr lang="ru-RU" sz="7200" dirty="0" err="1">
                <a:latin typeface="Arial" panose="020B0604020202020204" pitchFamily="34" charset="0"/>
                <a:cs typeface="Arial" panose="020B0604020202020204" pitchFamily="34" charset="0"/>
              </a:rPr>
              <a:t>містобудування</a:t>
            </a:r>
            <a:r>
              <a:rPr lang="ru-RU" sz="7200" dirty="0">
                <a:latin typeface="Arial" panose="020B0604020202020204" pitchFamily="34" charset="0"/>
                <a:cs typeface="Arial" panose="020B0604020202020204" pitchFamily="34" charset="0"/>
              </a:rPr>
              <a:t> та </a:t>
            </a:r>
            <a:r>
              <a:rPr lang="ru-RU" sz="7200" dirty="0" err="1">
                <a:latin typeface="Arial" panose="020B0604020202020204" pitchFamily="34" charset="0"/>
                <a:cs typeface="Arial" panose="020B0604020202020204" pitchFamily="34" charset="0"/>
              </a:rPr>
              <a:t>архітектури</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може</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утворюватися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окремий</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структурний</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підрозділ</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Примірне</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положення</a:t>
            </a:r>
            <a:r>
              <a:rPr lang="ru-RU" sz="7200" dirty="0">
                <a:latin typeface="Arial" panose="020B0604020202020204" pitchFamily="34" charset="0"/>
                <a:cs typeface="Arial" panose="020B0604020202020204" pitchFamily="34" charset="0"/>
              </a:rPr>
              <a:t> про </a:t>
            </a:r>
            <a:r>
              <a:rPr lang="ru-RU" sz="7200" dirty="0" err="1">
                <a:latin typeface="Arial" panose="020B0604020202020204" pitchFamily="34" charset="0"/>
                <a:cs typeface="Arial" panose="020B0604020202020204" pitchFamily="34" charset="0"/>
              </a:rPr>
              <a:t>такий</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структурний</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підрозділ</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затверджується</a:t>
            </a:r>
            <a:r>
              <a:rPr lang="ru-RU" sz="7200" dirty="0">
                <a:latin typeface="Arial" panose="020B0604020202020204" pitchFamily="34" charset="0"/>
                <a:cs typeface="Arial" panose="020B0604020202020204" pitchFamily="34" charset="0"/>
              </a:rPr>
              <a:t> </a:t>
            </a:r>
            <a:r>
              <a:rPr lang="ru-RU" sz="7200" dirty="0" err="1">
                <a:latin typeface="Arial" panose="020B0604020202020204" pitchFamily="34" charset="0"/>
                <a:cs typeface="Arial" panose="020B0604020202020204" pitchFamily="34" charset="0"/>
              </a:rPr>
              <a:t>Мінрегіоном</a:t>
            </a:r>
            <a:r>
              <a:rPr lang="ru-RU" sz="7200" dirty="0">
                <a:latin typeface="Arial" panose="020B0604020202020204" pitchFamily="34" charset="0"/>
                <a:cs typeface="Arial" panose="020B0604020202020204" pitchFamily="34" charset="0"/>
              </a:rPr>
              <a:t>.</a:t>
            </a:r>
          </a:p>
          <a:p>
            <a:pPr marL="0" indent="0">
              <a:buNone/>
            </a:pPr>
            <a:endParaRPr lang="ru-RU" dirty="0"/>
          </a:p>
        </p:txBody>
      </p:sp>
    </p:spTree>
    <p:extLst>
      <p:ext uri="{BB962C8B-B14F-4D97-AF65-F5344CB8AC3E}">
        <p14:creationId xmlns:p14="http://schemas.microsoft.com/office/powerpoint/2010/main" val="37941219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3FC0C6-73B9-4B00-8AEF-FE2D203E22B8}"/>
              </a:ext>
            </a:extLst>
          </p:cNvPr>
          <p:cNvSpPr>
            <a:spLocks noGrp="1"/>
          </p:cNvSpPr>
          <p:nvPr>
            <p:ph type="title"/>
          </p:nvPr>
        </p:nvSpPr>
        <p:spPr>
          <a:xfrm>
            <a:off x="838200" y="365125"/>
            <a:ext cx="10515600" cy="611419"/>
          </a:xfrm>
        </p:spPr>
        <p:txBody>
          <a:bodyPr>
            <a:normAutofit/>
          </a:bodyPr>
          <a:lstStyle/>
          <a:p>
            <a:pPr algn="ctr"/>
            <a:r>
              <a:rPr lang="uk-UA" sz="2000" b="1" dirty="0">
                <a:latin typeface="Arial" panose="020B0604020202020204" pitchFamily="34" charset="0"/>
                <a:cs typeface="Arial" panose="020B0604020202020204" pitchFamily="34" charset="0"/>
              </a:rPr>
              <a:t>ЗАКОН УКРАЇНИ «ПРО АРХІТЕКТУРНУ ДІЯЛЬНІСТЬ»</a:t>
            </a:r>
            <a:endParaRPr lang="ru-RU" sz="2000" b="1" dirty="0">
              <a:latin typeface="Arial" panose="020B0604020202020204" pitchFamily="34" charset="0"/>
              <a:cs typeface="Arial" panose="020B0604020202020204" pitchFamily="34" charset="0"/>
            </a:endParaRPr>
          </a:p>
        </p:txBody>
      </p:sp>
      <p:sp>
        <p:nvSpPr>
          <p:cNvPr id="3" name="Объект 2">
            <a:extLst>
              <a:ext uri="{FF2B5EF4-FFF2-40B4-BE49-F238E27FC236}">
                <a16:creationId xmlns:a16="http://schemas.microsoft.com/office/drawing/2014/main" id="{7D4FAE8B-55F8-422F-8251-84E154E56077}"/>
              </a:ext>
            </a:extLst>
          </p:cNvPr>
          <p:cNvSpPr>
            <a:spLocks noGrp="1"/>
          </p:cNvSpPr>
          <p:nvPr>
            <p:ph idx="1"/>
          </p:nvPr>
        </p:nvSpPr>
        <p:spPr>
          <a:xfrm>
            <a:off x="838200" y="976544"/>
            <a:ext cx="10515600" cy="5200419"/>
          </a:xfrm>
        </p:spPr>
        <p:txBody>
          <a:bodyPr>
            <a:normAutofit/>
          </a:bodyPr>
          <a:lstStyle/>
          <a:p>
            <a:pPr marL="0" indent="0">
              <a:buNone/>
            </a:pPr>
            <a:r>
              <a:rPr lang="ru-RU" sz="2100" b="1" dirty="0" err="1">
                <a:latin typeface="Arial" panose="020B0604020202020204" pitchFamily="34" charset="0"/>
                <a:cs typeface="Arial" panose="020B0604020202020204" pitchFamily="34" charset="0"/>
              </a:rPr>
              <a:t>Стаття</a:t>
            </a:r>
            <a:r>
              <a:rPr lang="ru-RU" sz="2100" b="1" dirty="0">
                <a:latin typeface="Arial" panose="020B0604020202020204" pitchFamily="34" charset="0"/>
                <a:cs typeface="Arial" panose="020B0604020202020204" pitchFamily="34" charset="0"/>
              </a:rPr>
              <a:t> 14. </a:t>
            </a:r>
            <a:r>
              <a:rPr lang="ru-RU" sz="2100" b="1" dirty="0" err="1">
                <a:latin typeface="Arial" panose="020B0604020202020204" pitchFamily="34" charset="0"/>
                <a:cs typeface="Arial" panose="020B0604020202020204" pitchFamily="34" charset="0"/>
              </a:rPr>
              <a:t>Головні</a:t>
            </a:r>
            <a:r>
              <a:rPr lang="ru-RU" sz="2100" b="1" dirty="0">
                <a:latin typeface="Arial" panose="020B0604020202020204" pitchFamily="34" charset="0"/>
                <a:cs typeface="Arial" panose="020B0604020202020204" pitchFamily="34" charset="0"/>
              </a:rPr>
              <a:t> </a:t>
            </a:r>
            <a:r>
              <a:rPr lang="ru-RU" sz="2100" b="1" dirty="0" err="1">
                <a:latin typeface="Arial" panose="020B0604020202020204" pitchFamily="34" charset="0"/>
                <a:cs typeface="Arial" panose="020B0604020202020204" pitchFamily="34" charset="0"/>
              </a:rPr>
              <a:t>архітектори</a:t>
            </a:r>
            <a:endParaRPr lang="ru-RU" sz="21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ru-RU" sz="2100" dirty="0" err="1">
                <a:latin typeface="Arial" panose="020B0604020202020204" pitchFamily="34" charset="0"/>
                <a:cs typeface="Arial" panose="020B0604020202020204" pitchFamily="34" charset="0"/>
              </a:rPr>
              <a:t>Керівники</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органів</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містобудування</a:t>
            </a:r>
            <a:r>
              <a:rPr lang="ru-RU" sz="2100" dirty="0">
                <a:latin typeface="Arial" panose="020B0604020202020204" pitchFamily="34" charset="0"/>
                <a:cs typeface="Arial" panose="020B0604020202020204" pitchFamily="34" charset="0"/>
              </a:rPr>
              <a:t> та </a:t>
            </a:r>
            <a:r>
              <a:rPr lang="ru-RU" sz="2100" dirty="0" err="1">
                <a:latin typeface="Arial" panose="020B0604020202020204" pitchFamily="34" charset="0"/>
                <a:cs typeface="Arial" panose="020B0604020202020204" pitchFamily="34" charset="0"/>
              </a:rPr>
              <a:t>архітектури</a:t>
            </a:r>
            <a:r>
              <a:rPr lang="ru-RU" sz="2100" dirty="0">
                <a:latin typeface="Arial" panose="020B0604020202020204" pitchFamily="34" charset="0"/>
                <a:cs typeface="Arial" panose="020B0604020202020204" pitchFamily="34" charset="0"/>
              </a:rPr>
              <a:t> за </a:t>
            </a:r>
            <a:r>
              <a:rPr lang="ru-RU" sz="2100" dirty="0" err="1">
                <a:latin typeface="Arial" panose="020B0604020202020204" pitchFamily="34" charset="0"/>
                <a:cs typeface="Arial" panose="020B0604020202020204" pitchFamily="34" charset="0"/>
              </a:rPr>
              <a:t>посадою</a:t>
            </a:r>
            <a:r>
              <a:rPr lang="ru-RU" sz="2100" dirty="0">
                <a:latin typeface="Arial" panose="020B0604020202020204" pitchFamily="34" charset="0"/>
                <a:cs typeface="Arial" panose="020B0604020202020204" pitchFamily="34" charset="0"/>
              </a:rPr>
              <a:t> є </a:t>
            </a:r>
            <a:r>
              <a:rPr lang="ru-RU" sz="2100" dirty="0" err="1">
                <a:latin typeface="Arial" panose="020B0604020202020204" pitchFamily="34" charset="0"/>
                <a:cs typeface="Arial" panose="020B0604020202020204" pitchFamily="34" charset="0"/>
              </a:rPr>
              <a:t>головними</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архітекторами</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відповідних</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адміністративно-територіальних</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одиниць</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Автономної</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Республіки</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Крим</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області</a:t>
            </a:r>
            <a:r>
              <a:rPr lang="ru-RU" sz="2100" dirty="0">
                <a:latin typeface="Arial" panose="020B0604020202020204" pitchFamily="34" charset="0"/>
                <a:cs typeface="Arial" panose="020B0604020202020204" pitchFamily="34" charset="0"/>
              </a:rPr>
              <a:t>, району, </a:t>
            </a:r>
            <a:r>
              <a:rPr lang="ru-RU" sz="2100" dirty="0" err="1">
                <a:latin typeface="Arial" panose="020B0604020202020204" pitchFamily="34" charset="0"/>
                <a:cs typeface="Arial" panose="020B0604020202020204" pitchFamily="34" charset="0"/>
              </a:rPr>
              <a:t>населеного</a:t>
            </a:r>
            <a:r>
              <a:rPr lang="ru-RU" sz="2100" dirty="0">
                <a:latin typeface="Arial" panose="020B0604020202020204" pitchFamily="34" charset="0"/>
                <a:cs typeface="Arial" panose="020B0604020202020204" pitchFamily="34" charset="0"/>
              </a:rPr>
              <a:t> пункту). </a:t>
            </a:r>
            <a:r>
              <a:rPr lang="ru-RU" sz="2100" b="1" dirty="0" err="1">
                <a:solidFill>
                  <a:srgbClr val="002060"/>
                </a:solidFill>
                <a:latin typeface="Arial" panose="020B0604020202020204" pitchFamily="34" charset="0"/>
                <a:cs typeface="Arial" panose="020B0604020202020204" pitchFamily="34" charset="0"/>
              </a:rPr>
              <a:t>Повноваження</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головних</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архітекторів</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сіл</a:t>
            </a:r>
            <a:r>
              <a:rPr lang="ru-RU" sz="2100" b="1" dirty="0">
                <a:solidFill>
                  <a:srgbClr val="002060"/>
                </a:solidFill>
                <a:latin typeface="Arial" panose="020B0604020202020204" pitchFamily="34" charset="0"/>
                <a:cs typeface="Arial" panose="020B0604020202020204" pitchFamily="34" charset="0"/>
              </a:rPr>
              <a:t>, селищ, </a:t>
            </a:r>
            <a:r>
              <a:rPr lang="ru-RU" sz="2100" b="1" dirty="0" err="1">
                <a:solidFill>
                  <a:srgbClr val="002060"/>
                </a:solidFill>
                <a:latin typeface="Arial" panose="020B0604020202020204" pitchFamily="34" charset="0"/>
                <a:cs typeface="Arial" panose="020B0604020202020204" pitchFamily="34" charset="0"/>
              </a:rPr>
              <a:t>міст</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поширюються</a:t>
            </a:r>
            <a:r>
              <a:rPr lang="ru-RU" sz="2100" b="1" dirty="0">
                <a:solidFill>
                  <a:srgbClr val="002060"/>
                </a:solidFill>
                <a:latin typeface="Arial" panose="020B0604020202020204" pitchFamily="34" charset="0"/>
                <a:cs typeface="Arial" panose="020B0604020202020204" pitchFamily="34" charset="0"/>
              </a:rPr>
              <a:t> на всю </a:t>
            </a:r>
            <a:r>
              <a:rPr lang="ru-RU" sz="2100" b="1" dirty="0" err="1">
                <a:solidFill>
                  <a:srgbClr val="002060"/>
                </a:solidFill>
                <a:latin typeface="Arial" panose="020B0604020202020204" pitchFamily="34" charset="0"/>
                <a:cs typeface="Arial" panose="020B0604020202020204" pitchFamily="34" charset="0"/>
              </a:rPr>
              <a:t>територію</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відповідної</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територіальної</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громади</a:t>
            </a:r>
            <a:r>
              <a:rPr lang="ru-RU" sz="2100" b="1" dirty="0">
                <a:solidFill>
                  <a:srgbClr val="002060"/>
                </a:solidFill>
                <a:latin typeface="Arial" panose="020B0604020202020204" pitchFamily="34" charset="0"/>
                <a:cs typeface="Arial" panose="020B0604020202020204" pitchFamily="34" charset="0"/>
              </a:rPr>
              <a:t>.</a:t>
            </a:r>
          </a:p>
          <a:p>
            <a:pPr>
              <a:buFont typeface="Wingdings" panose="05000000000000000000" pitchFamily="2" charset="2"/>
              <a:buChar char="§"/>
            </a:pPr>
            <a:r>
              <a:rPr lang="ru-RU" sz="2100" b="1" i="1" dirty="0" err="1">
                <a:solidFill>
                  <a:srgbClr val="002060"/>
                </a:solidFill>
                <a:latin typeface="Arial" panose="020B0604020202020204" pitchFamily="34" charset="0"/>
                <a:cs typeface="Arial" panose="020B0604020202020204" pitchFamily="34" charset="0"/>
              </a:rPr>
              <a:t>Призначення</a:t>
            </a:r>
            <a:r>
              <a:rPr lang="ru-RU" sz="2100" b="1" i="1" dirty="0">
                <a:solidFill>
                  <a:srgbClr val="002060"/>
                </a:solidFill>
                <a:latin typeface="Arial" panose="020B0604020202020204" pitchFamily="34" charset="0"/>
                <a:cs typeface="Arial" panose="020B0604020202020204" pitchFamily="34" charset="0"/>
              </a:rPr>
              <a:t> на посаду</a:t>
            </a:r>
            <a:r>
              <a:rPr lang="ru-RU" sz="2100" b="1" dirty="0">
                <a:solidFill>
                  <a:srgbClr val="002060"/>
                </a:solidFill>
                <a:latin typeface="Arial" panose="020B0604020202020204" pitchFamily="34" charset="0"/>
                <a:cs typeface="Arial" panose="020B0604020202020204" pitchFamily="34" charset="0"/>
              </a:rPr>
              <a:t> </a:t>
            </a:r>
            <a:r>
              <a:rPr lang="ru-RU" sz="2100" dirty="0">
                <a:latin typeface="Arial" panose="020B0604020202020204" pitchFamily="34" charset="0"/>
                <a:cs typeface="Arial" panose="020B0604020202020204" pitchFamily="34" charset="0"/>
              </a:rPr>
              <a:t>головного </a:t>
            </a:r>
            <a:r>
              <a:rPr lang="ru-RU" sz="2100" dirty="0" err="1">
                <a:latin typeface="Arial" panose="020B0604020202020204" pitchFamily="34" charset="0"/>
                <a:cs typeface="Arial" panose="020B0604020202020204" pitchFamily="34" charset="0"/>
              </a:rPr>
              <a:t>архітектора</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області</a:t>
            </a:r>
            <a:r>
              <a:rPr lang="ru-RU" sz="2100" dirty="0">
                <a:latin typeface="Arial" panose="020B0604020202020204" pitchFamily="34" charset="0"/>
                <a:cs typeface="Arial" panose="020B0604020202020204" pitchFamily="34" charset="0"/>
              </a:rPr>
              <a:t>, району, </a:t>
            </a:r>
            <a:r>
              <a:rPr lang="ru-RU" sz="2100" dirty="0" err="1">
                <a:latin typeface="Arial" panose="020B0604020202020204" pitchFamily="34" charset="0"/>
                <a:cs typeface="Arial" panose="020B0604020202020204" pitchFamily="34" charset="0"/>
              </a:rPr>
              <a:t>міста</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здійснюється</a:t>
            </a:r>
            <a:r>
              <a:rPr lang="ru-RU" sz="2100" dirty="0">
                <a:latin typeface="Arial" panose="020B0604020202020204" pitchFamily="34" charset="0"/>
                <a:cs typeface="Arial" panose="020B0604020202020204" pitchFamily="34" charset="0"/>
              </a:rPr>
              <a:t> </a:t>
            </a:r>
            <a:r>
              <a:rPr lang="ru-RU" sz="2100" b="1" i="1" dirty="0" err="1">
                <a:solidFill>
                  <a:srgbClr val="002060"/>
                </a:solidFill>
                <a:latin typeface="Arial" panose="020B0604020202020204" pitchFamily="34" charset="0"/>
                <a:cs typeface="Arial" panose="020B0604020202020204" pitchFamily="34" charset="0"/>
              </a:rPr>
              <a:t>виключно</a:t>
            </a:r>
            <a:r>
              <a:rPr lang="ru-RU" sz="2100" b="1" i="1" dirty="0">
                <a:solidFill>
                  <a:srgbClr val="002060"/>
                </a:solidFill>
                <a:latin typeface="Arial" panose="020B0604020202020204" pitchFamily="34" charset="0"/>
                <a:cs typeface="Arial" panose="020B0604020202020204" pitchFamily="34" charset="0"/>
              </a:rPr>
              <a:t> за результатами конкурсу</a:t>
            </a:r>
            <a:r>
              <a:rPr lang="ru-RU" sz="2100" dirty="0">
                <a:latin typeface="Arial" panose="020B0604020202020204" pitchFamily="34" charset="0"/>
                <a:cs typeface="Arial" panose="020B0604020202020204" pitchFamily="34" charset="0"/>
              </a:rPr>
              <a:t>.</a:t>
            </a:r>
          </a:p>
          <a:p>
            <a:pPr>
              <a:buFont typeface="Wingdings" panose="05000000000000000000" pitchFamily="2" charset="2"/>
              <a:buChar char="§"/>
            </a:pPr>
            <a:r>
              <a:rPr lang="ru-RU" sz="2100" b="1" dirty="0">
                <a:solidFill>
                  <a:srgbClr val="002060"/>
                </a:solidFill>
                <a:latin typeface="Arial" panose="020B0604020202020204" pitchFamily="34" charset="0"/>
                <a:cs typeface="Arial" panose="020B0604020202020204" pitchFamily="34" charset="0"/>
              </a:rPr>
              <a:t>В </a:t>
            </a:r>
            <a:r>
              <a:rPr lang="ru-RU" sz="2100" b="1" dirty="0" err="1">
                <a:solidFill>
                  <a:srgbClr val="002060"/>
                </a:solidFill>
                <a:latin typeface="Arial" panose="020B0604020202020204" pitchFamily="34" charset="0"/>
                <a:cs typeface="Arial" panose="020B0604020202020204" pitchFamily="34" charset="0"/>
              </a:rPr>
              <a:t>конкурсі</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можуть</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брати</a:t>
            </a:r>
            <a:r>
              <a:rPr lang="ru-RU" sz="2100" b="1" dirty="0">
                <a:solidFill>
                  <a:srgbClr val="002060"/>
                </a:solidFill>
                <a:latin typeface="Arial" panose="020B0604020202020204" pitchFamily="34" charset="0"/>
                <a:cs typeface="Arial" panose="020B0604020202020204" pitchFamily="34" charset="0"/>
              </a:rPr>
              <a:t> участь особи, </a:t>
            </a:r>
            <a:r>
              <a:rPr lang="ru-RU" sz="2100" b="1" dirty="0" err="1">
                <a:solidFill>
                  <a:srgbClr val="002060"/>
                </a:solidFill>
                <a:latin typeface="Arial" panose="020B0604020202020204" pitchFamily="34" charset="0"/>
                <a:cs typeface="Arial" panose="020B0604020202020204" pitchFamily="34" charset="0"/>
              </a:rPr>
              <a:t>які</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мають</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вищу</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архітектурну</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освіту</a:t>
            </a:r>
            <a:r>
              <a:rPr lang="ru-RU" sz="2100" b="1" dirty="0">
                <a:solidFill>
                  <a:srgbClr val="002060"/>
                </a:solidFill>
                <a:latin typeface="Arial" panose="020B0604020202020204" pitchFamily="34" charset="0"/>
                <a:cs typeface="Arial" panose="020B0604020202020204" pitchFamily="34" charset="0"/>
              </a:rPr>
              <a:t> та стаж </a:t>
            </a:r>
            <a:r>
              <a:rPr lang="ru-RU" sz="2100" b="1" dirty="0" err="1">
                <a:solidFill>
                  <a:srgbClr val="002060"/>
                </a:solidFill>
                <a:latin typeface="Arial" panose="020B0604020202020204" pitchFamily="34" charset="0"/>
                <a:cs typeface="Arial" panose="020B0604020202020204" pitchFamily="34" charset="0"/>
              </a:rPr>
              <a:t>організаційної</a:t>
            </a:r>
            <a:r>
              <a:rPr lang="ru-RU" sz="2100" b="1" dirty="0">
                <a:solidFill>
                  <a:srgbClr val="002060"/>
                </a:solidFill>
                <a:latin typeface="Arial" panose="020B0604020202020204" pitchFamily="34" charset="0"/>
                <a:cs typeface="Arial" panose="020B0604020202020204" pitchFamily="34" charset="0"/>
              </a:rPr>
              <a:t> і </a:t>
            </a:r>
            <a:r>
              <a:rPr lang="ru-RU" sz="2100" b="1" dirty="0" err="1">
                <a:solidFill>
                  <a:srgbClr val="002060"/>
                </a:solidFill>
                <a:latin typeface="Arial" panose="020B0604020202020204" pitchFamily="34" charset="0"/>
                <a:cs typeface="Arial" panose="020B0604020202020204" pitchFamily="34" charset="0"/>
              </a:rPr>
              <a:t>професійної</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роботи</a:t>
            </a:r>
            <a:r>
              <a:rPr lang="ru-RU" sz="2100" b="1" dirty="0">
                <a:solidFill>
                  <a:srgbClr val="002060"/>
                </a:solidFill>
                <a:latin typeface="Arial" panose="020B0604020202020204" pitchFamily="34" charset="0"/>
                <a:cs typeface="Arial" panose="020B0604020202020204" pitchFamily="34" charset="0"/>
              </a:rPr>
              <a:t> за </a:t>
            </a:r>
            <a:r>
              <a:rPr lang="ru-RU" sz="2100" b="1" dirty="0" err="1">
                <a:solidFill>
                  <a:srgbClr val="002060"/>
                </a:solidFill>
                <a:latin typeface="Arial" panose="020B0604020202020204" pitchFamily="34" charset="0"/>
                <a:cs typeface="Arial" panose="020B0604020202020204" pitchFamily="34" charset="0"/>
              </a:rPr>
              <a:t>фахом</a:t>
            </a:r>
            <a:r>
              <a:rPr lang="ru-RU" sz="2100" b="1" dirty="0">
                <a:solidFill>
                  <a:srgbClr val="002060"/>
                </a:solidFill>
                <a:latin typeface="Arial" panose="020B0604020202020204" pitchFamily="34" charset="0"/>
                <a:cs typeface="Arial" panose="020B0604020202020204" pitchFamily="34" charset="0"/>
              </a:rPr>
              <a:t> у </a:t>
            </a:r>
            <a:r>
              <a:rPr lang="ru-RU" sz="2100" b="1" dirty="0" err="1">
                <a:solidFill>
                  <a:srgbClr val="002060"/>
                </a:solidFill>
                <a:latin typeface="Arial" panose="020B0604020202020204" pitchFamily="34" charset="0"/>
                <a:cs typeface="Arial" panose="020B0604020202020204" pitchFamily="34" charset="0"/>
              </a:rPr>
              <a:t>сфері</a:t>
            </a:r>
            <a:r>
              <a:rPr lang="ru-RU" sz="2100" b="1" dirty="0">
                <a:solidFill>
                  <a:srgbClr val="002060"/>
                </a:solidFill>
                <a:latin typeface="Arial" panose="020B0604020202020204" pitchFamily="34" charset="0"/>
                <a:cs typeface="Arial" panose="020B0604020202020204" pitchFamily="34" charset="0"/>
              </a:rPr>
              <a:t> </a:t>
            </a:r>
            <a:r>
              <a:rPr lang="ru-RU" sz="2100" b="1" dirty="0" err="1">
                <a:solidFill>
                  <a:srgbClr val="002060"/>
                </a:solidFill>
                <a:latin typeface="Arial" panose="020B0604020202020204" pitchFamily="34" charset="0"/>
                <a:cs typeface="Arial" panose="020B0604020202020204" pitchFamily="34" charset="0"/>
              </a:rPr>
              <a:t>містобудування</a:t>
            </a:r>
            <a:r>
              <a:rPr lang="ru-RU" sz="2100" b="1" dirty="0">
                <a:solidFill>
                  <a:srgbClr val="002060"/>
                </a:solidFill>
                <a:latin typeface="Arial" panose="020B0604020202020204" pitchFamily="34" charset="0"/>
                <a:cs typeface="Arial" panose="020B0604020202020204" pitchFamily="34" charset="0"/>
              </a:rPr>
              <a:t> та </a:t>
            </a:r>
            <a:r>
              <a:rPr lang="ru-RU" sz="2100" b="1" dirty="0" err="1">
                <a:solidFill>
                  <a:srgbClr val="002060"/>
                </a:solidFill>
                <a:latin typeface="Arial" panose="020B0604020202020204" pitchFamily="34" charset="0"/>
                <a:cs typeface="Arial" panose="020B0604020202020204" pitchFamily="34" charset="0"/>
              </a:rPr>
              <a:t>архітектури</a:t>
            </a:r>
            <a:r>
              <a:rPr lang="ru-RU" sz="2100" b="1" dirty="0">
                <a:solidFill>
                  <a:srgbClr val="002060"/>
                </a:solidFill>
                <a:latin typeface="Arial" panose="020B0604020202020204" pitchFamily="34" charset="0"/>
                <a:cs typeface="Arial" panose="020B0604020202020204" pitchFamily="34" charset="0"/>
              </a:rPr>
              <a:t> не </a:t>
            </a:r>
            <a:r>
              <a:rPr lang="ru-RU" sz="2100" b="1" dirty="0" err="1">
                <a:solidFill>
                  <a:srgbClr val="002060"/>
                </a:solidFill>
                <a:latin typeface="Arial" panose="020B0604020202020204" pitchFamily="34" charset="0"/>
                <a:cs typeface="Arial" panose="020B0604020202020204" pitchFamily="34" charset="0"/>
              </a:rPr>
              <a:t>менше</a:t>
            </a:r>
            <a:r>
              <a:rPr lang="ru-RU" sz="2100" b="1" dirty="0">
                <a:solidFill>
                  <a:srgbClr val="002060"/>
                </a:solidFill>
                <a:latin typeface="Arial" panose="020B0604020202020204" pitchFamily="34" charset="0"/>
                <a:cs typeface="Arial" panose="020B0604020202020204" pitchFamily="34" charset="0"/>
              </a:rPr>
              <a:t> 5 </a:t>
            </a:r>
            <a:r>
              <a:rPr lang="ru-RU" sz="2100" b="1" dirty="0" err="1">
                <a:solidFill>
                  <a:srgbClr val="002060"/>
                </a:solidFill>
                <a:latin typeface="Arial" panose="020B0604020202020204" pitchFamily="34" charset="0"/>
                <a:cs typeface="Arial" panose="020B0604020202020204" pitchFamily="34" charset="0"/>
              </a:rPr>
              <a:t>років</a:t>
            </a:r>
            <a:r>
              <a:rPr lang="ru-RU" sz="2100" b="1" dirty="0">
                <a:solidFill>
                  <a:srgbClr val="002060"/>
                </a:solidFill>
                <a:latin typeface="Arial" panose="020B0604020202020204" pitchFamily="34" charset="0"/>
                <a:cs typeface="Arial" panose="020B0604020202020204" pitchFamily="34" charset="0"/>
              </a:rPr>
              <a:t>.</a:t>
            </a:r>
          </a:p>
          <a:p>
            <a:pPr>
              <a:buFont typeface="Wingdings" panose="05000000000000000000" pitchFamily="2" charset="2"/>
              <a:buChar char="§"/>
            </a:pPr>
            <a:r>
              <a:rPr lang="ru-RU" sz="2100" dirty="0" err="1">
                <a:latin typeface="Arial" panose="020B0604020202020204" pitchFamily="34" charset="0"/>
                <a:cs typeface="Arial" panose="020B0604020202020204" pitchFamily="34" charset="0"/>
              </a:rPr>
              <a:t>Конкурси</a:t>
            </a:r>
            <a:r>
              <a:rPr lang="ru-RU" sz="2100" dirty="0">
                <a:latin typeface="Arial" panose="020B0604020202020204" pitchFamily="34" charset="0"/>
                <a:cs typeface="Arial" panose="020B0604020202020204" pitchFamily="34" charset="0"/>
              </a:rPr>
              <a:t> на </a:t>
            </a:r>
            <a:r>
              <a:rPr lang="ru-RU" sz="2100" dirty="0" err="1">
                <a:latin typeface="Arial" panose="020B0604020202020204" pitchFamily="34" charset="0"/>
                <a:cs typeface="Arial" panose="020B0604020202020204" pitchFamily="34" charset="0"/>
              </a:rPr>
              <a:t>заміщення</a:t>
            </a:r>
            <a:r>
              <a:rPr lang="ru-RU" sz="2100" dirty="0">
                <a:latin typeface="Arial" panose="020B0604020202020204" pitchFamily="34" charset="0"/>
                <a:cs typeface="Arial" panose="020B0604020202020204" pitchFamily="34" charset="0"/>
              </a:rPr>
              <a:t> посади </a:t>
            </a:r>
            <a:r>
              <a:rPr lang="ru-RU" sz="2100" dirty="0" err="1">
                <a:latin typeface="Arial" panose="020B0604020202020204" pitchFamily="34" charset="0"/>
                <a:cs typeface="Arial" panose="020B0604020202020204" pitchFamily="34" charset="0"/>
              </a:rPr>
              <a:t>головних</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архітекторів</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проводяться</a:t>
            </a:r>
            <a:r>
              <a:rPr lang="ru-RU" sz="2100" dirty="0">
                <a:latin typeface="Arial" panose="020B0604020202020204" pitchFamily="34" charset="0"/>
                <a:cs typeface="Arial" panose="020B0604020202020204" pitchFamily="34" charset="0"/>
              </a:rPr>
              <a:t> за </a:t>
            </a:r>
            <a:r>
              <a:rPr lang="ru-RU" sz="2100" dirty="0" err="1">
                <a:latin typeface="Arial" panose="020B0604020202020204" pitchFamily="34" charset="0"/>
                <a:cs typeface="Arial" panose="020B0604020202020204" pitchFamily="34" charset="0"/>
              </a:rPr>
              <a:t>участю</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місцевих</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організацій</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Національної</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спілки</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архітекторів</a:t>
            </a:r>
            <a:r>
              <a:rPr lang="ru-RU" sz="2100" dirty="0">
                <a:latin typeface="Arial" panose="020B0604020202020204" pitchFamily="34" charset="0"/>
                <a:cs typeface="Arial" panose="020B0604020202020204" pitchFamily="34" charset="0"/>
              </a:rPr>
              <a:t> </a:t>
            </a:r>
            <a:r>
              <a:rPr lang="ru-RU" sz="2100" dirty="0" err="1">
                <a:latin typeface="Arial" panose="020B0604020202020204" pitchFamily="34" charset="0"/>
                <a:cs typeface="Arial" panose="020B0604020202020204" pitchFamily="34" charset="0"/>
              </a:rPr>
              <a:t>України</a:t>
            </a:r>
            <a:r>
              <a:rPr lang="ru-RU" sz="2100" dirty="0">
                <a:latin typeface="Arial" panose="020B0604020202020204" pitchFamily="34" charset="0"/>
                <a:cs typeface="Arial" panose="020B0604020202020204" pitchFamily="34" charset="0"/>
              </a:rPr>
              <a:t>.</a:t>
            </a:r>
          </a:p>
          <a:p>
            <a:pPr marL="0" indent="0">
              <a:buNone/>
            </a:pPr>
            <a:endParaRPr lang="ru-RU" dirty="0"/>
          </a:p>
        </p:txBody>
      </p:sp>
    </p:spTree>
    <p:extLst>
      <p:ext uri="{BB962C8B-B14F-4D97-AF65-F5344CB8AC3E}">
        <p14:creationId xmlns:p14="http://schemas.microsoft.com/office/powerpoint/2010/main" val="193349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5" name="Picture 4" descr="11">
            <a:extLst>
              <a:ext uri="{FF2B5EF4-FFF2-40B4-BE49-F238E27FC236}">
                <a16:creationId xmlns:a16="http://schemas.microsoft.com/office/drawing/2014/main" id="{5A53F663-5C60-44AC-82CD-3C75C1078319}"/>
              </a:ext>
            </a:extLst>
          </p:cNvPr>
          <p:cNvPicPr>
            <a:picLocks noChangeAspect="1" noChangeArrowheads="1"/>
          </p:cNvPicPr>
          <p:nvPr/>
        </p:nvPicPr>
        <p:blipFill>
          <a:blip r:embed="rId4"/>
          <a:srcRect/>
          <a:stretch>
            <a:fillRect/>
          </a:stretch>
        </p:blipFill>
        <p:spPr bwMode="auto">
          <a:xfrm>
            <a:off x="1524000" y="1143793"/>
            <a:ext cx="9144000" cy="4557713"/>
          </a:xfrm>
          <a:prstGeom prst="rect">
            <a:avLst/>
          </a:prstGeom>
          <a:noFill/>
        </p:spPr>
      </p:pic>
      <p:sp>
        <p:nvSpPr>
          <p:cNvPr id="6" name="Прямоугольник 5">
            <a:extLst>
              <a:ext uri="{FF2B5EF4-FFF2-40B4-BE49-F238E27FC236}">
                <a16:creationId xmlns:a16="http://schemas.microsoft.com/office/drawing/2014/main" id="{A68081F0-10DC-4809-9148-BB34505CCC81}"/>
              </a:ext>
            </a:extLst>
          </p:cNvPr>
          <p:cNvSpPr/>
          <p:nvPr/>
        </p:nvSpPr>
        <p:spPr>
          <a:xfrm>
            <a:off x="7177598" y="0"/>
            <a:ext cx="5014402" cy="890115"/>
          </a:xfrm>
          <a:prstGeom prst="rect">
            <a:avLst/>
          </a:prstGeom>
        </p:spPr>
        <p:txBody>
          <a:bodyPr wrap="square">
            <a:spAutoFit/>
          </a:bodyPr>
          <a:lstStyle/>
          <a:p>
            <a:pPr algn="r">
              <a:lnSpc>
                <a:spcPct val="80000"/>
              </a:lnSpc>
              <a:buNone/>
            </a:pPr>
            <a:r>
              <a:rPr lang="uk-UA" altLang="en-US" sz="3200" b="1" dirty="0" err="1">
                <a:solidFill>
                  <a:schemeClr val="accent2"/>
                </a:solidFill>
              </a:rPr>
              <a:t>Вакулівська</a:t>
            </a:r>
            <a:r>
              <a:rPr lang="uk-UA" altLang="en-US" sz="3200" b="1" dirty="0">
                <a:solidFill>
                  <a:schemeClr val="accent2"/>
                </a:solidFill>
              </a:rPr>
              <a:t> ОТГ </a:t>
            </a:r>
          </a:p>
          <a:p>
            <a:pPr algn="r">
              <a:lnSpc>
                <a:spcPct val="80000"/>
              </a:lnSpc>
              <a:buNone/>
            </a:pPr>
            <a:r>
              <a:rPr lang="uk-UA" altLang="en-US" sz="3200" b="1" dirty="0">
                <a:solidFill>
                  <a:schemeClr val="accent2"/>
                </a:solidFill>
              </a:rPr>
              <a:t>Дніпропетровської області</a:t>
            </a:r>
            <a:endParaRPr lang="ru-RU" sz="1600" b="1" dirty="0"/>
          </a:p>
        </p:txBody>
      </p:sp>
    </p:spTree>
    <p:extLst>
      <p:ext uri="{BB962C8B-B14F-4D97-AF65-F5344CB8AC3E}">
        <p14:creationId xmlns:p14="http://schemas.microsoft.com/office/powerpoint/2010/main" val="417092387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A5CCDA9-9078-4105-92DE-A2C388BB38A4}"/>
              </a:ext>
            </a:extLst>
          </p:cNvPr>
          <p:cNvSpPr>
            <a:spLocks noGrp="1"/>
          </p:cNvSpPr>
          <p:nvPr>
            <p:ph type="title"/>
          </p:nvPr>
        </p:nvSpPr>
        <p:spPr>
          <a:xfrm>
            <a:off x="703976" y="215437"/>
            <a:ext cx="10515600" cy="1325563"/>
          </a:xfrm>
        </p:spPr>
        <p:txBody>
          <a:bodyPr>
            <a:normAutofit fontScale="90000"/>
          </a:bodyPr>
          <a:lstStyle/>
          <a:p>
            <a:r>
              <a:rPr lang="uk-UA" dirty="0"/>
              <a:t>Пропозиції щодо кадрового забезпечення територіальних громад головними архітекторами</a:t>
            </a:r>
            <a:endParaRPr lang="ru-RU" dirty="0"/>
          </a:p>
        </p:txBody>
      </p:sp>
      <p:graphicFrame>
        <p:nvGraphicFramePr>
          <p:cNvPr id="4" name="Таблица 4">
            <a:extLst>
              <a:ext uri="{FF2B5EF4-FFF2-40B4-BE49-F238E27FC236}">
                <a16:creationId xmlns:a16="http://schemas.microsoft.com/office/drawing/2014/main" id="{193CFDCB-A57F-4830-A136-3DEF51E7CB0B}"/>
              </a:ext>
            </a:extLst>
          </p:cNvPr>
          <p:cNvGraphicFramePr>
            <a:graphicFrameLocks noGrp="1"/>
          </p:cNvGraphicFramePr>
          <p:nvPr>
            <p:ph idx="1"/>
            <p:extLst>
              <p:ext uri="{D42A27DB-BD31-4B8C-83A1-F6EECF244321}">
                <p14:modId xmlns:p14="http://schemas.microsoft.com/office/powerpoint/2010/main" val="2083628757"/>
              </p:ext>
            </p:extLst>
          </p:nvPr>
        </p:nvGraphicFramePr>
        <p:xfrm>
          <a:off x="563461" y="1649939"/>
          <a:ext cx="11283192" cy="5120640"/>
        </p:xfrm>
        <a:graphic>
          <a:graphicData uri="http://schemas.openxmlformats.org/drawingml/2006/table">
            <a:tbl>
              <a:tblPr firstRow="1" bandRow="1">
                <a:tableStyleId>{5C22544A-7EE6-4342-B048-85BDC9FD1C3A}</a:tableStyleId>
              </a:tblPr>
              <a:tblGrid>
                <a:gridCol w="5023607">
                  <a:extLst>
                    <a:ext uri="{9D8B030D-6E8A-4147-A177-3AD203B41FA5}">
                      <a16:colId xmlns:a16="http://schemas.microsoft.com/office/drawing/2014/main" val="2317919039"/>
                    </a:ext>
                  </a:extLst>
                </a:gridCol>
                <a:gridCol w="6259585">
                  <a:extLst>
                    <a:ext uri="{9D8B030D-6E8A-4147-A177-3AD203B41FA5}">
                      <a16:colId xmlns:a16="http://schemas.microsoft.com/office/drawing/2014/main" val="1608876386"/>
                    </a:ext>
                  </a:extLst>
                </a:gridCol>
              </a:tblGrid>
              <a:tr h="336344">
                <a:tc>
                  <a:txBody>
                    <a:bodyPr/>
                    <a:lstStyle/>
                    <a:p>
                      <a:r>
                        <a:rPr lang="uk-UA" sz="2400" dirty="0"/>
                        <a:t>Тип громади</a:t>
                      </a:r>
                      <a:endParaRPr lang="ru-RU" sz="2400" dirty="0"/>
                    </a:p>
                  </a:txBody>
                  <a:tcPr/>
                </a:tc>
                <a:tc>
                  <a:txBody>
                    <a:bodyPr/>
                    <a:lstStyle/>
                    <a:p>
                      <a:r>
                        <a:rPr lang="uk-UA" sz="2400" dirty="0"/>
                        <a:t>Кваліфікаційні вимоги до претендента</a:t>
                      </a:r>
                      <a:endParaRPr lang="ru-RU" sz="2400" dirty="0"/>
                    </a:p>
                  </a:txBody>
                  <a:tcPr/>
                </a:tc>
                <a:extLst>
                  <a:ext uri="{0D108BD9-81ED-4DB2-BD59-A6C34878D82A}">
                    <a16:rowId xmlns:a16="http://schemas.microsoft.com/office/drawing/2014/main" val="3096894852"/>
                  </a:ext>
                </a:extLst>
              </a:tr>
              <a:tr h="874493">
                <a:tc>
                  <a:txBody>
                    <a:bodyPr/>
                    <a:lstStyle/>
                    <a:p>
                      <a:pPr marL="285750" indent="-285750">
                        <a:buFont typeface="Arial" panose="020B0604020202020204" pitchFamily="34" charset="0"/>
                        <a:buChar char="•"/>
                      </a:pPr>
                      <a:r>
                        <a:rPr lang="uk-UA" i="1" dirty="0"/>
                        <a:t>Громади, територія яких включає територію одного міста</a:t>
                      </a:r>
                    </a:p>
                    <a:p>
                      <a:pPr marL="285750" indent="-285750">
                        <a:buFont typeface="Arial" panose="020B0604020202020204" pitchFamily="34" charset="0"/>
                        <a:buChar char="•"/>
                      </a:pPr>
                      <a:r>
                        <a:rPr lang="uk-UA" i="1" dirty="0"/>
                        <a:t>Громади, центрами яких являються міста-обласні центри</a:t>
                      </a:r>
                      <a:endParaRPr lang="ru-RU" i="1" dirty="0"/>
                    </a:p>
                  </a:txBody>
                  <a:tcPr/>
                </a:tc>
                <a:tc>
                  <a:txBody>
                    <a:bodyPr/>
                    <a:lstStyle/>
                    <a:p>
                      <a:pPr marL="285750" indent="-285750">
                        <a:buFont typeface="Arial" panose="020B0604020202020204" pitchFamily="34" charset="0"/>
                        <a:buChar char="•"/>
                      </a:pPr>
                      <a:r>
                        <a:rPr lang="uk-UA" dirty="0"/>
                        <a:t>Вища освіта за фахом – архітектор. </a:t>
                      </a:r>
                    </a:p>
                    <a:p>
                      <a:pPr marL="285750" indent="-285750">
                        <a:buFont typeface="Arial" panose="020B0604020202020204" pitchFamily="34" charset="0"/>
                        <a:buChar char="•"/>
                      </a:pPr>
                      <a:r>
                        <a:rPr lang="uk-UA" dirty="0"/>
                        <a:t>Стаж роботи за фахом – не менше 5 років</a:t>
                      </a:r>
                      <a:endParaRPr lang="ru-RU" dirty="0"/>
                    </a:p>
                  </a:txBody>
                  <a:tcPr/>
                </a:tc>
                <a:extLst>
                  <a:ext uri="{0D108BD9-81ED-4DB2-BD59-A6C34878D82A}">
                    <a16:rowId xmlns:a16="http://schemas.microsoft.com/office/drawing/2014/main" val="3777306548"/>
                  </a:ext>
                </a:extLst>
              </a:tr>
              <a:tr h="1461332">
                <a:tc rowSpan="2">
                  <a:txBody>
                    <a:bodyPr/>
                    <a:lstStyle/>
                    <a:p>
                      <a:pPr marL="285750" indent="-285750">
                        <a:buFont typeface="Arial" panose="020B0604020202020204" pitchFamily="34" charset="0"/>
                        <a:buChar char="•"/>
                      </a:pPr>
                      <a:r>
                        <a:rPr lang="uk-UA" i="1" dirty="0"/>
                        <a:t>Сільські, селищні і міські територіальні громади</a:t>
                      </a:r>
                      <a:endParaRPr lang="ru-RU" i="1" dirty="0"/>
                    </a:p>
                  </a:txBody>
                  <a:tcPr/>
                </a:tc>
                <a:tc>
                  <a:txBody>
                    <a:bodyPr/>
                    <a:lstStyle/>
                    <a:p>
                      <a:pPr marL="285750" indent="-285750">
                        <a:buFont typeface="Arial" panose="020B0604020202020204" pitchFamily="34" charset="0"/>
                        <a:buChar char="•"/>
                      </a:pPr>
                      <a:r>
                        <a:rPr lang="uk-UA" dirty="0"/>
                        <a:t>Вища освіта за фахом – архітектор. </a:t>
                      </a:r>
                    </a:p>
                    <a:p>
                      <a:pPr marL="285750" indent="-285750">
                        <a:buFont typeface="Arial" panose="020B0604020202020204" pitchFamily="34" charset="0"/>
                        <a:buChar char="•"/>
                      </a:pPr>
                      <a:r>
                        <a:rPr lang="uk-UA" dirty="0"/>
                        <a:t>Стаж роботи за фахом – не має значення, за умови проходження курсів підготовки головних архітекторів громад протягом року без відриву від основної роботи (</a:t>
                      </a:r>
                      <a:r>
                        <a:rPr lang="en-US" dirty="0"/>
                        <a:t>on-line </a:t>
                      </a:r>
                      <a:r>
                        <a:rPr lang="uk-UA" dirty="0"/>
                        <a:t>– теорія, </a:t>
                      </a:r>
                      <a:r>
                        <a:rPr lang="en-US" dirty="0"/>
                        <a:t>off-line – </a:t>
                      </a:r>
                      <a:r>
                        <a:rPr lang="uk-UA" dirty="0"/>
                        <a:t>практичні заняття)</a:t>
                      </a:r>
                    </a:p>
                  </a:txBody>
                  <a:tcPr/>
                </a:tc>
                <a:extLst>
                  <a:ext uri="{0D108BD9-81ED-4DB2-BD59-A6C34878D82A}">
                    <a16:rowId xmlns:a16="http://schemas.microsoft.com/office/drawing/2014/main" val="2243813618"/>
                  </a:ext>
                </a:extLst>
              </a:tr>
              <a:tr h="1681718">
                <a:tc vMerge="1">
                  <a:txBody>
                    <a:bodyPr/>
                    <a:lstStyle/>
                    <a:p>
                      <a:endParaRPr lang="ru-RU"/>
                    </a:p>
                  </a:txBody>
                  <a:tcPr/>
                </a:tc>
                <a:tc>
                  <a:txBody>
                    <a:bodyPr/>
                    <a:lstStyle/>
                    <a:p>
                      <a:pPr marL="285750" indent="-285750">
                        <a:buFont typeface="Arial" panose="020B0604020202020204" pitchFamily="34" charset="0"/>
                        <a:buChar char="•"/>
                      </a:pPr>
                      <a:r>
                        <a:rPr lang="uk-UA" dirty="0"/>
                        <a:t>Вища освіта за фахом – інженер-будівельник, інженер-землевпорядник.</a:t>
                      </a:r>
                    </a:p>
                    <a:p>
                      <a:pPr marL="285750" indent="-285750">
                        <a:buFont typeface="Arial" panose="020B0604020202020204" pitchFamily="34" charset="0"/>
                        <a:buChar char="•"/>
                      </a:pPr>
                      <a:r>
                        <a:rPr lang="uk-UA" dirty="0"/>
                        <a:t>Стаж роботи за фахом – не менше 2 років, за умови проходження навчання у відповідному </a:t>
                      </a:r>
                      <a:r>
                        <a:rPr lang="uk-UA" dirty="0" err="1"/>
                        <a:t>ВИШі</a:t>
                      </a:r>
                      <a:r>
                        <a:rPr lang="uk-UA" dirty="0"/>
                        <a:t> на магістерському курсі за спеціальною програмою з просторового планування та підготовки головних архітекторів громад.</a:t>
                      </a:r>
                      <a:endParaRPr lang="ru-RU" dirty="0"/>
                    </a:p>
                  </a:txBody>
                  <a:tcPr/>
                </a:tc>
                <a:extLst>
                  <a:ext uri="{0D108BD9-81ED-4DB2-BD59-A6C34878D82A}">
                    <a16:rowId xmlns:a16="http://schemas.microsoft.com/office/drawing/2014/main" val="497129342"/>
                  </a:ext>
                </a:extLst>
              </a:tr>
            </a:tbl>
          </a:graphicData>
        </a:graphic>
      </p:graphicFrame>
    </p:spTree>
    <p:extLst>
      <p:ext uri="{BB962C8B-B14F-4D97-AF65-F5344CB8AC3E}">
        <p14:creationId xmlns:p14="http://schemas.microsoft.com/office/powerpoint/2010/main" val="13215933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3"/>
          <p:cNvSpPr>
            <a:spLocks noGrp="1" noChangeArrowheads="1"/>
          </p:cNvSpPr>
          <p:nvPr>
            <p:ph type="body" idx="4294967295"/>
          </p:nvPr>
        </p:nvSpPr>
        <p:spPr>
          <a:xfrm>
            <a:off x="1524000" y="476251"/>
            <a:ext cx="9144000" cy="5649913"/>
          </a:xfrm>
        </p:spPr>
        <p:txBody>
          <a:bodyPr/>
          <a:lstStyle/>
          <a:p>
            <a:pPr algn="ctr">
              <a:buFontTx/>
              <a:buNone/>
            </a:pPr>
            <a:endParaRPr lang="uk-UA" sz="4000" b="1"/>
          </a:p>
          <a:p>
            <a:pPr algn="ctr">
              <a:buFontTx/>
              <a:buNone/>
            </a:pPr>
            <a:endParaRPr lang="uk-UA" sz="4000" b="1"/>
          </a:p>
          <a:p>
            <a:pPr algn="ctr">
              <a:buFontTx/>
              <a:buNone/>
            </a:pPr>
            <a:endParaRPr lang="uk-UA" sz="5400" b="1"/>
          </a:p>
          <a:p>
            <a:pPr algn="ctr">
              <a:buFontTx/>
              <a:buNone/>
            </a:pPr>
            <a:r>
              <a:rPr lang="uk-UA" sz="5400" b="1"/>
              <a:t>ДЯКУЮ ЗА УВАГУ</a:t>
            </a:r>
            <a:endParaRPr lang="en-US" sz="5400" b="1"/>
          </a:p>
          <a:p>
            <a:pPr>
              <a:buFontTx/>
              <a:buNone/>
            </a:pPr>
            <a:endParaRPr lang="uk-UA" sz="2400" b="1"/>
          </a:p>
          <a:p>
            <a:endParaRPr lang="ru-RU" sz="4000" b="1">
              <a:solidFill>
                <a:schemeClr val="bg1"/>
              </a:solidFill>
            </a:endParaRPr>
          </a:p>
          <a:p>
            <a:pPr>
              <a:buFontTx/>
              <a:buNone/>
            </a:pPr>
            <a:endParaRPr lang="ru-RU" sz="4000"/>
          </a:p>
        </p:txBody>
      </p:sp>
    </p:spTree>
    <p:extLst>
      <p:ext uri="{BB962C8B-B14F-4D97-AF65-F5344CB8AC3E}">
        <p14:creationId xmlns:p14="http://schemas.microsoft.com/office/powerpoint/2010/main" val="3299295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sp>
        <p:nvSpPr>
          <p:cNvPr id="6" name="Прямоугольник 5">
            <a:extLst>
              <a:ext uri="{FF2B5EF4-FFF2-40B4-BE49-F238E27FC236}">
                <a16:creationId xmlns:a16="http://schemas.microsoft.com/office/drawing/2014/main" id="{6606C79F-FBA3-44F3-99E2-18456657F4C7}"/>
              </a:ext>
            </a:extLst>
          </p:cNvPr>
          <p:cNvSpPr/>
          <p:nvPr/>
        </p:nvSpPr>
        <p:spPr>
          <a:xfrm>
            <a:off x="1417468" y="118777"/>
            <a:ext cx="7791635" cy="954107"/>
          </a:xfrm>
          <a:prstGeom prst="rect">
            <a:avLst/>
          </a:prstGeom>
        </p:spPr>
        <p:txBody>
          <a:bodyPr wrap="square">
            <a:spAutoFit/>
          </a:bodyPr>
          <a:lstStyle/>
          <a:p>
            <a:pPr algn="ctr"/>
            <a:r>
              <a:rPr lang="uk-UA" altLang="en-US" sz="2800" b="1" dirty="0" err="1">
                <a:solidFill>
                  <a:schemeClr val="accent2"/>
                </a:solidFill>
              </a:rPr>
              <a:t>Cхема</a:t>
            </a:r>
            <a:r>
              <a:rPr lang="uk-UA" altLang="en-US" sz="2800" b="1" dirty="0">
                <a:solidFill>
                  <a:schemeClr val="accent2"/>
                </a:solidFill>
              </a:rPr>
              <a:t> розповсюдження факторів природної та техногенної небезпеки</a:t>
            </a:r>
            <a:endParaRPr lang="ru-RU" altLang="en-US" sz="2800" b="1" dirty="0">
              <a:solidFill>
                <a:schemeClr val="accent2"/>
              </a:solidFill>
            </a:endParaRPr>
          </a:p>
        </p:txBody>
      </p:sp>
      <p:pic>
        <p:nvPicPr>
          <p:cNvPr id="9" name="Рисунок 4">
            <a:extLst>
              <a:ext uri="{FF2B5EF4-FFF2-40B4-BE49-F238E27FC236}">
                <a16:creationId xmlns:a16="http://schemas.microsoft.com/office/drawing/2014/main" id="{DB29CC89-4174-4C0A-948D-76D35E21A8F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225836"/>
            <a:ext cx="4505325"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a:extLst>
              <a:ext uri="{FF2B5EF4-FFF2-40B4-BE49-F238E27FC236}">
                <a16:creationId xmlns:a16="http://schemas.microsoft.com/office/drawing/2014/main" id="{34930717-8658-442A-BD58-1F57D3711B56}"/>
              </a:ext>
            </a:extLst>
          </p:cNvPr>
          <p:cNvSpPr/>
          <p:nvPr/>
        </p:nvSpPr>
        <p:spPr>
          <a:xfrm>
            <a:off x="1240477" y="1305047"/>
            <a:ext cx="4603732" cy="4529830"/>
          </a:xfrm>
          <a:prstGeom prst="rect">
            <a:avLst/>
          </a:prstGeom>
        </p:spPr>
        <p:txBody>
          <a:bodyPr wrap="square">
            <a:spAutoFit/>
          </a:bodyPr>
          <a:lstStyle/>
          <a:p>
            <a:pPr>
              <a:lnSpc>
                <a:spcPct val="80000"/>
              </a:lnSpc>
            </a:pPr>
            <a:r>
              <a:rPr lang="uk-UA" altLang="en-US" dirty="0"/>
              <a:t>На якій зображуються:  </a:t>
            </a:r>
          </a:p>
          <a:p>
            <a:pPr>
              <a:lnSpc>
                <a:spcPct val="80000"/>
              </a:lnSpc>
            </a:pPr>
            <a:endParaRPr lang="uk-UA" altLang="en-US" dirty="0"/>
          </a:p>
          <a:p>
            <a:pPr>
              <a:lnSpc>
                <a:spcPct val="80000"/>
              </a:lnSpc>
            </a:pPr>
            <a:r>
              <a:rPr lang="uk-UA" altLang="en-US" b="1" dirty="0">
                <a:solidFill>
                  <a:srgbClr val="40B994"/>
                </a:solidFill>
                <a:effectLst>
                  <a:outerShdw blurRad="38100" dist="38100" dir="2700000" algn="tl">
                    <a:srgbClr val="000000">
                      <a:alpha val="43137"/>
                    </a:srgbClr>
                  </a:outerShdw>
                </a:effectLst>
              </a:rPr>
              <a:t>території зі складними інженерно-будівельними умовами забудови</a:t>
            </a:r>
            <a:r>
              <a:rPr lang="uk-UA" altLang="en-US" dirty="0"/>
              <a:t>;</a:t>
            </a:r>
            <a:endParaRPr lang="en-US" altLang="en-US" dirty="0"/>
          </a:p>
          <a:p>
            <a:pPr>
              <a:lnSpc>
                <a:spcPct val="80000"/>
              </a:lnSpc>
            </a:pPr>
            <a:endParaRPr lang="uk-UA" altLang="en-US" dirty="0"/>
          </a:p>
          <a:p>
            <a:pPr>
              <a:lnSpc>
                <a:spcPct val="80000"/>
              </a:lnSpc>
            </a:pPr>
            <a:r>
              <a:rPr lang="uk-UA" altLang="en-US" dirty="0"/>
              <a:t>існуючі </a:t>
            </a:r>
            <a:r>
              <a:rPr lang="uk-UA" altLang="en-US" b="1" dirty="0">
                <a:solidFill>
                  <a:srgbClr val="40B994"/>
                </a:solidFill>
                <a:effectLst>
                  <a:outerShdw blurRad="38100" dist="38100" dir="2700000" algn="tl">
                    <a:srgbClr val="000000">
                      <a:alpha val="43137"/>
                    </a:srgbClr>
                  </a:outerShdw>
                </a:effectLst>
              </a:rPr>
              <a:t>споруди інженерного захисту                  </a:t>
            </a:r>
            <a:r>
              <a:rPr lang="uk-UA" altLang="en-US" dirty="0"/>
              <a:t>території;</a:t>
            </a:r>
          </a:p>
          <a:p>
            <a:pPr>
              <a:lnSpc>
                <a:spcPct val="80000"/>
              </a:lnSpc>
            </a:pPr>
            <a:endParaRPr lang="uk-UA" altLang="en-US" dirty="0"/>
          </a:p>
          <a:p>
            <a:pPr>
              <a:lnSpc>
                <a:spcPct val="80000"/>
              </a:lnSpc>
            </a:pPr>
            <a:r>
              <a:rPr lang="uk-UA" altLang="en-US" dirty="0"/>
              <a:t>зрошені та осушені землі;</a:t>
            </a:r>
          </a:p>
          <a:p>
            <a:pPr>
              <a:lnSpc>
                <a:spcPct val="80000"/>
              </a:lnSpc>
            </a:pPr>
            <a:endParaRPr lang="uk-UA" altLang="en-US" dirty="0"/>
          </a:p>
          <a:p>
            <a:pPr>
              <a:lnSpc>
                <a:spcPct val="80000"/>
              </a:lnSpc>
            </a:pPr>
            <a:r>
              <a:rPr lang="uk-UA" altLang="en-US" b="1" dirty="0">
                <a:solidFill>
                  <a:srgbClr val="40B994"/>
                </a:solidFill>
                <a:effectLst>
                  <a:outerShdw blurRad="38100" dist="38100" dir="2700000" algn="tl">
                    <a:srgbClr val="000000">
                      <a:alpha val="43137"/>
                    </a:srgbClr>
                  </a:outerShdw>
                </a:effectLst>
              </a:rPr>
              <a:t>зони радіаційного та іншого техногенного забруднення довкілля</a:t>
            </a:r>
            <a:r>
              <a:rPr lang="uk-UA" altLang="en-US" dirty="0"/>
              <a:t>, </a:t>
            </a:r>
            <a:r>
              <a:rPr lang="uk-UA" altLang="en-US" b="1" dirty="0">
                <a:solidFill>
                  <a:srgbClr val="40B994"/>
                </a:solidFill>
                <a:effectLst>
                  <a:outerShdw blurRad="38100" dist="38100" dir="2700000" algn="tl">
                    <a:srgbClr val="000000">
                      <a:alpha val="43137"/>
                    </a:srgbClr>
                  </a:outerShdw>
                </a:effectLst>
              </a:rPr>
              <a:t>можливих надзвичайних ситуацій природного та техногенного характеру</a:t>
            </a:r>
            <a:r>
              <a:rPr lang="uk-UA" altLang="en-US" dirty="0"/>
              <a:t> від потенційно небезпечних об'єктів (у </a:t>
            </a:r>
            <a:r>
              <a:rPr lang="uk-UA" altLang="en-US" dirty="0" err="1"/>
              <a:t>т.ч</a:t>
            </a:r>
            <a:r>
              <a:rPr lang="uk-UA" altLang="en-US" dirty="0"/>
              <a:t>. навколо об'єктів, розташованих на територіях суміжних адміністративно-територіальних одиниць, якщо ці зони накладаються на територію, на якій реалізуються повноваження сільських, селищних, міських рад);</a:t>
            </a:r>
            <a:endParaRPr lang="ru-RU" altLang="en-US" dirty="0"/>
          </a:p>
        </p:txBody>
      </p:sp>
      <p:cxnSp>
        <p:nvCxnSpPr>
          <p:cNvPr id="10" name="Прямая со стрелкой 9">
            <a:extLst>
              <a:ext uri="{FF2B5EF4-FFF2-40B4-BE49-F238E27FC236}">
                <a16:creationId xmlns:a16="http://schemas.microsoft.com/office/drawing/2014/main" id="{62121368-D2B9-4A31-8C1F-9753A1C4603F}"/>
              </a:ext>
            </a:extLst>
          </p:cNvPr>
          <p:cNvCxnSpPr>
            <a:cxnSpLocks/>
          </p:cNvCxnSpPr>
          <p:nvPr/>
        </p:nvCxnSpPr>
        <p:spPr>
          <a:xfrm>
            <a:off x="4696287" y="1979720"/>
            <a:ext cx="2559278" cy="793297"/>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0043E223-2D0E-4E1F-8606-372DE9C189FF}"/>
              </a:ext>
            </a:extLst>
          </p:cNvPr>
          <p:cNvCxnSpPr>
            <a:cxnSpLocks/>
          </p:cNvCxnSpPr>
          <p:nvPr/>
        </p:nvCxnSpPr>
        <p:spPr>
          <a:xfrm>
            <a:off x="2435087" y="2773017"/>
            <a:ext cx="5446643" cy="686145"/>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a:extLst>
              <a:ext uri="{FF2B5EF4-FFF2-40B4-BE49-F238E27FC236}">
                <a16:creationId xmlns:a16="http://schemas.microsoft.com/office/drawing/2014/main" id="{F4C19365-EEE0-4C72-8E33-40948E7ACAE1}"/>
              </a:ext>
            </a:extLst>
          </p:cNvPr>
          <p:cNvCxnSpPr>
            <a:cxnSpLocks/>
          </p:cNvCxnSpPr>
          <p:nvPr/>
        </p:nvCxnSpPr>
        <p:spPr>
          <a:xfrm>
            <a:off x="5227983" y="4154558"/>
            <a:ext cx="3981120" cy="1212572"/>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040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6900"/>
            <a:ext cx="12192000" cy="5651500"/>
          </a:xfrm>
          <a:prstGeom prst="rect">
            <a:avLst/>
          </a:prstGeom>
        </p:spPr>
      </p:pic>
      <p:pic>
        <p:nvPicPr>
          <p:cNvPr id="11" name="Рисунок 4">
            <a:extLst>
              <a:ext uri="{FF2B5EF4-FFF2-40B4-BE49-F238E27FC236}">
                <a16:creationId xmlns:a16="http://schemas.microsoft.com/office/drawing/2014/main" id="{B103126A-2BBD-47E1-8DB1-6F6FAD941EF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6464" y="30162"/>
            <a:ext cx="5535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Прямая со стрелкой 9">
            <a:extLst>
              <a:ext uri="{FF2B5EF4-FFF2-40B4-BE49-F238E27FC236}">
                <a16:creationId xmlns:a16="http://schemas.microsoft.com/office/drawing/2014/main" id="{62121368-D2B9-4A31-8C1F-9753A1C4603F}"/>
              </a:ext>
            </a:extLst>
          </p:cNvPr>
          <p:cNvCxnSpPr>
            <a:cxnSpLocks/>
          </p:cNvCxnSpPr>
          <p:nvPr/>
        </p:nvCxnSpPr>
        <p:spPr>
          <a:xfrm flipV="1">
            <a:off x="4393096" y="1268828"/>
            <a:ext cx="4154556" cy="1732789"/>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a:extLst>
              <a:ext uri="{FF2B5EF4-FFF2-40B4-BE49-F238E27FC236}">
                <a16:creationId xmlns:a16="http://schemas.microsoft.com/office/drawing/2014/main" id="{0043E223-2D0E-4E1F-8606-372DE9C189FF}"/>
              </a:ext>
            </a:extLst>
          </p:cNvPr>
          <p:cNvCxnSpPr>
            <a:cxnSpLocks/>
          </p:cNvCxnSpPr>
          <p:nvPr/>
        </p:nvCxnSpPr>
        <p:spPr>
          <a:xfrm>
            <a:off x="4880113" y="3985592"/>
            <a:ext cx="6384738" cy="377686"/>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a:extLst>
              <a:ext uri="{FF2B5EF4-FFF2-40B4-BE49-F238E27FC236}">
                <a16:creationId xmlns:a16="http://schemas.microsoft.com/office/drawing/2014/main" id="{E3BB98DD-4B36-40AA-B683-7E46442CF6DE}"/>
              </a:ext>
            </a:extLst>
          </p:cNvPr>
          <p:cNvCxnSpPr>
            <a:cxnSpLocks/>
          </p:cNvCxnSpPr>
          <p:nvPr/>
        </p:nvCxnSpPr>
        <p:spPr>
          <a:xfrm>
            <a:off x="4015409" y="5159296"/>
            <a:ext cx="6460434" cy="708147"/>
          </a:xfrm>
          <a:prstGeom prst="straightConnector1">
            <a:avLst/>
          </a:prstGeom>
          <a:ln w="38100">
            <a:solidFill>
              <a:srgbClr val="40B994"/>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Прямоугольник 5">
            <a:extLst>
              <a:ext uri="{FF2B5EF4-FFF2-40B4-BE49-F238E27FC236}">
                <a16:creationId xmlns:a16="http://schemas.microsoft.com/office/drawing/2014/main" id="{6606C79F-FBA3-44F3-99E2-18456657F4C7}"/>
              </a:ext>
            </a:extLst>
          </p:cNvPr>
          <p:cNvSpPr/>
          <p:nvPr/>
        </p:nvSpPr>
        <p:spPr>
          <a:xfrm>
            <a:off x="609596" y="32643"/>
            <a:ext cx="6652599" cy="1384995"/>
          </a:xfrm>
          <a:prstGeom prst="rect">
            <a:avLst/>
          </a:prstGeom>
        </p:spPr>
        <p:txBody>
          <a:bodyPr wrap="square">
            <a:spAutoFit/>
          </a:bodyPr>
          <a:lstStyle/>
          <a:p>
            <a:pPr algn="ctr"/>
            <a:r>
              <a:rPr lang="uk-UA" altLang="en-US" sz="2800" b="1" dirty="0">
                <a:solidFill>
                  <a:schemeClr val="accent2"/>
                </a:solidFill>
              </a:rPr>
              <a:t>Схема інженерної підготовки та захисту території від надзвичайних ситуацій природного та техногенного характеру</a:t>
            </a:r>
            <a:endParaRPr lang="ru-RU" altLang="en-US" sz="2800" b="1" dirty="0">
              <a:solidFill>
                <a:schemeClr val="accent2"/>
              </a:solidFill>
            </a:endParaRPr>
          </a:p>
        </p:txBody>
      </p:sp>
      <p:sp>
        <p:nvSpPr>
          <p:cNvPr id="2" name="Прямоугольник 1">
            <a:extLst>
              <a:ext uri="{FF2B5EF4-FFF2-40B4-BE49-F238E27FC236}">
                <a16:creationId xmlns:a16="http://schemas.microsoft.com/office/drawing/2014/main" id="{A0CD8E75-6CD6-479C-8251-E14DC3F3B76D}"/>
              </a:ext>
            </a:extLst>
          </p:cNvPr>
          <p:cNvSpPr/>
          <p:nvPr/>
        </p:nvSpPr>
        <p:spPr>
          <a:xfrm>
            <a:off x="887904" y="1618854"/>
            <a:ext cx="4340079" cy="3970318"/>
          </a:xfrm>
          <a:prstGeom prst="rect">
            <a:avLst/>
          </a:prstGeom>
        </p:spPr>
        <p:txBody>
          <a:bodyPr wrap="square">
            <a:spAutoFit/>
          </a:bodyPr>
          <a:lstStyle/>
          <a:p>
            <a:r>
              <a:rPr lang="uk-UA" altLang="en-US" dirty="0"/>
              <a:t>На якій зображуються:</a:t>
            </a:r>
          </a:p>
          <a:p>
            <a:endParaRPr lang="ru-RU" altLang="en-US" dirty="0"/>
          </a:p>
          <a:p>
            <a:pPr marL="285750" indent="-285750">
              <a:buFontTx/>
              <a:buChar char="-"/>
            </a:pPr>
            <a:r>
              <a:rPr lang="uk-UA" altLang="en-US" dirty="0"/>
              <a:t>території, що потребують вертикального планування, дренування, виторфовування, рекультивації, агролісомеліорації;</a:t>
            </a:r>
          </a:p>
          <a:p>
            <a:endParaRPr lang="ru-RU" altLang="en-US" dirty="0"/>
          </a:p>
          <a:p>
            <a:pPr marL="285750" indent="-285750">
              <a:buFontTx/>
              <a:buChar char="-"/>
            </a:pPr>
            <a:r>
              <a:rPr lang="uk-UA" altLang="en-US" dirty="0"/>
              <a:t>проектні інженерні споруди для захисту від надзвичайних ситуацій природного та техногенного характеру; </a:t>
            </a:r>
          </a:p>
          <a:p>
            <a:endParaRPr lang="ru-RU" altLang="en-US" dirty="0"/>
          </a:p>
          <a:p>
            <a:pPr marL="285750" indent="-285750">
              <a:buFontTx/>
              <a:buChar char="-"/>
            </a:pPr>
            <a:r>
              <a:rPr lang="uk-UA" altLang="en-US" dirty="0"/>
              <a:t>річки та водойми, які потребують регулювання, очищення, днопоглиблення;</a:t>
            </a:r>
          </a:p>
        </p:txBody>
      </p:sp>
    </p:spTree>
    <p:extLst>
      <p:ext uri="{BB962C8B-B14F-4D97-AF65-F5344CB8AC3E}">
        <p14:creationId xmlns:p14="http://schemas.microsoft.com/office/powerpoint/2010/main" val="3647083824"/>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1611</TotalTime>
  <Words>3854</Words>
  <Application>Microsoft Office PowerPoint</Application>
  <PresentationFormat>Широкоэкранный</PresentationFormat>
  <Paragraphs>390</Paragraphs>
  <Slides>71</Slides>
  <Notes>29</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71</vt:i4>
      </vt:variant>
    </vt:vector>
  </HeadingPairs>
  <TitlesOfParts>
    <vt:vector size="82" baseType="lpstr">
      <vt:lpstr>MS PGothic</vt:lpstr>
      <vt:lpstr>Arial</vt:lpstr>
      <vt:lpstr>Calibri</vt:lpstr>
      <vt:lpstr>Calibri Light</vt:lpstr>
      <vt:lpstr>Gill Sans MT</vt:lpstr>
      <vt:lpstr>Helvetica</vt:lpstr>
      <vt:lpstr>PF DinText Pro</vt:lpstr>
      <vt:lpstr>Times New Roman</vt:lpstr>
      <vt:lpstr>Wingdings</vt:lpstr>
      <vt:lpstr>Тема Office</vt:lpstr>
      <vt:lpstr>Image</vt:lpstr>
      <vt:lpstr>Презентация PowerPoint</vt:lpstr>
      <vt:lpstr>Презентация PowerPoint</vt:lpstr>
      <vt:lpstr>  КОНЦЕПЦІЯ РЕФОРМУВАННЯ МІСЦЕВОГО САМОВРЯДУВАННЯ</vt:lpstr>
      <vt:lpstr>2014-2020</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План існуючого використання території, на якій реалізуються повноваження сільських, селищних, міських рад, суміщений зі схемою існуючих планувальних обмежень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ПРОЕКТНІ ПРОПОЗИЦІЇ: ПРОГНОЗ ДЕМОГРАФІЧНОГО РОЗВИТКУ</vt:lpstr>
      <vt:lpstr>Презентация PowerPoint</vt:lpstr>
      <vt:lpstr>Презентация PowerPoint</vt:lpstr>
      <vt:lpstr>Презентация PowerPoint</vt:lpstr>
      <vt:lpstr>ПРОЕКТНІ ПРОПОЗИЦІЇ: ФОРМУВАННЯ МЕРЕЖІ ЗАКЛАДІВ БЕЗПЕКИ</vt:lpstr>
      <vt:lpstr>ПРОЕКТНІ ПРОПОЗИЦІЇ: РОЗВИТОК ТРАНСПОРТНОЇ МЕРЕЖІ</vt:lpstr>
      <vt:lpstr>ПРОЕКТНІ ПРОПРОЗИЦІЇ: ФОРМУВАННЯ МЕРЕЖІ ОБ’ЄКТІВ ТРАНСПОРТНОЇ ІНФРАСТРУКТУРИ</vt:lpstr>
      <vt:lpstr>Презентация PowerPoint</vt:lpstr>
      <vt:lpstr>ЗАКОН УКРАЇНИ</vt:lpstr>
      <vt:lpstr>Презентация PowerPoint</vt:lpstr>
      <vt:lpstr>Зміни у Земельному кодексі України</vt:lpstr>
      <vt:lpstr>Презентация PowerPoint</vt:lpstr>
      <vt:lpstr>Зміни у Земельному кодексі України</vt:lpstr>
      <vt:lpstr>Зміни у Земельному кодексі України</vt:lpstr>
      <vt:lpstr>Зміни до Закону України  «Про землеустрій»</vt:lpstr>
      <vt:lpstr>Зміни до Закону України «Про регулювання містобудівної діяльності»</vt:lpstr>
      <vt:lpstr>Зміни до Закону України «Про регулювання містобудівної діяльності»</vt:lpstr>
      <vt:lpstr>Зміни до Закону України «Про регулювання містобудівної діяльності»</vt:lpstr>
      <vt:lpstr>Презентация PowerPoint</vt:lpstr>
      <vt:lpstr>Зміни до Закону України «Про регулювання містобудівної діяльності»</vt:lpstr>
      <vt:lpstr>Зміни до Закону України «Про регулювання містобудівної діяльності»</vt:lpstr>
      <vt:lpstr>Презентация PowerPoint</vt:lpstr>
      <vt:lpstr>ГЕНЕРАЛЬНИЙ ПЛАН м.Фастів Київської області</vt:lpstr>
      <vt:lpstr>Зміни до Закону України «Про регулювання містобудівної діяльності»</vt:lpstr>
      <vt:lpstr>Презентация PowerPoint</vt:lpstr>
      <vt:lpstr>Зміни до Закону України «Про регулювання містобудівної діяльності»</vt:lpstr>
      <vt:lpstr>  ДЕТАЛЬНИЙ ПЛАН ТЕРИТОРІЇ АМБУЛАТОРІЇ.  План існуючого використання території М 1:500</vt:lpstr>
      <vt:lpstr>ДЕТАЛЬНИЙ ПЛАН ТЕРИТОРІЇ АМБУЛАТОРІЇ.  Проєктний план М 1:500</vt:lpstr>
      <vt:lpstr>МІСТОБУДІВНІ УМОВИ ТА ОБМЕЖЕННЯ </vt:lpstr>
      <vt:lpstr>Презентация PowerPoint</vt:lpstr>
      <vt:lpstr>Презентация PowerPoint</vt:lpstr>
      <vt:lpstr>Зміни до Закону України «Про регулювання містобудівної діяльності»</vt:lpstr>
      <vt:lpstr>Зміни до Закону України «Про регулювання містобудівної діяльності»</vt:lpstr>
      <vt:lpstr>Презентация PowerPoint</vt:lpstr>
      <vt:lpstr>У Законі України "Про місцеве самоврядування в Україні</vt:lpstr>
      <vt:lpstr>Повноваження ОМС у сфері містобудування та архітектури</vt:lpstr>
      <vt:lpstr>ЗАКОН УКРАЇНИ «ПРО АРХІТЕКТУРНУ ДІЯЛЬНІСТЬ»</vt:lpstr>
      <vt:lpstr>ЗАКОН УКРАЇНИ «ПРО АРХІТЕКТУРНУ ДІЯЛЬНІСТЬ»</vt:lpstr>
      <vt:lpstr>Пропозиції щодо кадрового забезпечення територіальних громад головними архітекторами</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ЗАКОН УКРАЇНИ</dc:title>
  <dc:creator>Пользователь Windows</dc:creator>
  <cp:lastModifiedBy>Пользователь Windows</cp:lastModifiedBy>
  <cp:revision>163</cp:revision>
  <dcterms:created xsi:type="dcterms:W3CDTF">2020-08-21T12:51:05Z</dcterms:created>
  <dcterms:modified xsi:type="dcterms:W3CDTF">2021-09-16T21:41:32Z</dcterms:modified>
</cp:coreProperties>
</file>