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0" r:id="rId9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62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092793B-7A95-4FD4-A541-E89E109AC6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DB892DB-1F3E-4052-9600-2D4D5AFCAA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8B18E89-CA61-4D05-823B-8BE07FA3E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280B-D291-488D-A47E-C4395C985D93}" type="datetimeFigureOut">
              <a:rPr lang="x-none" smtClean="0"/>
              <a:t>22.06.2021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4F17294-2C2B-4E2F-81CF-888DA2B4D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948EE5F-21BB-4FE4-9DAD-F5F70FF5D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889D-20DA-4C76-88FA-4E6FF13DCD1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8772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2924FA-A031-4E21-A5B9-45A3FCB1B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A0980B9-9932-46C8-A750-9840398EC4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F0DEB34-5D4C-4456-B30E-4268C7945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280B-D291-488D-A47E-C4395C985D93}" type="datetimeFigureOut">
              <a:rPr lang="x-none" smtClean="0"/>
              <a:t>22.06.2021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08906EB-6C4A-46B8-B9F3-93FB65AFB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4624111-828C-4023-AFCF-1A63147AD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889D-20DA-4C76-88FA-4E6FF13DCD1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6129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03E546F2-F4AD-47AF-9B7A-8141B77229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2B475CB-2BED-4B63-BCAC-5A89C51F85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10113EE-EFF8-4522-9866-DCD9F1BE0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280B-D291-488D-A47E-C4395C985D93}" type="datetimeFigureOut">
              <a:rPr lang="x-none" smtClean="0"/>
              <a:t>22.06.2021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7F552F9-5FBD-480C-BF65-5F1E4C715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EDEE038-2967-4884-B08A-C26A23BB8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889D-20DA-4C76-88FA-4E6FF13DCD1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35677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5440645-56FB-40F1-9435-46CA53CA4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3A4D354-185F-4883-A69C-B4C7E010C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B264B8D-7E86-4A26-B4A0-E71F39054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280B-D291-488D-A47E-C4395C985D93}" type="datetimeFigureOut">
              <a:rPr lang="x-none" smtClean="0"/>
              <a:t>22.06.2021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899B59C-6071-46CF-8963-0BA64DDB9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2627F54-6459-4F29-9A82-C80EF5FA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889D-20DA-4C76-88FA-4E6FF13DCD1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99797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86E46B2-B13B-4BE2-9462-83E795063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E584A7B-8D5C-465B-9B56-41E0650B2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DA52E84-F698-429A-8751-CAA3D3ED0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280B-D291-488D-A47E-C4395C985D93}" type="datetimeFigureOut">
              <a:rPr lang="x-none" smtClean="0"/>
              <a:t>22.06.2021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744C6A7-5DF4-4A08-AD53-F90A7DD81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8B11CA8-FB05-48A9-ABB4-EE143F6FE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889D-20DA-4C76-88FA-4E6FF13DCD1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4526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D087A0-39A3-4405-AAAB-B7A8E7D78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6D8575F-DD19-4F93-8E18-8E9C34054F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6B0EC86-5413-4C3A-B1C0-EB61D7E040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5154D3D-936F-4D09-AFC8-F7B324472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280B-D291-488D-A47E-C4395C985D93}" type="datetimeFigureOut">
              <a:rPr lang="x-none" smtClean="0"/>
              <a:t>22.06.2021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25640BB-D13F-4C28-85E8-F5CBD7A4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0598995-616A-4B07-A1E3-3DD716D34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889D-20DA-4C76-88FA-4E6FF13DCD1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38775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487689-ABB0-486D-9C90-00BA09824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5222568-24B4-43E9-8B1F-65C92B490D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8AE6B8C-06D9-48EE-B886-39E9FE506D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4E2E2AEF-9778-42D9-A510-E569AF37EE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24ACF33C-CD31-4D12-8399-CB6BF7E7BF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37226FCE-5D0B-4763-8B63-2F5C3CF9D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280B-D291-488D-A47E-C4395C985D93}" type="datetimeFigureOut">
              <a:rPr lang="x-none" smtClean="0"/>
              <a:t>22.06.2021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B705089B-9133-4E20-A801-4B1726ECC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C00FAF7-3F7D-45F7-BFB7-091EB02F2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889D-20DA-4C76-88FA-4E6FF13DCD1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5416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4B243E-6780-40E4-9623-5B2CADFF4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BA97492-753C-48C0-9743-4C81AED58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280B-D291-488D-A47E-C4395C985D93}" type="datetimeFigureOut">
              <a:rPr lang="x-none" smtClean="0"/>
              <a:t>22.06.2021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FE0D54C-7E21-41BB-99F1-D140B01E6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7A9E02D2-D43E-4B20-A329-50CB76139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889D-20DA-4C76-88FA-4E6FF13DCD1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0783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24FDB368-1CB2-41C5-AACA-CAB4F7A33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280B-D291-488D-A47E-C4395C985D93}" type="datetimeFigureOut">
              <a:rPr lang="x-none" smtClean="0"/>
              <a:t>22.06.2021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367ED238-9F79-4D6C-9141-F286195ED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8EE32EAC-4BEF-442A-A933-B50608F7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889D-20DA-4C76-88FA-4E6FF13DCD1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18617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B79D9E6-3D81-4C89-B1BD-38DC710C1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D6020F1-3B1F-4B04-9D36-56D6D61E2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7CDF229-C9DA-4827-A2F2-A36282F081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986FEE2-5AB7-4B3E-BE86-1229F4365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280B-D291-488D-A47E-C4395C985D93}" type="datetimeFigureOut">
              <a:rPr lang="x-none" smtClean="0"/>
              <a:t>22.06.2021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99CC20C-4988-440B-9FAF-4F396E88A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AD6D3BF-365F-4329-8953-D29F10065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889D-20DA-4C76-88FA-4E6FF13DCD1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818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7E6DC21-C54E-48D8-8F48-F647D1B45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AC1A1FAF-1807-4E92-9218-090FC6FE43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77ED0F7-1F1B-4A69-BC70-40742BCA03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ECCE15F-6638-4BEB-AC40-202415A0C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280B-D291-488D-A47E-C4395C985D93}" type="datetimeFigureOut">
              <a:rPr lang="x-none" smtClean="0"/>
              <a:t>22.06.2021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B0EBF1C-2A78-4388-A591-6B0CB1977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5363884-0007-4EEB-90DE-819E3C456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889D-20DA-4C76-88FA-4E6FF13DCD1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781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0C9591-DF3E-4B73-B87C-D3283E7BE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914677B-185D-4CC4-A44A-0F059D2C2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5D4389C-3940-4D3F-A4A3-068C4DCCB0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5280B-D291-488D-A47E-C4395C985D93}" type="datetimeFigureOut">
              <a:rPr lang="x-none" smtClean="0"/>
              <a:t>22.06.2021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883DF18-E87E-4744-B2A6-E584A088B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69E3E16-E8F4-4D4E-9FD2-C6818CAF9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D889D-20DA-4C76-88FA-4E6FF13DCD1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3359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harter-equality.eu/formulaire-signataire?pass=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420A318-BD9C-45D1-9573-637CA7609A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12309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Актуальні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підписання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 err="1"/>
              <a:t>Європейської</a:t>
            </a:r>
            <a:r>
              <a:rPr lang="ru-RU" dirty="0"/>
              <a:t> </a:t>
            </a:r>
            <a:r>
              <a:rPr lang="ru-RU" dirty="0" err="1"/>
              <a:t>Хартії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 </a:t>
            </a:r>
            <a:r>
              <a:rPr lang="ru-RU" dirty="0" err="1"/>
              <a:t>жінок</a:t>
            </a:r>
            <a:r>
              <a:rPr lang="ru-RU" dirty="0"/>
              <a:t> і </a:t>
            </a:r>
            <a:r>
              <a:rPr lang="ru-RU" dirty="0" err="1"/>
              <a:t>чоловіків</a:t>
            </a:r>
            <a:r>
              <a:rPr lang="ru-RU" dirty="0"/>
              <a:t> у </a:t>
            </a:r>
            <a:r>
              <a:rPr lang="ru-RU" dirty="0" err="1"/>
              <a:t>житті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громад</a:t>
            </a:r>
            <a:endParaRPr lang="x-none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C3F7DD2-0EC4-419C-8FAE-80FD9E28C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89196"/>
            <a:ext cx="9144000" cy="968604"/>
          </a:xfrm>
        </p:spPr>
        <p:txBody>
          <a:bodyPr/>
          <a:lstStyle/>
          <a:p>
            <a:r>
              <a:rPr lang="uk-UA" dirty="0"/>
              <a:t>Засідання платформи «З питань гендерної рівності»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525674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B4E62E-0A0A-435B-B6FA-C942B8E86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Завдання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BC5D188-CC6D-4D58-85A5-091B2C716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обмінятись</a:t>
            </a:r>
            <a:r>
              <a:rPr lang="ru-RU" b="1" dirty="0"/>
              <a:t> </a:t>
            </a:r>
            <a:r>
              <a:rPr lang="ru-RU" b="1" dirty="0" err="1"/>
              <a:t>інформацією</a:t>
            </a:r>
            <a:r>
              <a:rPr lang="ru-RU" dirty="0"/>
              <a:t>, </a:t>
            </a:r>
            <a:r>
              <a:rPr lang="ru-RU" dirty="0" err="1"/>
              <a:t>інструментарієм</a:t>
            </a:r>
            <a:r>
              <a:rPr lang="ru-RU" dirty="0"/>
              <a:t> та </a:t>
            </a:r>
            <a:r>
              <a:rPr lang="ru-RU" dirty="0" err="1"/>
              <a:t>порадами</a:t>
            </a:r>
            <a:r>
              <a:rPr lang="ru-RU" dirty="0"/>
              <a:t> </a:t>
            </a:r>
            <a:r>
              <a:rPr lang="ru-RU" dirty="0" err="1"/>
              <a:t>підписантами</a:t>
            </a:r>
            <a:r>
              <a:rPr lang="ru-RU" dirty="0"/>
              <a:t> </a:t>
            </a:r>
            <a:r>
              <a:rPr lang="ru-RU" dirty="0" err="1"/>
              <a:t>Хартії</a:t>
            </a:r>
            <a:r>
              <a:rPr lang="ru-RU" dirty="0"/>
              <a:t> з </a:t>
            </a:r>
            <a:r>
              <a:rPr lang="ru-RU" dirty="0" err="1"/>
              <a:t>України</a:t>
            </a:r>
            <a:r>
              <a:rPr lang="ru-RU" dirty="0"/>
              <a:t> для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Хартії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територіях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потенційним</a:t>
            </a:r>
            <a:r>
              <a:rPr lang="ru-RU" dirty="0"/>
              <a:t> </a:t>
            </a:r>
            <a:r>
              <a:rPr lang="ru-RU" dirty="0" err="1"/>
              <a:t>підписантам</a:t>
            </a:r>
            <a:r>
              <a:rPr lang="ru-RU" dirty="0"/>
              <a:t> </a:t>
            </a:r>
            <a:r>
              <a:rPr lang="ru-RU" dirty="0" err="1"/>
              <a:t>Хартії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b="1" dirty="0" err="1"/>
              <a:t>ознайомитися</a:t>
            </a:r>
            <a:r>
              <a:rPr lang="ru-RU" dirty="0"/>
              <a:t> з </a:t>
            </a:r>
            <a:r>
              <a:rPr lang="ru-RU" dirty="0" err="1"/>
              <a:t>Хартією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 та з </a:t>
            </a:r>
            <a:r>
              <a:rPr lang="ru-RU" dirty="0" err="1"/>
              <a:t>основними</a:t>
            </a:r>
            <a:r>
              <a:rPr lang="ru-RU" dirty="0"/>
              <a:t> кроками,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необхідними</a:t>
            </a:r>
            <a:r>
              <a:rPr lang="ru-RU" dirty="0"/>
              <a:t>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пріоритетів</a:t>
            </a:r>
            <a:r>
              <a:rPr lang="ru-RU" dirty="0"/>
              <a:t> </a:t>
            </a:r>
            <a:r>
              <a:rPr lang="ru-RU" dirty="0" err="1"/>
              <a:t>гендерної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територіях</a:t>
            </a:r>
            <a:r>
              <a:rPr lang="ru-RU" dirty="0"/>
              <a:t> та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/</a:t>
            </a:r>
            <a:r>
              <a:rPr lang="ru-RU" dirty="0" err="1"/>
              <a:t>планів</a:t>
            </a:r>
            <a:r>
              <a:rPr lang="ru-RU" dirty="0"/>
              <a:t> </a:t>
            </a:r>
            <a:r>
              <a:rPr lang="ru-RU" dirty="0" err="1"/>
              <a:t>дій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187296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CAC7C7A-B869-43BB-B3C9-ED452C85F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Хартія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B2E9CAF-28FA-4034-80F5-51CE6DF40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адресована </a:t>
            </a:r>
            <a:r>
              <a:rPr lang="ru-RU" dirty="0" err="1"/>
              <a:t>регіональним</a:t>
            </a:r>
            <a:r>
              <a:rPr lang="ru-RU" dirty="0"/>
              <a:t> органам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 </a:t>
            </a:r>
          </a:p>
          <a:p>
            <a:r>
              <a:rPr lang="ru-RU" dirty="0" err="1"/>
              <a:t>публічна</a:t>
            </a:r>
            <a:r>
              <a:rPr lang="ru-RU" dirty="0"/>
              <a:t> </a:t>
            </a:r>
            <a:r>
              <a:rPr lang="ru-RU" dirty="0" err="1"/>
              <a:t>демонстрація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принципу </a:t>
            </a:r>
            <a:r>
              <a:rPr lang="ru-RU" dirty="0" err="1"/>
              <a:t>рівності</a:t>
            </a:r>
            <a:r>
              <a:rPr lang="ru-RU" dirty="0"/>
              <a:t> </a:t>
            </a:r>
            <a:r>
              <a:rPr lang="ru-RU" dirty="0" err="1"/>
              <a:t>жінок</a:t>
            </a:r>
            <a:r>
              <a:rPr lang="ru-RU" dirty="0"/>
              <a:t> і </a:t>
            </a:r>
            <a:r>
              <a:rPr lang="ru-RU" dirty="0" err="1"/>
              <a:t>чоловіків</a:t>
            </a:r>
            <a:r>
              <a:rPr lang="ru-RU" dirty="0"/>
              <a:t>, </a:t>
            </a:r>
          </a:p>
          <a:p>
            <a:r>
              <a:rPr lang="ru-RU" dirty="0" err="1"/>
              <a:t>ралізація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гендерної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endParaRPr lang="x-none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AB99436-47EF-45E3-9976-99703AD73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7914" y="3335175"/>
            <a:ext cx="1871634" cy="265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183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529072-9531-42E8-BDEC-EED2AF013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Хартія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94F883E-C45B-444E-8B62-1425F8956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30 статей, </a:t>
            </a:r>
            <a:r>
              <a:rPr lang="ru-RU" dirty="0" err="1"/>
              <a:t>розподілених</a:t>
            </a:r>
            <a:r>
              <a:rPr lang="ru-RU" dirty="0"/>
              <a:t> за темами і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покриття</a:t>
            </a:r>
            <a:r>
              <a:rPr lang="ru-RU" dirty="0"/>
              <a:t> </a:t>
            </a:r>
            <a:r>
              <a:rPr lang="ru-RU" dirty="0" err="1"/>
              <a:t>різноманітних</a:t>
            </a:r>
            <a:r>
              <a:rPr lang="ru-RU" dirty="0"/>
              <a:t> </a:t>
            </a:r>
            <a:r>
              <a:rPr lang="ru-RU" dirty="0" err="1"/>
              <a:t>компетенцій</a:t>
            </a:r>
            <a:r>
              <a:rPr lang="ru-RU" dirty="0"/>
              <a:t> ОМС - 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до </a:t>
            </a:r>
            <a:r>
              <a:rPr lang="ru-RU" dirty="0" err="1"/>
              <a:t>роботи</a:t>
            </a:r>
            <a:r>
              <a:rPr lang="ru-RU" dirty="0"/>
              <a:t> в </a:t>
            </a:r>
            <a:r>
              <a:rPr lang="ru-RU" dirty="0" err="1"/>
              <a:t>партнерстві</a:t>
            </a:r>
            <a:r>
              <a:rPr lang="ru-RU" dirty="0"/>
              <a:t> та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рівного</a:t>
            </a:r>
            <a:r>
              <a:rPr lang="ru-RU" dirty="0"/>
              <a:t> </a:t>
            </a:r>
            <a:r>
              <a:rPr lang="ru-RU" dirty="0" err="1"/>
              <a:t>представництва</a:t>
            </a:r>
            <a:r>
              <a:rPr lang="ru-RU" dirty="0"/>
              <a:t> у </a:t>
            </a:r>
            <a:r>
              <a:rPr lang="ru-RU" dirty="0" err="1"/>
              <a:t>прийнятті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endParaRPr lang="ru-RU" dirty="0"/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275783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EB7780-018C-48D5-B7D3-5E240471B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Переваги підписання Хартії: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98B556A-880E-4FF0-9E3D-BEE7708A4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поширення</a:t>
            </a:r>
            <a:r>
              <a:rPr lang="ru-RU" dirty="0"/>
              <a:t> позитивного </a:t>
            </a:r>
            <a:r>
              <a:rPr lang="ru-RU" dirty="0" err="1"/>
              <a:t>іміджу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, як </a:t>
            </a:r>
            <a:r>
              <a:rPr lang="ru-RU" dirty="0" err="1"/>
              <a:t>громади</a:t>
            </a:r>
            <a:r>
              <a:rPr lang="ru-RU" dirty="0"/>
              <a:t> </a:t>
            </a:r>
            <a:r>
              <a:rPr lang="ru-RU" dirty="0" err="1"/>
              <a:t>рівних</a:t>
            </a:r>
            <a:r>
              <a:rPr lang="ru-RU" dirty="0"/>
              <a:t> прав і </a:t>
            </a:r>
            <a:r>
              <a:rPr lang="ru-RU" dirty="0" err="1"/>
              <a:t>можливостей</a:t>
            </a:r>
            <a:endParaRPr lang="ru-RU" dirty="0"/>
          </a:p>
          <a:p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поглиблення</a:t>
            </a:r>
            <a:r>
              <a:rPr lang="ru-RU" dirty="0"/>
              <a:t> партнерства з Радою </a:t>
            </a:r>
            <a:r>
              <a:rPr lang="ru-RU" dirty="0" err="1"/>
              <a:t>європейських</a:t>
            </a:r>
            <a:r>
              <a:rPr lang="ru-RU" dirty="0"/>
              <a:t> </a:t>
            </a:r>
            <a:r>
              <a:rPr lang="ru-RU" dirty="0" err="1"/>
              <a:t>муніципалітетів</a:t>
            </a:r>
            <a:r>
              <a:rPr lang="ru-RU" dirty="0"/>
              <a:t> і </a:t>
            </a:r>
            <a:r>
              <a:rPr lang="ru-RU" dirty="0" err="1"/>
              <a:t>регіонів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партнерами на </a:t>
            </a:r>
            <a:r>
              <a:rPr lang="ru-RU" dirty="0" err="1"/>
              <a:t>платформі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 (</a:t>
            </a:r>
            <a:r>
              <a:rPr lang="ru-RU" dirty="0" err="1"/>
              <a:t>підписант</a:t>
            </a:r>
            <a:r>
              <a:rPr lang="ru-RU" dirty="0"/>
              <a:t> </a:t>
            </a:r>
            <a:r>
              <a:rPr lang="ru-RU" dirty="0" err="1"/>
              <a:t>Хартії</a:t>
            </a:r>
            <a:r>
              <a:rPr lang="ru-RU" dirty="0"/>
              <a:t> автоматично </a:t>
            </a:r>
            <a:r>
              <a:rPr lang="ru-RU" dirty="0" err="1"/>
              <a:t>стає</a:t>
            </a:r>
            <a:r>
              <a:rPr lang="ru-RU" dirty="0"/>
              <a:t> членом Ради </a:t>
            </a:r>
            <a:r>
              <a:rPr lang="ru-RU" dirty="0" err="1"/>
              <a:t>європейських</a:t>
            </a:r>
            <a:r>
              <a:rPr lang="ru-RU" dirty="0"/>
              <a:t> </a:t>
            </a:r>
            <a:r>
              <a:rPr lang="ru-RU" dirty="0" err="1"/>
              <a:t>муніципалітетів</a:t>
            </a:r>
            <a:r>
              <a:rPr lang="ru-RU" dirty="0"/>
              <a:t> і </a:t>
            </a:r>
            <a:r>
              <a:rPr lang="ru-RU" dirty="0" err="1"/>
              <a:t>регіонів</a:t>
            </a:r>
            <a:r>
              <a:rPr lang="ru-RU" dirty="0"/>
              <a:t>)</a:t>
            </a:r>
          </a:p>
          <a:p>
            <a:r>
              <a:rPr lang="ru-RU" dirty="0" err="1"/>
              <a:t>покращення</a:t>
            </a:r>
            <a:r>
              <a:rPr lang="ru-RU" dirty="0"/>
              <a:t> </a:t>
            </a:r>
            <a:r>
              <a:rPr lang="ru-RU" dirty="0" err="1"/>
              <a:t>добробуту</a:t>
            </a:r>
            <a:r>
              <a:rPr lang="ru-RU" dirty="0"/>
              <a:t>,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, </a:t>
            </a:r>
            <a:r>
              <a:rPr lang="ru-RU" dirty="0" err="1"/>
              <a:t>поглиблення</a:t>
            </a:r>
            <a:r>
              <a:rPr lang="ru-RU" dirty="0"/>
              <a:t> </a:t>
            </a:r>
            <a:r>
              <a:rPr lang="ru-RU" dirty="0" err="1"/>
              <a:t>співпраці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ОМС та </a:t>
            </a:r>
            <a:r>
              <a:rPr lang="ru-RU" dirty="0" err="1"/>
              <a:t>громадськими</a:t>
            </a:r>
            <a:r>
              <a:rPr lang="ru-RU" dirty="0"/>
              <a:t> </a:t>
            </a:r>
            <a:r>
              <a:rPr lang="ru-RU" dirty="0" err="1"/>
              <a:t>організаціями</a:t>
            </a:r>
            <a:r>
              <a:rPr lang="ru-RU" dirty="0"/>
              <a:t>, </a:t>
            </a:r>
            <a:r>
              <a:rPr lang="ru-RU" dirty="0" err="1"/>
              <a:t>підвищення</a:t>
            </a:r>
            <a:r>
              <a:rPr lang="ru-RU" dirty="0"/>
              <a:t> компетентностей </a:t>
            </a:r>
            <a:r>
              <a:rPr lang="ru-RU" dirty="0" err="1"/>
              <a:t>представництва</a:t>
            </a:r>
            <a:r>
              <a:rPr lang="ru-RU" dirty="0"/>
              <a:t> ОМС</a:t>
            </a:r>
          </a:p>
          <a:p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звернути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на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чоловіків</a:t>
            </a:r>
            <a:r>
              <a:rPr lang="ru-RU" dirty="0"/>
              <a:t> і </a:t>
            </a:r>
            <a:r>
              <a:rPr lang="ru-RU" dirty="0" err="1"/>
              <a:t>жінок</a:t>
            </a:r>
            <a:r>
              <a:rPr lang="ru-RU" dirty="0"/>
              <a:t>, </a:t>
            </a:r>
            <a:r>
              <a:rPr lang="ru-RU" dirty="0" err="1"/>
              <a:t>дівчат</a:t>
            </a:r>
            <a:r>
              <a:rPr lang="ru-RU" dirty="0"/>
              <a:t> і </a:t>
            </a:r>
            <a:r>
              <a:rPr lang="ru-RU" dirty="0" err="1"/>
              <a:t>хлопців</a:t>
            </a:r>
            <a:r>
              <a:rPr lang="ru-RU" dirty="0"/>
              <a:t>, </a:t>
            </a:r>
            <a:r>
              <a:rPr lang="ru-RU" dirty="0" err="1"/>
              <a:t>маломобільних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, людей з </a:t>
            </a:r>
            <a:r>
              <a:rPr lang="ru-RU" dirty="0" err="1"/>
              <a:t>інвалідністю</a:t>
            </a:r>
            <a:r>
              <a:rPr lang="ru-RU" dirty="0"/>
              <a:t>, ВПО, </a:t>
            </a:r>
            <a:r>
              <a:rPr lang="ru-RU" dirty="0" err="1"/>
              <a:t>учасників</a:t>
            </a:r>
            <a:r>
              <a:rPr lang="ru-RU" dirty="0"/>
              <a:t>/-</a:t>
            </a:r>
            <a:r>
              <a:rPr lang="ru-RU" dirty="0" err="1"/>
              <a:t>ць</a:t>
            </a:r>
            <a:r>
              <a:rPr lang="ru-RU" dirty="0"/>
              <a:t> АТО/ООС,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endParaRPr lang="ru-RU" dirty="0"/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00368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Як ініціювати в громаді підписання Хартії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 smtClean="0"/>
              <a:t>Ініціативна/-</a:t>
            </a:r>
            <a:r>
              <a:rPr lang="uk-UA" dirty="0" err="1" smtClean="0"/>
              <a:t>ий</a:t>
            </a:r>
            <a:r>
              <a:rPr lang="uk-UA" dirty="0" smtClean="0"/>
              <a:t> депутатка/-т </a:t>
            </a:r>
          </a:p>
          <a:p>
            <a:r>
              <a:rPr lang="uk-UA" dirty="0"/>
              <a:t>Г</a:t>
            </a:r>
            <a:r>
              <a:rPr lang="uk-UA" dirty="0" smtClean="0"/>
              <a:t>отує відповідного листа-звернення до голови ради</a:t>
            </a:r>
          </a:p>
          <a:p>
            <a:r>
              <a:rPr lang="uk-UA" dirty="0" smtClean="0"/>
              <a:t>Готує пояснювальну записку до </a:t>
            </a:r>
            <a:r>
              <a:rPr lang="uk-UA" dirty="0" err="1" smtClean="0"/>
              <a:t>проєкту</a:t>
            </a:r>
            <a:r>
              <a:rPr lang="uk-UA" dirty="0" smtClean="0"/>
              <a:t> </a:t>
            </a:r>
            <a:r>
              <a:rPr lang="uk-UA" dirty="0"/>
              <a:t>рішення </a:t>
            </a:r>
            <a:r>
              <a:rPr lang="uk-UA" dirty="0" smtClean="0"/>
              <a:t>«</a:t>
            </a:r>
            <a:r>
              <a:rPr lang="uk-UA" dirty="0"/>
              <a:t>Про приєднання до Європейської Хартії рівності жінок і </a:t>
            </a:r>
            <a:r>
              <a:rPr lang="uk-UA" dirty="0" smtClean="0"/>
              <a:t>чоловіків у житті місцевих громад»</a:t>
            </a:r>
          </a:p>
          <a:p>
            <a:r>
              <a:rPr lang="uk-UA" dirty="0" smtClean="0"/>
              <a:t>Готує </a:t>
            </a:r>
            <a:r>
              <a:rPr lang="uk-UA" dirty="0" err="1" smtClean="0"/>
              <a:t>проєкт</a:t>
            </a:r>
            <a:r>
              <a:rPr lang="uk-UA" dirty="0" smtClean="0"/>
              <a:t> </a:t>
            </a:r>
            <a:r>
              <a:rPr lang="uk-UA" dirty="0"/>
              <a:t>рішення «Про приєднання до Європейської Хартії рівності жінок і чоловіків у житті місцевих громад</a:t>
            </a:r>
            <a:r>
              <a:rPr lang="uk-UA" dirty="0" smtClean="0"/>
              <a:t>»</a:t>
            </a:r>
          </a:p>
          <a:p>
            <a:r>
              <a:rPr lang="uk-UA" dirty="0" smtClean="0"/>
              <a:t>Проводить, у разі потреби, інформаційну кампанію-роз</a:t>
            </a:r>
            <a:r>
              <a:rPr lang="en-US" dirty="0" smtClean="0"/>
              <a:t>’</a:t>
            </a:r>
            <a:r>
              <a:rPr lang="uk-UA" dirty="0" err="1" smtClean="0"/>
              <a:t>яснення</a:t>
            </a:r>
            <a:r>
              <a:rPr lang="uk-UA" dirty="0" smtClean="0"/>
              <a:t> щодо Хартії</a:t>
            </a:r>
          </a:p>
          <a:p>
            <a:pPr marL="0" indent="0" algn="ctr">
              <a:buNone/>
            </a:pPr>
            <a:r>
              <a:rPr lang="uk-UA" b="1" i="1" dirty="0" smtClean="0"/>
              <a:t>Шаблони всіх зазначених документів та інформаційні матеріали Асоціація ОТГ готова надати на ваш запит</a:t>
            </a:r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3915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Підписання Хартії: як це виглядає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128" y="3111117"/>
            <a:ext cx="4929900" cy="3673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88471" y="1654065"/>
            <a:ext cx="1211011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dirty="0" err="1" smtClean="0"/>
              <a:t>Інформація</a:t>
            </a:r>
            <a:r>
              <a:rPr lang="ru-RU" dirty="0" smtClean="0"/>
              <a:t> про громаду вноситься самою громадою у </a:t>
            </a:r>
            <a:r>
              <a:rPr lang="ru-RU" dirty="0" err="1" smtClean="0"/>
              <a:t>відповідний</a:t>
            </a:r>
            <a:r>
              <a:rPr lang="ru-RU" dirty="0" smtClean="0"/>
              <a:t> </a:t>
            </a:r>
            <a:r>
              <a:rPr lang="ru-RU" dirty="0" err="1" smtClean="0"/>
              <a:t>сертифікат</a:t>
            </a:r>
            <a:r>
              <a:rPr lang="ru-RU" dirty="0" smtClean="0"/>
              <a:t> (</a:t>
            </a:r>
            <a:r>
              <a:rPr lang="ru-RU" dirty="0" err="1" smtClean="0"/>
              <a:t>сертифікат</a:t>
            </a:r>
            <a:r>
              <a:rPr lang="ru-RU" dirty="0" smtClean="0"/>
              <a:t> </a:t>
            </a:r>
            <a:r>
              <a:rPr lang="ru-RU" dirty="0" err="1" smtClean="0"/>
              <a:t>доступний</a:t>
            </a:r>
            <a:r>
              <a:rPr lang="ru-RU" dirty="0" smtClean="0"/>
              <a:t>  за </a:t>
            </a:r>
            <a:r>
              <a:rPr lang="ru-RU" dirty="0" err="1" smtClean="0"/>
              <a:t>посиланням</a:t>
            </a:r>
            <a:r>
              <a:rPr lang="ru-RU" dirty="0" smtClean="0"/>
              <a:t>:</a:t>
            </a:r>
          </a:p>
          <a:p>
            <a:r>
              <a:rPr lang="ru-RU" dirty="0" smtClean="0"/>
              <a:t> </a:t>
            </a: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charter-equality.eu/formulaire-signataire?pass=0</a:t>
            </a:r>
            <a:r>
              <a:rPr lang="uk-UA" dirty="0" smtClean="0"/>
              <a:t>)</a:t>
            </a:r>
            <a:endParaRPr lang="uk-UA" dirty="0"/>
          </a:p>
          <a:p>
            <a:r>
              <a:rPr lang="uk-UA" dirty="0" smtClean="0"/>
              <a:t>- Громада повідомляє про підписання Хартії національного координатора (контакти доступні за тим самим посиланням)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 smtClean="0"/>
              <a:t>Сертифікат</a:t>
            </a:r>
            <a:r>
              <a:rPr lang="ru-RU" dirty="0" smtClean="0"/>
              <a:t> </a:t>
            </a:r>
            <a:r>
              <a:rPr lang="ru-RU" dirty="0" err="1" smtClean="0"/>
              <a:t>надсилається</a:t>
            </a:r>
            <a:r>
              <a:rPr lang="ru-RU" dirty="0" smtClean="0"/>
              <a:t> до </a:t>
            </a:r>
            <a:r>
              <a:rPr lang="ru-RU" dirty="0" err="1" smtClean="0"/>
              <a:t>Європейської</a:t>
            </a:r>
            <a:r>
              <a:rPr lang="ru-RU" dirty="0" smtClean="0"/>
              <a:t> ради </a:t>
            </a:r>
            <a:r>
              <a:rPr lang="ru-RU" dirty="0" err="1" smtClean="0"/>
              <a:t>муніципалітетів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1909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20CDCC-6AA6-4850-941F-2F5A3BBCA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96134" cy="1325563"/>
          </a:xfrm>
        </p:spPr>
        <p:txBody>
          <a:bodyPr/>
          <a:lstStyle/>
          <a:p>
            <a:r>
              <a:rPr lang="uk-UA" dirty="0"/>
              <a:t>Що потрібно зробити після підписання Хартії?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642FB32-C039-4771-92EB-959F79DCF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Оцінити стан гендерної рівності в громаді та укласти План дій</a:t>
            </a:r>
          </a:p>
          <a:p>
            <a:endParaRPr lang="uk-UA" dirty="0"/>
          </a:p>
          <a:p>
            <a:pPr marL="0" indent="0">
              <a:buNone/>
            </a:pPr>
            <a:r>
              <a:rPr lang="uk-UA" sz="4400" dirty="0">
                <a:latin typeface="+mj-lt"/>
                <a:ea typeface="+mj-ea"/>
                <a:cs typeface="+mj-cs"/>
              </a:rPr>
              <a:t>Як це зробити?</a:t>
            </a:r>
          </a:p>
          <a:p>
            <a:pPr marL="0" indent="0">
              <a:buNone/>
            </a:pPr>
            <a:r>
              <a:rPr lang="ru-RU" dirty="0"/>
              <a:t>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інструментарію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стану </a:t>
            </a:r>
            <a:r>
              <a:rPr lang="ru-RU" dirty="0" err="1"/>
              <a:t>гендерної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 в ТГ </a:t>
            </a:r>
            <a:r>
              <a:rPr lang="ru-RU" dirty="0" err="1"/>
              <a:t>від</a:t>
            </a:r>
            <a:r>
              <a:rPr lang="ru-RU" dirty="0"/>
              <a:t> НДІ,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:</a:t>
            </a:r>
          </a:p>
          <a:p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комплексну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/>
              <a:t>поточної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/стану </a:t>
            </a:r>
            <a:r>
              <a:rPr lang="ru-RU" dirty="0" err="1"/>
              <a:t>гендерної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 на </a:t>
            </a:r>
            <a:r>
              <a:rPr lang="ru-RU" dirty="0" err="1"/>
              <a:t>місцевому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; </a:t>
            </a:r>
          </a:p>
          <a:p>
            <a:r>
              <a:rPr lang="ru-RU" dirty="0" err="1"/>
              <a:t>покращувати</a:t>
            </a:r>
            <a:r>
              <a:rPr lang="ru-RU" dirty="0"/>
              <a:t> свою </a:t>
            </a:r>
            <a:r>
              <a:rPr lang="ru-RU" dirty="0" err="1"/>
              <a:t>політику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гендерної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; </a:t>
            </a:r>
          </a:p>
          <a:p>
            <a:r>
              <a:rPr lang="ru-RU" dirty="0" err="1"/>
              <a:t>вимірювати</a:t>
            </a:r>
            <a:r>
              <a:rPr lang="ru-RU" dirty="0"/>
              <a:t> </a:t>
            </a:r>
            <a:r>
              <a:rPr lang="ru-RU" dirty="0" err="1"/>
              <a:t>прогрес</a:t>
            </a:r>
            <a:r>
              <a:rPr lang="ru-RU" dirty="0"/>
              <a:t>. 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3954687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394</Words>
  <Application>Microsoft Office PowerPoint</Application>
  <PresentationFormat>Произвольный</PresentationFormat>
  <Paragraphs>38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Актуальні питання підписання  Європейської Хартії рівності жінок і чоловіків у житті місцевих громад</vt:lpstr>
      <vt:lpstr>Завдання</vt:lpstr>
      <vt:lpstr>Хартія</vt:lpstr>
      <vt:lpstr>Хартія</vt:lpstr>
      <vt:lpstr>Переваги підписання Хартії:</vt:lpstr>
      <vt:lpstr>Як ініціювати в громаді підписання Хартії</vt:lpstr>
      <vt:lpstr>Підписання Хартії: як це виглядає</vt:lpstr>
      <vt:lpstr>Що потрібно зробити після підписання Хартії?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 Савельев</dc:creator>
  <cp:lastModifiedBy>user</cp:lastModifiedBy>
  <cp:revision>9</cp:revision>
  <dcterms:created xsi:type="dcterms:W3CDTF">2021-06-21T08:10:18Z</dcterms:created>
  <dcterms:modified xsi:type="dcterms:W3CDTF">2021-06-22T12:24:50Z</dcterms:modified>
</cp:coreProperties>
</file>