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4"/>
  </p:normalViewPr>
  <p:slideViewPr>
    <p:cSldViewPr snapToGrid="0" snapToObjects="1">
      <p:cViewPr>
        <p:scale>
          <a:sx n="36" d="100"/>
          <a:sy n="36" d="100"/>
        </p:scale>
        <p:origin x="-600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2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Изображение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1" name="Изображение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5B030035-1805-45C9-BEE8-FBB329600B94_1_201_a.jpeg" descr="5B030035-1805-45C9-BEE8-FBB329600B94_1_201_a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</p:spPr>
      </p:pic>
      <p:sp>
        <p:nvSpPr>
          <p:cNvPr id="152" name="Децентралізація та земельна реформа: як громадам використати на свою користь відкриття ринку землі"/>
          <p:cNvSpPr txBox="1">
            <a:spLocks noGrp="1"/>
          </p:cNvSpPr>
          <p:nvPr>
            <p:ph type="title"/>
          </p:nvPr>
        </p:nvSpPr>
        <p:spPr>
          <a:xfrm>
            <a:off x="1219200" y="2980808"/>
            <a:ext cx="21945600" cy="4267201"/>
          </a:xfrm>
          <a:prstGeom prst="rect">
            <a:avLst/>
          </a:prstGeom>
        </p:spPr>
        <p:txBody>
          <a:bodyPr/>
          <a:lstStyle>
            <a:lvl1pPr defTabSz="1584959">
              <a:defRPr sz="8320" spc="-83">
                <a:solidFill>
                  <a:srgbClr val="585858"/>
                </a:solidFill>
              </a:defRPr>
            </a:lvl1pPr>
          </a:lstStyle>
          <a:p>
            <a:r>
              <a:t>Децентралізація та земельна реформа: як громадам використати на свою користь відкриття ринку землі</a:t>
            </a:r>
          </a:p>
        </p:txBody>
      </p:sp>
      <p:pic>
        <p:nvPicPr>
          <p:cNvPr id="153" name="Лого для сайта-01.png" descr="Лого для сайта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07" y="1117378"/>
            <a:ext cx="20691157" cy="1390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ВТОМИЛИСЯ ВІД ПОСТІЙНИХ ДУМОК ТА НЕВИЗНАЧЕННОСТІ?"/>
          <p:cNvSpPr txBox="1"/>
          <p:nvPr/>
        </p:nvSpPr>
        <p:spPr>
          <a:xfrm>
            <a:off x="2137170" y="218349"/>
            <a:ext cx="2117839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7400"/>
              </a:lnSpc>
              <a:defRPr sz="5266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ВТОМИЛИСЯ ВІД ПОСТІЙНИХ ДУМОК ТА НЕВИЗНАЧЕННОСТІ?</a:t>
            </a:r>
            <a:endParaRPr sz="1200"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33" y="1661158"/>
            <a:ext cx="8587662" cy="730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14" y="5882174"/>
            <a:ext cx="7703264" cy="6554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8" y="1211241"/>
            <a:ext cx="7344425" cy="624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4076" y="4526697"/>
            <a:ext cx="9652480" cy="8213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586" y="6034019"/>
            <a:ext cx="6721562" cy="571943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Які дії слід вжити ОМС…"/>
          <p:cNvSpPr txBox="1"/>
          <p:nvPr/>
        </p:nvSpPr>
        <p:spPr>
          <a:xfrm rot="21588735">
            <a:off x="5212783" y="4227978"/>
            <a:ext cx="5201745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дії</a:t>
            </a:r>
            <a:r>
              <a:rPr dirty="0"/>
              <a:t> </a:t>
            </a:r>
            <a:r>
              <a:rPr dirty="0" err="1"/>
              <a:t>слід</a:t>
            </a:r>
            <a:r>
              <a:rPr dirty="0"/>
              <a:t> </a:t>
            </a:r>
            <a:r>
              <a:rPr dirty="0" err="1"/>
              <a:t>вжити</a:t>
            </a:r>
            <a:r>
              <a:rPr dirty="0"/>
              <a:t> ОМС </a:t>
            </a:r>
          </a:p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lang="uk-UA" dirty="0" smtClean="0"/>
              <a:t>розвитку </a:t>
            </a:r>
            <a:r>
              <a:rPr dirty="0" err="1" smtClean="0"/>
              <a:t>громади</a:t>
            </a:r>
            <a:r>
              <a:rPr lang="uk-UA" dirty="0" smtClean="0"/>
              <a:t>?</a:t>
            </a:r>
            <a:endParaRPr dirty="0"/>
          </a:p>
        </p:txBody>
      </p:sp>
      <p:sp>
        <p:nvSpPr>
          <p:cNvPr id="162" name="Що буде після відкриття…"/>
          <p:cNvSpPr txBox="1"/>
          <p:nvPr/>
        </p:nvSpPr>
        <p:spPr>
          <a:xfrm>
            <a:off x="11384737" y="3984544"/>
            <a:ext cx="56018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Що буде після відкриття</a:t>
            </a:r>
          </a:p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ринку с/г земель?</a:t>
            </a:r>
          </a:p>
        </p:txBody>
      </p:sp>
      <p:sp>
        <p:nvSpPr>
          <p:cNvPr id="163" name="Як навести…"/>
          <p:cNvSpPr txBox="1"/>
          <p:nvPr/>
        </p:nvSpPr>
        <p:spPr>
          <a:xfrm>
            <a:off x="11384737" y="7861403"/>
            <a:ext cx="3473151" cy="2064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навести</a:t>
            </a:r>
            <a:r>
              <a:rPr dirty="0"/>
              <a:t> </a:t>
            </a:r>
          </a:p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лад</a:t>
            </a:r>
            <a:r>
              <a:rPr dirty="0"/>
              <a:t>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своїх</a:t>
            </a:r>
            <a:r>
              <a:rPr dirty="0"/>
              <a:t> </a:t>
            </a:r>
          </a:p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землях</a:t>
            </a:r>
            <a:r>
              <a:rPr dirty="0"/>
              <a:t>?</a:t>
            </a:r>
          </a:p>
        </p:txBody>
      </p:sp>
      <p:sp>
        <p:nvSpPr>
          <p:cNvPr id="164" name="Як правильно передати землі…"/>
          <p:cNvSpPr txBox="1"/>
          <p:nvPr/>
        </p:nvSpPr>
        <p:spPr>
          <a:xfrm rot="21600000">
            <a:off x="16276320" y="7080516"/>
            <a:ext cx="6035040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just"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з </a:t>
            </a:r>
            <a:r>
              <a:rPr lang="ru-RU" dirty="0" err="1"/>
              <a:t>колективної</a:t>
            </a:r>
            <a:r>
              <a:rPr lang="ru-RU" dirty="0"/>
              <a:t> та </a:t>
            </a:r>
            <a:r>
              <a:rPr lang="ru-RU" dirty="0" err="1"/>
              <a:t>державної</a:t>
            </a:r>
            <a:r>
              <a:rPr lang="ru-RU" dirty="0"/>
              <a:t> в </a:t>
            </a:r>
            <a:r>
              <a:rPr lang="ru-RU" dirty="0" err="1"/>
              <a:t>комунальну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65" name="ПРАВИЛЬНИЙ АНАЛІЗ СИТУАЦІЇ ДОПОМОЖЕ НАВЕСТИ ЛАД"/>
          <p:cNvSpPr txBox="1"/>
          <p:nvPr/>
        </p:nvSpPr>
        <p:spPr>
          <a:xfrm>
            <a:off x="2342027" y="12946656"/>
            <a:ext cx="1969994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7100"/>
              </a:lnSpc>
              <a:defRPr sz="5066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ПРАВИЛЬНИЙ АНАЛІЗ СИТУАЦІЇ ДОПОМОЖЕ НАВЕСТИ ЛАД</a:t>
            </a:r>
          </a:p>
        </p:txBody>
      </p:sp>
      <p:sp>
        <p:nvSpPr>
          <p:cNvPr id="166" name="Які землі перейшли з колективної в комунальну власність?"/>
          <p:cNvSpPr txBox="1"/>
          <p:nvPr/>
        </p:nvSpPr>
        <p:spPr>
          <a:xfrm>
            <a:off x="4521645" y="8759357"/>
            <a:ext cx="5622586" cy="69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100"/>
              </a:lnSpc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16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902" y="12313309"/>
            <a:ext cx="1016001" cy="9271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4231687" y="8019375"/>
            <a:ext cx="4417277" cy="16630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Як правильно</a:t>
            </a:r>
            <a:r>
              <a:rPr kumimoji="0" lang="uk-UA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 </a:t>
            </a:r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розпорядитися </a:t>
            </a:r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землями громади?</a:t>
            </a:r>
            <a:endParaRPr kumimoji="0" lang="uk-UA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ЗМІНИ У ЗЕМЕЛЬНОМУ ЗАКОНОДАВСТВІ"/>
          <p:cNvSpPr txBox="1"/>
          <p:nvPr/>
        </p:nvSpPr>
        <p:spPr>
          <a:xfrm>
            <a:off x="1873432" y="661553"/>
            <a:ext cx="2121046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6100"/>
              </a:lnSpc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ЗМІНИ У ЗЕМЕЛЬНОМУ ЗАКОНОДАВСТВІ </a:t>
            </a:r>
          </a:p>
        </p:txBody>
      </p:sp>
      <p:sp>
        <p:nvSpPr>
          <p:cNvPr id="170" name="Ü Закон № 2498 щодо переходу земель з колетивної власності в комунальну та розпорядження ними:…"/>
          <p:cNvSpPr txBox="1"/>
          <p:nvPr/>
        </p:nvSpPr>
        <p:spPr>
          <a:xfrm>
            <a:off x="193015" y="213170"/>
            <a:ext cx="23997969" cy="1518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lang="uk-UA" dirty="0">
              <a:latin typeface="Wingdings"/>
              <a:ea typeface="Wingdings"/>
              <a:cs typeface="Wingdings"/>
              <a:sym typeface="Wingdings"/>
            </a:endParaRPr>
          </a:p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lang="uk-UA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Ü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Закон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№ 2498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щодо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переходу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земель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з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колетивної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власності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в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комунальну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та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розпорядження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 smtClean="0">
                <a:latin typeface="Helvetica"/>
                <a:ea typeface="Helvetica"/>
                <a:cs typeface="Helvetica"/>
                <a:sym typeface="Helvetica"/>
              </a:rPr>
              <a:t>ними</a:t>
            </a:r>
            <a:r>
              <a:rPr lang="uk-UA" b="1" u="sng" dirty="0" smtClean="0">
                <a:latin typeface="Helvetica"/>
                <a:ea typeface="Helvetica"/>
                <a:cs typeface="Helvetica"/>
                <a:sym typeface="Helvetica"/>
              </a:rPr>
              <a:t> - </a:t>
            </a:r>
            <a:r>
              <a:rPr b="1" dirty="0" err="1" smtClean="0">
                <a:latin typeface="Helvetica"/>
                <a:ea typeface="Helvetica"/>
                <a:cs typeface="Helvetica"/>
                <a:sym typeface="Helvetica"/>
              </a:rPr>
              <a:t>якщо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КСП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припинилися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то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землі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колективної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власності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крім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тих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право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власності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на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які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набуто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, з 01.01.2019 є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комунальною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власністю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;</a:t>
            </a:r>
          </a:p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Ü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Закон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№ 711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щодо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запроводження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спрощеного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механізму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планування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земель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в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межах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ОТГ (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одночасно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в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межах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і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за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межами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населених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 dirty="0" err="1">
                <a:latin typeface="Helvetica"/>
                <a:ea typeface="Helvetica"/>
                <a:cs typeface="Helvetica"/>
                <a:sym typeface="Helvetica"/>
              </a:rPr>
              <a:t>пунктів</a:t>
            </a:r>
            <a:r>
              <a:rPr b="1" u="sng" dirty="0" smtClean="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lang="uk-UA" b="1" u="sng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uk-UA" b="1" dirty="0" smtClean="0">
                <a:latin typeface="Helvetica"/>
                <a:ea typeface="Helvetica"/>
                <a:cs typeface="Helvetica"/>
                <a:sym typeface="Helvetica"/>
              </a:rPr>
              <a:t>р</a:t>
            </a:r>
            <a:r>
              <a:rPr b="1" dirty="0" err="1" smtClean="0">
                <a:latin typeface="Helvetica"/>
                <a:ea typeface="Helvetica"/>
                <a:cs typeface="Helvetica"/>
                <a:sym typeface="Helvetica"/>
              </a:rPr>
              <a:t>озроблення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комплексних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планів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просторового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розвитку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територій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Helvetica"/>
                <a:cs typeface="Helvetica"/>
                <a:sym typeface="Helvetica"/>
              </a:rPr>
              <a:t>громад</a:t>
            </a:r>
            <a:r>
              <a:rPr lang="uk-UA" b="1" dirty="0" smtClean="0">
                <a:latin typeface="Helvetica"/>
                <a:ea typeface="Helvetica"/>
                <a:cs typeface="Helvetica"/>
                <a:sym typeface="Helvetica"/>
              </a:rPr>
              <a:t> та інше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;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57200">
              <a:lnSpc>
                <a:spcPts val="5600"/>
              </a:lnSpc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57200">
              <a:lnSpc>
                <a:spcPts val="5600"/>
              </a:lnSpc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Ü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Закон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№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rPr lang="uk-UA" b="1" dirty="0" smtClean="0">
                <a:latin typeface="Helvetica"/>
                <a:ea typeface="Helvetica"/>
                <a:cs typeface="Helvetica"/>
                <a:sym typeface="Helvetica"/>
              </a:rPr>
              <a:t>52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Helvetica"/>
                <a:cs typeface="Helvetica"/>
                <a:sym typeface="Helvetica"/>
              </a:rPr>
              <a:t>щодо</a:t>
            </a:r>
            <a:r>
              <a:rPr lang="uk-UA" b="1" dirty="0" smtClean="0">
                <a:latin typeface="Helvetica"/>
                <a:ea typeface="Helvetica"/>
                <a:cs typeface="Helvetica"/>
                <a:sym typeface="Helvetica"/>
              </a:rPr>
              <a:t> поетапного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uk-UA" b="1" dirty="0" smtClean="0">
                <a:latin typeface="Helvetica"/>
                <a:ea typeface="Helvetica"/>
                <a:cs typeface="Helvetica"/>
                <a:sym typeface="Helvetica"/>
              </a:rPr>
              <a:t>запровадження ринку земель с/г призначення з 01.07.2021</a:t>
            </a:r>
          </a:p>
          <a:p>
            <a:pPr algn="just" defTabSz="457200">
              <a:lnSpc>
                <a:spcPts val="5600"/>
              </a:lnSpc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lang="uk-UA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571500" indent="-571500" algn="just" defTabSz="457200">
              <a:lnSpc>
                <a:spcPts val="5600"/>
              </a:lnSpc>
              <a:buFont typeface="Wingdings"/>
              <a:buChar char="Ü"/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uk-UA" b="1" u="sng" dirty="0" smtClean="0">
                <a:latin typeface="Helvetica"/>
                <a:ea typeface="Helvetica"/>
                <a:cs typeface="Helvetica"/>
                <a:sym typeface="Helvetica"/>
              </a:rPr>
              <a:t>Закони </a:t>
            </a:r>
            <a:r>
              <a:rPr lang="uk-UA" b="1" u="sng" dirty="0" smtClean="0">
                <a:latin typeface="Helvetica"/>
                <a:ea typeface="Helvetica"/>
                <a:cs typeface="Helvetica"/>
                <a:sym typeface="Helvetica"/>
              </a:rPr>
              <a:t>№ 1423 щодо </a:t>
            </a:r>
            <a:r>
              <a:rPr lang="ru-RU" b="1" u="sng" dirty="0" err="1">
                <a:latin typeface="Helvetica"/>
                <a:ea typeface="Helvetica"/>
                <a:cs typeface="Helvetica"/>
                <a:sym typeface="Helvetica"/>
              </a:rPr>
              <a:t>удосконалення</a:t>
            </a:r>
            <a:r>
              <a:rPr lang="ru-RU" b="1" u="sng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системи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управління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та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дерегуляції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у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сфері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земельних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відносин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– з 27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травня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с/г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землі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за межами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населених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пунктів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крім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приватних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, -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вже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комунальні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  <a:p>
            <a:pPr marL="571500" indent="-571500" algn="just" defTabSz="457200">
              <a:lnSpc>
                <a:spcPts val="5600"/>
              </a:lnSpc>
              <a:buFont typeface="Wingdings"/>
              <a:buChar char="Ü"/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та № 1444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щодо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продажу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земельних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ділянок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державної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та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комунальної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власності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або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прав на них (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оренди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суперфіцію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емфітевзису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тільки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через </a:t>
            </a:r>
            <a:r>
              <a:rPr lang="ru-RU" b="1" dirty="0" err="1">
                <a:latin typeface="Helvetica"/>
                <a:ea typeface="Helvetica"/>
                <a:cs typeface="Helvetica"/>
                <a:sym typeface="Helvetica"/>
              </a:rPr>
              <a:t>електронні</a:t>
            </a:r>
            <a:r>
              <a:rPr lang="ru-RU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b="1" dirty="0" err="1" smtClean="0">
                <a:latin typeface="Helvetica"/>
                <a:ea typeface="Helvetica"/>
                <a:cs typeface="Helvetica"/>
                <a:sym typeface="Helvetica"/>
              </a:rPr>
              <a:t>аукціони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ru-RU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57200">
              <a:lnSpc>
                <a:spcPts val="5600"/>
              </a:lnSpc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u="none" dirty="0"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57200">
              <a:lnSpc>
                <a:spcPts val="5600"/>
              </a:lnSpc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57200">
              <a:lnSpc>
                <a:spcPts val="5600"/>
              </a:lnSpc>
              <a:defRPr sz="3800" u="sng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483422" indent="-483422" algn="just" defTabSz="457200">
              <a:lnSpc>
                <a:spcPts val="5600"/>
              </a:lnSpc>
              <a:buSzPct val="150000"/>
              <a:buChar char="-"/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483422" indent="-483422" algn="just" defTabSz="457200">
              <a:lnSpc>
                <a:spcPts val="5600"/>
              </a:lnSpc>
              <a:buSzPct val="150000"/>
              <a:buChar char="-"/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7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550" y="12316956"/>
            <a:ext cx="1016001" cy="92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ЯК РАДАМ ПІДГОТУВАТИСЬ ДО ЗМІН:…"/>
          <p:cNvSpPr txBox="1"/>
          <p:nvPr/>
        </p:nvSpPr>
        <p:spPr>
          <a:xfrm>
            <a:off x="751529" y="-431353"/>
            <a:ext cx="22461306" cy="13619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6900"/>
              </a:lnSpc>
              <a:defRPr sz="4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ЯК РАДАМ ПІДГОТУВАТИСЬ ДО ЗМІН:</a:t>
            </a:r>
          </a:p>
          <a:p>
            <a:pPr defTabSz="457200">
              <a:lnSpc>
                <a:spcPts val="6900"/>
              </a:lnSpc>
              <a:defRPr sz="4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just" defTabSz="457200">
              <a:lnSpc>
                <a:spcPts val="6700"/>
              </a:lnSpc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  <a:p>
            <a:pPr marL="483422" indent="-483422" algn="just" defTabSz="457200">
              <a:lnSpc>
                <a:spcPts val="6700"/>
              </a:lnSpc>
              <a:buSzPct val="150000"/>
              <a:buChar char="-"/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/>
              <a:t>ради</a:t>
            </a:r>
            <a:r>
              <a:rPr dirty="0"/>
              <a:t> </a:t>
            </a:r>
            <a:r>
              <a:rPr dirty="0" err="1"/>
              <a:t>повинні</a:t>
            </a:r>
            <a:r>
              <a:rPr dirty="0"/>
              <a:t> </a:t>
            </a:r>
            <a:r>
              <a:rPr dirty="0" err="1"/>
              <a:t>чітко</a:t>
            </a:r>
            <a:r>
              <a:rPr dirty="0"/>
              <a:t> </a:t>
            </a:r>
            <a:r>
              <a:rPr dirty="0" err="1"/>
              <a:t>розуміти</a:t>
            </a:r>
            <a:r>
              <a:rPr dirty="0"/>
              <a:t> </a:t>
            </a:r>
            <a:r>
              <a:rPr dirty="0" err="1"/>
              <a:t>чим</a:t>
            </a:r>
            <a:r>
              <a:rPr dirty="0"/>
              <a:t> </a:t>
            </a:r>
            <a:r>
              <a:rPr dirty="0" err="1"/>
              <a:t>вони</a:t>
            </a:r>
            <a:r>
              <a:rPr dirty="0"/>
              <a:t> </a:t>
            </a:r>
            <a:r>
              <a:rPr dirty="0" err="1"/>
              <a:t>володіють</a:t>
            </a:r>
            <a:r>
              <a:rPr dirty="0"/>
              <a:t>;</a:t>
            </a:r>
          </a:p>
          <a:p>
            <a:pPr marL="483422" indent="-483422" algn="just" defTabSz="457200">
              <a:lnSpc>
                <a:spcPts val="6700"/>
              </a:lnSpc>
              <a:buSzPct val="150000"/>
              <a:buChar char="-"/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/>
              <a:t>розробити</a:t>
            </a:r>
            <a:r>
              <a:rPr dirty="0"/>
              <a:t> </a:t>
            </a:r>
            <a:r>
              <a:rPr dirty="0" err="1"/>
              <a:t>тактику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стратегію</a:t>
            </a:r>
            <a:r>
              <a:rPr dirty="0"/>
              <a:t> </a:t>
            </a:r>
            <a:r>
              <a:rPr dirty="0" err="1"/>
              <a:t>розвитку</a:t>
            </a:r>
            <a:r>
              <a:rPr dirty="0"/>
              <a:t> </a:t>
            </a:r>
            <a:r>
              <a:rPr dirty="0" err="1"/>
              <a:t>територіальної</a:t>
            </a:r>
            <a:r>
              <a:rPr dirty="0"/>
              <a:t> </a:t>
            </a:r>
            <a:r>
              <a:rPr dirty="0" err="1"/>
              <a:t>громади</a:t>
            </a:r>
            <a:r>
              <a:rPr dirty="0"/>
              <a:t>;</a:t>
            </a:r>
          </a:p>
          <a:p>
            <a:pPr marL="483422" indent="-483422" algn="just" defTabSz="457200">
              <a:lnSpc>
                <a:spcPts val="6700"/>
              </a:lnSpc>
              <a:buSzPct val="150000"/>
              <a:buChar char="-"/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/>
              <a:t>необхідно</a:t>
            </a:r>
            <a:r>
              <a:rPr dirty="0"/>
              <a:t> </a:t>
            </a:r>
            <a:r>
              <a:rPr dirty="0" err="1"/>
              <a:t>визначитись</a:t>
            </a:r>
            <a:r>
              <a:rPr dirty="0"/>
              <a:t> </a:t>
            </a:r>
            <a:r>
              <a:rPr dirty="0" err="1"/>
              <a:t>щодо</a:t>
            </a:r>
            <a:r>
              <a:rPr dirty="0"/>
              <a:t> </a:t>
            </a:r>
            <a:r>
              <a:rPr dirty="0" err="1"/>
              <a:t>земель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доцільно</a:t>
            </a:r>
            <a:r>
              <a:rPr dirty="0"/>
              <a:t> </a:t>
            </a:r>
            <a:r>
              <a:rPr dirty="0" err="1"/>
              <a:t>передати</a:t>
            </a:r>
            <a:r>
              <a:rPr dirty="0"/>
              <a:t> в </a:t>
            </a:r>
            <a:r>
              <a:rPr dirty="0" err="1"/>
              <a:t>приватну</a:t>
            </a:r>
            <a:r>
              <a:rPr dirty="0"/>
              <a:t> </a:t>
            </a:r>
            <a:r>
              <a:rPr dirty="0" err="1"/>
              <a:t>власність</a:t>
            </a:r>
            <a:r>
              <a:rPr dirty="0"/>
              <a:t>, а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доцільно</a:t>
            </a:r>
            <a:r>
              <a:rPr dirty="0"/>
              <a:t> </a:t>
            </a:r>
            <a:r>
              <a:rPr dirty="0" err="1"/>
              <a:t>зберегти</a:t>
            </a:r>
            <a:r>
              <a:rPr dirty="0"/>
              <a:t> в </a:t>
            </a:r>
            <a:r>
              <a:rPr dirty="0" err="1"/>
              <a:t>комунальній</a:t>
            </a:r>
            <a:r>
              <a:rPr dirty="0"/>
              <a:t>;</a:t>
            </a:r>
          </a:p>
          <a:p>
            <a:pPr marL="483422" indent="-483422" algn="just" defTabSz="457200">
              <a:lnSpc>
                <a:spcPts val="6700"/>
              </a:lnSpc>
              <a:buSzPct val="150000"/>
              <a:buChar char="-"/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/>
              <a:t>необхідно</a:t>
            </a:r>
            <a:r>
              <a:rPr dirty="0"/>
              <a:t> </a:t>
            </a:r>
            <a:r>
              <a:rPr dirty="0" err="1"/>
              <a:t>розглядати</a:t>
            </a:r>
            <a:r>
              <a:rPr dirty="0"/>
              <a:t> </a:t>
            </a:r>
            <a:r>
              <a:rPr dirty="0" err="1"/>
              <a:t>всі</a:t>
            </a:r>
            <a:r>
              <a:rPr dirty="0"/>
              <a:t> </a:t>
            </a:r>
            <a:r>
              <a:rPr dirty="0" err="1"/>
              <a:t>можливі</a:t>
            </a:r>
            <a:r>
              <a:rPr dirty="0"/>
              <a:t> </a:t>
            </a:r>
            <a:r>
              <a:rPr dirty="0" err="1"/>
              <a:t>варіанти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розвитку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 smtClean="0"/>
              <a:t>залученн</a:t>
            </a:r>
            <a:r>
              <a:rPr lang="uk-UA" dirty="0" smtClean="0"/>
              <a:t>ю</a:t>
            </a:r>
            <a:r>
              <a:rPr dirty="0" smtClean="0"/>
              <a:t> </a:t>
            </a:r>
            <a:r>
              <a:rPr dirty="0" err="1"/>
              <a:t>інвестицій</a:t>
            </a:r>
            <a:r>
              <a:rPr dirty="0"/>
              <a:t> в </a:t>
            </a:r>
            <a:r>
              <a:rPr dirty="0" err="1"/>
              <a:t>розвиток</a:t>
            </a:r>
            <a:r>
              <a:rPr dirty="0"/>
              <a:t> </a:t>
            </a:r>
            <a:r>
              <a:rPr dirty="0" err="1"/>
              <a:t>громади</a:t>
            </a:r>
            <a:r>
              <a:rPr dirty="0"/>
              <a:t> (</a:t>
            </a:r>
            <a:r>
              <a:rPr dirty="0" err="1"/>
              <a:t>зелений</a:t>
            </a:r>
            <a:r>
              <a:rPr dirty="0"/>
              <a:t> </a:t>
            </a:r>
            <a:r>
              <a:rPr dirty="0" err="1"/>
              <a:t>туризм</a:t>
            </a:r>
            <a:r>
              <a:rPr dirty="0"/>
              <a:t>, </a:t>
            </a:r>
            <a:r>
              <a:rPr dirty="0" err="1"/>
              <a:t>індустріальні</a:t>
            </a:r>
            <a:r>
              <a:rPr dirty="0"/>
              <a:t> </a:t>
            </a:r>
            <a:r>
              <a:rPr dirty="0" err="1"/>
              <a:t>парки</a:t>
            </a:r>
            <a:r>
              <a:rPr dirty="0"/>
              <a:t>, </a:t>
            </a:r>
            <a:r>
              <a:rPr dirty="0" err="1"/>
              <a:t>кооперативний</a:t>
            </a:r>
            <a:r>
              <a:rPr dirty="0"/>
              <a:t> </a:t>
            </a:r>
            <a:r>
              <a:rPr dirty="0" err="1"/>
              <a:t>розвиток</a:t>
            </a:r>
            <a:r>
              <a:rPr dirty="0"/>
              <a:t> </a:t>
            </a:r>
            <a:r>
              <a:rPr dirty="0" err="1"/>
              <a:t>тощо</a:t>
            </a:r>
            <a:r>
              <a:rPr dirty="0"/>
              <a:t>);</a:t>
            </a:r>
          </a:p>
          <a:p>
            <a:pPr marL="483422" indent="-483422" algn="just" defTabSz="457200">
              <a:lnSpc>
                <a:spcPts val="6700"/>
              </a:lnSpc>
              <a:buSzPct val="150000"/>
              <a:buChar char="-"/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 smtClean="0"/>
              <a:t>збільш</a:t>
            </a:r>
            <a:r>
              <a:rPr lang="uk-UA" dirty="0" err="1" smtClean="0"/>
              <a:t>увати</a:t>
            </a:r>
            <a:r>
              <a:rPr dirty="0" smtClean="0"/>
              <a:t> </a:t>
            </a:r>
            <a:r>
              <a:rPr dirty="0" err="1" smtClean="0"/>
              <a:t>кільк</a:t>
            </a:r>
            <a:r>
              <a:rPr lang="uk-UA" dirty="0" smtClean="0"/>
              <a:t>і</a:t>
            </a:r>
            <a:r>
              <a:rPr dirty="0" err="1" smtClean="0"/>
              <a:t>ст</a:t>
            </a:r>
            <a:r>
              <a:rPr lang="uk-UA" dirty="0" smtClean="0"/>
              <a:t>ь</a:t>
            </a:r>
            <a:r>
              <a:rPr dirty="0" smtClean="0"/>
              <a:t> </a:t>
            </a:r>
            <a:r>
              <a:rPr dirty="0" err="1"/>
              <a:t>робочих</a:t>
            </a:r>
            <a:r>
              <a:rPr dirty="0"/>
              <a:t> </a:t>
            </a:r>
            <a:r>
              <a:rPr dirty="0" err="1" smtClean="0"/>
              <a:t>місць</a:t>
            </a:r>
            <a:r>
              <a:rPr lang="uk-UA" dirty="0" smtClean="0"/>
              <a:t> за </a:t>
            </a:r>
            <a:r>
              <a:rPr lang="uk-UA" dirty="0" smtClean="0"/>
              <a:t>як </a:t>
            </a:r>
            <a:r>
              <a:rPr lang="uk-UA" dirty="0" smtClean="0"/>
              <a:t>за рахунок розвитку інвестиційних проектів, так і власних проектів </a:t>
            </a:r>
            <a:r>
              <a:rPr dirty="0" smtClean="0"/>
              <a:t>;</a:t>
            </a:r>
            <a:endParaRPr dirty="0"/>
          </a:p>
          <a:p>
            <a:pPr marL="483422" indent="-483422" algn="just" defTabSz="457200">
              <a:lnSpc>
                <a:spcPts val="6700"/>
              </a:lnSpc>
              <a:buSzPct val="150000"/>
              <a:buChar char="-"/>
              <a:defRPr sz="47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/>
              <a:t>збільшення</a:t>
            </a:r>
            <a:r>
              <a:rPr dirty="0"/>
              <a:t> </a:t>
            </a:r>
            <a:r>
              <a:rPr dirty="0" err="1"/>
              <a:t>надходжень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бюджету</a:t>
            </a:r>
            <a:r>
              <a:rPr dirty="0"/>
              <a:t> </a:t>
            </a:r>
            <a:r>
              <a:rPr lang="uk-UA" dirty="0" smtClean="0"/>
              <a:t>з</a:t>
            </a:r>
            <a:r>
              <a:rPr dirty="0" smtClean="0"/>
              <a:t>а </a:t>
            </a:r>
            <a:r>
              <a:rPr dirty="0" err="1"/>
              <a:t>рахунок</a:t>
            </a:r>
            <a:r>
              <a:rPr dirty="0"/>
              <a:t> </a:t>
            </a:r>
            <a:r>
              <a:rPr dirty="0" err="1"/>
              <a:t>оптимізації</a:t>
            </a:r>
            <a:r>
              <a:rPr dirty="0"/>
              <a:t> </a:t>
            </a:r>
            <a:r>
              <a:rPr dirty="0" err="1"/>
              <a:t>розпорядження</a:t>
            </a:r>
            <a:r>
              <a:rPr dirty="0"/>
              <a:t> </a:t>
            </a:r>
            <a:r>
              <a:rPr dirty="0" err="1"/>
              <a:t>землями</a:t>
            </a:r>
            <a:r>
              <a:rPr dirty="0"/>
              <a:t> </a:t>
            </a:r>
            <a:r>
              <a:rPr dirty="0" err="1"/>
              <a:t>комунальної</a:t>
            </a:r>
            <a:r>
              <a:rPr dirty="0"/>
              <a:t> </a:t>
            </a:r>
            <a:r>
              <a:rPr dirty="0" err="1" smtClean="0"/>
              <a:t>власності</a:t>
            </a:r>
            <a:r>
              <a:rPr lang="uk-UA" dirty="0" smtClean="0"/>
              <a:t> та власних проектів</a:t>
            </a:r>
            <a:r>
              <a:rPr dirty="0" smtClean="0"/>
              <a:t>.</a:t>
            </a:r>
            <a:endParaRPr dirty="0"/>
          </a:p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>
              <a:latin typeface="Wingdings"/>
              <a:ea typeface="Wingdings"/>
              <a:cs typeface="Wingdings"/>
              <a:sym typeface="Wingdings"/>
            </a:endParaRPr>
          </a:p>
          <a:p>
            <a:pPr algn="just" defTabSz="457200">
              <a:lnSpc>
                <a:spcPts val="5600"/>
              </a:lnSpc>
              <a:defRPr sz="38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7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550" y="12316956"/>
            <a:ext cx="1016001" cy="92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Чи маєте Ви інформацію щодо стану земель в межах територій, де працюєте?"/>
          <p:cNvSpPr txBox="1"/>
          <p:nvPr/>
        </p:nvSpPr>
        <p:spPr>
          <a:xfrm>
            <a:off x="5662411" y="1924153"/>
            <a:ext cx="117612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53059" indent="-353059" defTabSz="457200">
              <a:lnSpc>
                <a:spcPct val="100000"/>
              </a:lnSpc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uk-UA" sz="4800" dirty="0" smtClean="0"/>
              <a:t>Громади </a:t>
            </a:r>
            <a:r>
              <a:rPr lang="uk-UA" sz="4800" dirty="0" smtClean="0"/>
              <a:t>в </a:t>
            </a:r>
            <a:r>
              <a:rPr lang="uk-UA" sz="4800" dirty="0" smtClean="0"/>
              <a:t>очікуванні ринку с/г землі</a:t>
            </a:r>
            <a:r>
              <a:rPr lang="uk-UA" sz="4800" dirty="0" smtClean="0"/>
              <a:t>. </a:t>
            </a:r>
          </a:p>
        </p:txBody>
      </p:sp>
      <p:pic>
        <p:nvPicPr>
          <p:cNvPr id="17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429" y="12314187"/>
            <a:ext cx="1016001" cy="92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Деякі приклади результатів земельного аудиту:"/>
          <p:cNvSpPr txBox="1"/>
          <p:nvPr/>
        </p:nvSpPr>
        <p:spPr>
          <a:xfrm>
            <a:off x="1176403" y="3599106"/>
            <a:ext cx="2168302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53059" indent="-353059" algn="just" defTabSz="457200">
              <a:lnSpc>
                <a:spcPct val="100000"/>
              </a:lnSpc>
              <a:defRPr sz="4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uk-UA" sz="3200" dirty="0" smtClean="0"/>
              <a:t>З власного спілкування з представниками громад в різних регіонів України можна стверджувати, що </a:t>
            </a:r>
            <a:endParaRPr lang="uk-UA" sz="3200" dirty="0" smtClean="0"/>
          </a:p>
          <a:p>
            <a:pPr marL="353059" indent="-353059" algn="just" defTabSz="457200">
              <a:lnSpc>
                <a:spcPct val="100000"/>
              </a:lnSpc>
              <a:defRPr sz="4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179" name="1. Загальна площа території ради складає -  12 736 га.…"/>
          <p:cNvSpPr txBox="1"/>
          <p:nvPr/>
        </p:nvSpPr>
        <p:spPr>
          <a:xfrm>
            <a:off x="576839" y="4995850"/>
            <a:ext cx="23230322" cy="681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1. </a:t>
            </a:r>
            <a:r>
              <a:rPr lang="uk-UA" sz="3600" dirty="0" smtClean="0"/>
              <a:t>Більшість громад</a:t>
            </a:r>
            <a:r>
              <a:rPr lang="uk-UA" sz="3600" dirty="0" smtClean="0"/>
              <a:t>, </a:t>
            </a:r>
            <a:r>
              <a:rPr lang="uk-UA" sz="3600" dirty="0" smtClean="0"/>
              <a:t>приймає запровадження </a:t>
            </a:r>
            <a:r>
              <a:rPr lang="uk-UA" sz="3600" dirty="0" smtClean="0"/>
              <a:t>ринку землі в </a:t>
            </a:r>
            <a:r>
              <a:rPr lang="uk-UA" sz="3600" dirty="0" smtClean="0"/>
              <a:t>Україні як об'єктивну реальність</a:t>
            </a:r>
            <a:r>
              <a:rPr sz="3600" dirty="0" smtClean="0"/>
              <a:t>.</a:t>
            </a:r>
            <a:endParaRPr lang="uk-UA" sz="3600" dirty="0" smtClean="0"/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600" dirty="0"/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uk-UA" sz="3600" dirty="0" smtClean="0"/>
              <a:t>2. </a:t>
            </a:r>
            <a:r>
              <a:rPr lang="uk-UA" sz="3600" dirty="0" smtClean="0"/>
              <a:t>Більшість громад не очікують значних змін на краще, винятком є підвищення контролю за використанням земель та збільшення надходжень до місцевого бюджету.</a:t>
            </a:r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uk-UA" sz="3600" dirty="0"/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uk-UA" sz="3600" dirty="0" smtClean="0"/>
              <a:t>3. Громади хочуть мати дієві важелі впливу на ситуацію з купівлі-продажу с/г земель на їх території, тобто хочуть бачити покупцями місцевий бізнес, або тих, хто реєструватиметься за місцем знаходження земельної ділянки. </a:t>
            </a:r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uk-UA" sz="3600" dirty="0"/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uk-UA" sz="3600" dirty="0" smtClean="0"/>
              <a:t>4. Громади не розуміють як їм діяти в ринкових умовах, як залучити  інвесторів, як найраціональніше розпорядитися землями в межах територіальної громади.</a:t>
            </a:r>
          </a:p>
          <a:p>
            <a:pPr marL="353059" indent="-353059" algn="just" defTabSz="457200">
              <a:lnSpc>
                <a:spcPct val="100000"/>
              </a:lnSpc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uk-UA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ТОВ «ЕКСПЕРТНИЙ ЦЕНТР ПРАВА»"/>
          <p:cNvSpPr txBox="1"/>
          <p:nvPr/>
        </p:nvSpPr>
        <p:spPr>
          <a:xfrm>
            <a:off x="1491975" y="3545883"/>
            <a:ext cx="20311898" cy="427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6500"/>
              </a:lnSpc>
              <a:defRPr sz="4566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 </a:t>
            </a:r>
            <a:r>
              <a:rPr lang="uk-UA" dirty="0" smtClean="0"/>
              <a:t>За необхідності ми готові надати громадам кваліфіковані поради, провести земельний аудит, </a:t>
            </a:r>
            <a:r>
              <a:rPr lang="uk-UA" dirty="0"/>
              <a:t>допомогти </a:t>
            </a:r>
            <a:r>
              <a:rPr lang="uk-UA" dirty="0" smtClean="0"/>
              <a:t>вирішити питання будь-якого рівня складності</a:t>
            </a:r>
          </a:p>
          <a:p>
            <a:endParaRPr lang="uk-UA" dirty="0" smtClean="0"/>
          </a:p>
          <a:p>
            <a:r>
              <a:rPr dirty="0" smtClean="0"/>
              <a:t>ТОВ </a:t>
            </a:r>
            <a:r>
              <a:rPr dirty="0"/>
              <a:t>«ЕКСПЕРТНИЙ ЦЕНТР ПРАВА»</a:t>
            </a:r>
          </a:p>
        </p:txBody>
      </p:sp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651" y="614890"/>
            <a:ext cx="2902570" cy="264859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+380685002250…"/>
          <p:cNvSpPr txBox="1"/>
          <p:nvPr/>
        </p:nvSpPr>
        <p:spPr>
          <a:xfrm>
            <a:off x="4395938" y="9538373"/>
            <a:ext cx="14503972" cy="251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5233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+380685002250</a:t>
            </a:r>
          </a:p>
          <a:p>
            <a:pPr defTabSz="457200">
              <a:lnSpc>
                <a:spcPct val="100000"/>
              </a:lnSpc>
              <a:defRPr sz="5233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м. </a:t>
            </a:r>
            <a:r>
              <a:rPr sz="5233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Київ</a:t>
            </a: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5233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вул</a:t>
            </a: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5233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Євгена</a:t>
            </a: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5233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Сверстюка</a:t>
            </a: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23, </a:t>
            </a:r>
            <a:r>
              <a:rPr sz="5233" b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оф</a:t>
            </a: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lang="uk-UA" sz="5233" b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706</a:t>
            </a:r>
            <a:endParaRPr sz="5233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lnSpc>
                <a:spcPct val="100000"/>
              </a:lnSpc>
              <a:defRPr sz="5233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233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www.expertprava.com.ua</a:t>
            </a:r>
            <a:endParaRPr sz="5233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617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462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23_ClassicWhite</vt:lpstr>
      <vt:lpstr>Децентралізація та земельна реформа: як громадам використати на свою користь відкриття ринку землі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Децентралізація та земельна реформа: як громадам використати на свою користь відкриття ринку землі</dc:title>
  <dc:creator>Lenovo</dc:creator>
  <cp:lastModifiedBy>Lenovo</cp:lastModifiedBy>
  <cp:revision>26</cp:revision>
  <dcterms:modified xsi:type="dcterms:W3CDTF">2021-06-29T10:16:08Z</dcterms:modified>
</cp:coreProperties>
</file>