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4" r:id="rId5"/>
    <p:sldId id="262" r:id="rId6"/>
    <p:sldId id="260" r:id="rId7"/>
    <p:sldId id="281" r:id="rId8"/>
    <p:sldId id="273" r:id="rId9"/>
    <p:sldId id="284" r:id="rId10"/>
    <p:sldId id="267" r:id="rId11"/>
    <p:sldId id="279" r:id="rId12"/>
    <p:sldId id="277" r:id="rId13"/>
    <p:sldId id="272" r:id="rId14"/>
    <p:sldId id="278" r:id="rId15"/>
    <p:sldId id="271" r:id="rId16"/>
    <p:sldId id="282" r:id="rId17"/>
    <p:sldId id="280" r:id="rId18"/>
    <p:sldId id="285" r:id="rId19"/>
    <p:sldId id="270" r:id="rId20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53F5F7-B32D-4DA8-B62A-78B51EE21D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930E918-B782-4720-8C01-13FBA59029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09621D-BAEB-4F04-BA6A-CB38CF4A5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8E905-2D8E-47B4-B5EE-1387F91CB62A}" type="datetimeFigureOut">
              <a:rPr lang="uk-UA" smtClean="0"/>
              <a:t>11.03.2021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E5DB07-254D-46A5-B92A-7C23DD1EF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901D2F-BFED-482D-9F41-B5EBD7CCF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1CB9-EE6C-4895-A4E8-D656959C768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79370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A4DE24-FC65-46C3-9EB8-FC07B74A3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F604DCF-9B27-46B0-809D-29D1928608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8D0087-2746-4E75-A651-938FA6933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8E905-2D8E-47B4-B5EE-1387F91CB62A}" type="datetimeFigureOut">
              <a:rPr lang="uk-UA" smtClean="0"/>
              <a:t>11.03.2021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29FA24-5AC8-4C7D-AC9C-DEFE37BDC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AB8270-E853-4A4C-80D6-1A88AB53F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1CB9-EE6C-4895-A4E8-D656959C768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07916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2FD1464-9C88-48CB-9A75-A11869147F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031E25B-6041-447F-B8EE-32B7997C73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17D9CA-C217-4232-AD93-331B7FC8A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8E905-2D8E-47B4-B5EE-1387F91CB62A}" type="datetimeFigureOut">
              <a:rPr lang="uk-UA" smtClean="0"/>
              <a:t>11.03.2021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FE76BE8-3DBF-4FBE-9E61-3A5E590F9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B01AE1-69F2-4CF2-AD94-3B5357948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1CB9-EE6C-4895-A4E8-D656959C768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69450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5863C9-232F-4778-A5C7-8F71EDD86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DCCC2D-4225-4C32-AFB8-AAE40E90B0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74EC07-0A6E-4DB1-B2CA-E1BC09C57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8E905-2D8E-47B4-B5EE-1387F91CB62A}" type="datetimeFigureOut">
              <a:rPr lang="uk-UA" smtClean="0"/>
              <a:t>11.03.2021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499D96-C535-40A2-8F9A-08BB085AD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22B183-A00F-4538-9C1D-04E7A6BD2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1CB9-EE6C-4895-A4E8-D656959C768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66119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59C3F0-B253-47CC-BB46-0DCD19E3B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F54788D-18FC-4950-B373-237B951DE5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976DDD-EC4B-40FE-8D30-F7AAF6273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8E905-2D8E-47B4-B5EE-1387F91CB62A}" type="datetimeFigureOut">
              <a:rPr lang="uk-UA" smtClean="0"/>
              <a:t>11.03.2021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9A2BB9-AA23-4839-B52C-0F9C9EE52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CCB1B53-889B-427F-9D6E-006A55593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1CB9-EE6C-4895-A4E8-D656959C768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93210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86E255-5657-485D-A484-CB8797829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CB6A9F-E6CA-49D3-B065-48FD0C36B2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388B1F6-6295-4E32-86B4-F79FAB5C3B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F251B0B-E2BB-4394-9A83-FC81A7F4C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8E905-2D8E-47B4-B5EE-1387F91CB62A}" type="datetimeFigureOut">
              <a:rPr lang="uk-UA" smtClean="0"/>
              <a:t>11.03.2021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93D22BC-4031-45CD-B087-877D2A2F3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E39878A-037D-4B97-9BF3-DFF1DBCA6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1CB9-EE6C-4895-A4E8-D656959C768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47976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F2E4B1-07EA-4733-B2CD-BEC3A1459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D25CCB3-265A-4AD1-963A-BC1ED014D3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EEA162D-CDB2-44AA-A151-9AF58419BC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BC1CB32-51FD-4BD2-9385-F7C5296FBE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B34D858-E143-47EA-B25D-4790907E85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AFE2898-BBE5-405D-9767-8CFF99FD0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8E905-2D8E-47B4-B5EE-1387F91CB62A}" type="datetimeFigureOut">
              <a:rPr lang="uk-UA" smtClean="0"/>
              <a:t>11.03.2021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923E94B-159F-40A7-8A85-2EE9484D6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C9B9E7A-4A1C-48D8-A38C-8D2205F74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1CB9-EE6C-4895-A4E8-D656959C768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52671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BC6FDF-AD0F-4FA7-813A-EE1634812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9771069-DF72-4AF6-B741-6BD83C358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8E905-2D8E-47B4-B5EE-1387F91CB62A}" type="datetimeFigureOut">
              <a:rPr lang="uk-UA" smtClean="0"/>
              <a:t>11.03.2021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43F5F7E-41C4-452F-BB8A-46087F26C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CB5AB54-0422-4266-8C23-7B0020115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1CB9-EE6C-4895-A4E8-D656959C768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40480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4AC92A1-4960-4E91-BE40-0FF144E3F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8E905-2D8E-47B4-B5EE-1387F91CB62A}" type="datetimeFigureOut">
              <a:rPr lang="uk-UA" smtClean="0"/>
              <a:t>11.03.2021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F45289B-0310-4D03-AC1F-D18986AEF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65A8905-636D-4240-9692-7220ED968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1CB9-EE6C-4895-A4E8-D656959C768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64888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8965E3-E8A8-46A9-B6C8-187421F6A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752552-D0E9-46D8-9057-5FF1217063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DD29CC8-BA9C-4537-87CA-C991EC67A5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6233DB7-21B3-463E-8E03-9884BEDF4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8E905-2D8E-47B4-B5EE-1387F91CB62A}" type="datetimeFigureOut">
              <a:rPr lang="uk-UA" smtClean="0"/>
              <a:t>11.03.2021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B15135A-A56C-4471-A9BF-5B35C69D6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D596B04-BB29-4C8C-AC9B-CD1703908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1CB9-EE6C-4895-A4E8-D656959C768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19218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872A6B-8C6B-4192-AB97-DA20066AB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C6E627C-D3A9-42AC-91FC-7ECCE33D5A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37D2ADB-1637-4554-ABAD-E01560461B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49C50B4-2BC0-440C-949A-A05E2207F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8E905-2D8E-47B4-B5EE-1387F91CB62A}" type="datetimeFigureOut">
              <a:rPr lang="uk-UA" smtClean="0"/>
              <a:t>11.03.2021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E7879F4-B0C2-48C4-9822-D53AF6047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BAEB358-A877-48AC-8D7C-A618B1442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1CB9-EE6C-4895-A4E8-D656959C768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89059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C39C37-2996-4E08-B696-2DC7D363C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62924DE-0934-4F19-B1FB-87153F7192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168717E-AE03-49D4-B4F3-AEA3688C7E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68E905-2D8E-47B4-B5EE-1387F91CB62A}" type="datetimeFigureOut">
              <a:rPr lang="uk-UA" smtClean="0"/>
              <a:t>11.03.2021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6266D5-6C28-4FCF-A852-15DC8FA768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BE349C-8A1B-4DBF-9A52-7E19C5AF7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861CB9-EE6C-4895-A4E8-D656959C768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1761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zakon.rada.gov.ua/laws/show/2145-19#n401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dirshkoly.mcfr.ua/npd-doc.aspx?npmid=94&amp;npid=41461" TargetMode="External"/><Relationship Id="rId2" Type="http://schemas.openxmlformats.org/officeDocument/2006/relationships/hyperlink" Target="https://edirshkoly.mcfr.ua/npd-doc.aspx?npmid=94&amp;npid=17446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trostyanec-gromada.gov.ua/ku-centr-finansovogo-obslugovuvannya-zakladiv-ta-ustanov-trostyaneckoi-otg-12-43-34-22-07-2019/" TargetMode="External"/><Relationship Id="rId2" Type="http://schemas.openxmlformats.org/officeDocument/2006/relationships/hyperlink" Target="https://pidgorodne.otg.dp.gov.ua/ua/rishennya-gromadi/pro-utvorennya-komunalnoyi-ustanovi-centr-finansovo-gospodarskogo-obslugovuvannya-zakladiv-osviti-pidgorodnenskoyi-miskoyi-radi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zakon.rada.gov.ua/laws/show/463-20#Text" TargetMode="External"/><Relationship Id="rId2" Type="http://schemas.openxmlformats.org/officeDocument/2006/relationships/hyperlink" Target="https://zakon.rada.gov.ua/laws/show/2145-19#Text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zakon.rada.gov.ua/laws/show/2493-14#Text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4515EB-95E4-40EC-82C6-3B82DD8836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Особливості функціонування закладів освіти. Фінансова автономія шкіл</a:t>
            </a:r>
          </a:p>
        </p:txBody>
      </p:sp>
      <p:pic>
        <p:nvPicPr>
          <p:cNvPr id="1026" name="Picture 2" descr="Автономія у школі | Українська Галицька Партія">
            <a:extLst>
              <a:ext uri="{FF2B5EF4-FFF2-40B4-BE49-F238E27FC236}">
                <a16:creationId xmlns:a16="http://schemas.microsoft.com/office/drawing/2014/main" id="{99168A7F-4D69-4198-8EDE-F9D34102A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041" y="3509963"/>
            <a:ext cx="4985917" cy="2853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67063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0AB4DE0-FD88-4DB9-87BD-884AC9D51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6769"/>
            <a:ext cx="10515600" cy="53031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>
                <a:latin typeface="Arial" charset="0"/>
                <a:ea typeface="Arial" charset="0"/>
                <a:cs typeface="Arial" charset="0"/>
              </a:rPr>
              <a:t>Організація</a:t>
            </a:r>
            <a:r>
              <a:rPr lang="ru-RU" dirty="0">
                <a:latin typeface="Arial" charset="0"/>
                <a:ea typeface="Arial" charset="0"/>
                <a:cs typeface="Arial" charset="0"/>
              </a:rPr>
              <a:t>  </a:t>
            </a:r>
            <a:r>
              <a:rPr lang="ru-RU" spc="10" dirty="0" err="1">
                <a:latin typeface="Arial" charset="0"/>
                <a:ea typeface="Arial" charset="0"/>
                <a:cs typeface="Arial" charset="0"/>
              </a:rPr>
              <a:t>бухгалтерського</a:t>
            </a:r>
            <a:r>
              <a:rPr lang="ru-RU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ru-RU" dirty="0" err="1">
                <a:latin typeface="Arial" charset="0"/>
                <a:ea typeface="Arial" charset="0"/>
                <a:cs typeface="Arial" charset="0"/>
              </a:rPr>
              <a:t>обліку</a:t>
            </a:r>
            <a:r>
              <a:rPr lang="ru-RU" dirty="0">
                <a:latin typeface="Arial" charset="0"/>
                <a:ea typeface="Arial" charset="0"/>
                <a:cs typeface="Arial" charset="0"/>
              </a:rPr>
              <a:t>  в закладах </a:t>
            </a:r>
            <a:r>
              <a:rPr lang="ru-RU" dirty="0" err="1">
                <a:latin typeface="Arial" charset="0"/>
                <a:ea typeface="Arial" charset="0"/>
                <a:cs typeface="Arial" charset="0"/>
              </a:rPr>
              <a:t>освіти</a:t>
            </a:r>
            <a:r>
              <a:rPr lang="ru-RU" dirty="0">
                <a:latin typeface="Arial" charset="0"/>
                <a:ea typeface="Arial" charset="0"/>
                <a:cs typeface="Arial" charset="0"/>
              </a:rPr>
              <a:t>:</a:t>
            </a:r>
            <a:endParaRPr lang="x-none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object 10">
            <a:extLst>
              <a:ext uri="{FF2B5EF4-FFF2-40B4-BE49-F238E27FC236}">
                <a16:creationId xmlns:a16="http://schemas.microsoft.com/office/drawing/2014/main" id="{DFE6E7B4-FCB4-4B8D-923E-7E3F562A6EAC}"/>
              </a:ext>
            </a:extLst>
          </p:cNvPr>
          <p:cNvSpPr txBox="1"/>
          <p:nvPr/>
        </p:nvSpPr>
        <p:spPr>
          <a:xfrm>
            <a:off x="2528455" y="1662546"/>
            <a:ext cx="7798088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pc="10" dirty="0">
                <a:latin typeface="Arial"/>
                <a:cs typeface="Arial"/>
              </a:rPr>
              <a:t>самостійно здійснювати </a:t>
            </a:r>
            <a:r>
              <a:rPr spc="5" dirty="0">
                <a:latin typeface="Arial"/>
                <a:cs typeface="Arial"/>
              </a:rPr>
              <a:t>безпосереднє  </a:t>
            </a:r>
            <a:r>
              <a:rPr spc="-10" dirty="0">
                <a:latin typeface="Arial"/>
                <a:cs typeface="Arial"/>
              </a:rPr>
              <a:t>управління </a:t>
            </a:r>
            <a:r>
              <a:rPr spc="15" dirty="0">
                <a:latin typeface="Arial"/>
                <a:cs typeface="Arial"/>
              </a:rPr>
              <a:t>закладом </a:t>
            </a:r>
            <a:r>
              <a:rPr spc="-45" dirty="0">
                <a:latin typeface="Arial"/>
                <a:cs typeface="Arial"/>
              </a:rPr>
              <a:t>і </a:t>
            </a:r>
            <a:r>
              <a:rPr dirty="0">
                <a:latin typeface="Arial"/>
                <a:cs typeface="Arial"/>
              </a:rPr>
              <a:t>нести </a:t>
            </a:r>
            <a:r>
              <a:rPr spc="10" dirty="0">
                <a:latin typeface="Arial"/>
                <a:cs typeface="Arial"/>
              </a:rPr>
              <a:t>відповідаль-  </a:t>
            </a:r>
            <a:r>
              <a:rPr dirty="0">
                <a:latin typeface="Arial"/>
                <a:cs typeface="Arial"/>
              </a:rPr>
              <a:t>ність </a:t>
            </a:r>
            <a:r>
              <a:rPr spc="15" dirty="0">
                <a:latin typeface="Arial"/>
                <a:cs typeface="Arial"/>
              </a:rPr>
              <a:t>за </a:t>
            </a:r>
            <a:r>
              <a:rPr dirty="0">
                <a:latin typeface="Arial"/>
                <a:cs typeface="Arial"/>
              </a:rPr>
              <a:t>освітню,</a:t>
            </a:r>
            <a:r>
              <a:rPr spc="-245" dirty="0">
                <a:latin typeface="Arial"/>
                <a:cs typeface="Arial"/>
              </a:rPr>
              <a:t> </a:t>
            </a:r>
            <a:r>
              <a:rPr spc="15" dirty="0">
                <a:latin typeface="Arial"/>
                <a:cs typeface="Arial"/>
              </a:rPr>
              <a:t>фінансово-господарську  </a:t>
            </a:r>
            <a:r>
              <a:rPr spc="-10" dirty="0">
                <a:latin typeface="Arial"/>
                <a:cs typeface="Arial"/>
              </a:rPr>
              <a:t>та </a:t>
            </a:r>
            <a:r>
              <a:rPr dirty="0">
                <a:latin typeface="Arial"/>
                <a:cs typeface="Arial"/>
              </a:rPr>
              <a:t>іншу діяльність </a:t>
            </a:r>
            <a:r>
              <a:rPr spc="10" dirty="0">
                <a:latin typeface="Arial"/>
                <a:cs typeface="Arial"/>
              </a:rPr>
              <a:t>закладу</a:t>
            </a:r>
            <a:r>
              <a:rPr spc="-21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освіти;</a:t>
            </a:r>
            <a:endParaRPr dirty="0">
              <a:latin typeface="Arial"/>
              <a:cs typeface="Arial"/>
            </a:endParaRPr>
          </a:p>
        </p:txBody>
      </p:sp>
      <p:sp>
        <p:nvSpPr>
          <p:cNvPr id="5" name="object 9">
            <a:extLst>
              <a:ext uri="{FF2B5EF4-FFF2-40B4-BE49-F238E27FC236}">
                <a16:creationId xmlns:a16="http://schemas.microsoft.com/office/drawing/2014/main" id="{62E67A98-B5CE-4DDE-8456-8C2265DABCAF}"/>
              </a:ext>
            </a:extLst>
          </p:cNvPr>
          <p:cNvSpPr txBox="1"/>
          <p:nvPr/>
        </p:nvSpPr>
        <p:spPr>
          <a:xfrm>
            <a:off x="1026064" y="825611"/>
            <a:ext cx="9124700" cy="4975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1350" dirty="0">
              <a:latin typeface="Arial" charset="0"/>
              <a:ea typeface="Arial" charset="0"/>
              <a:cs typeface="Arial" charset="0"/>
            </a:endParaRPr>
          </a:p>
          <a:p>
            <a:pPr marL="12700" algn="just">
              <a:lnSpc>
                <a:spcPct val="100000"/>
              </a:lnSpc>
            </a:pPr>
            <a:r>
              <a:rPr b="1" u="sng" spc="175" dirty="0">
                <a:solidFill>
                  <a:srgbClr val="FF0000"/>
                </a:solidFill>
                <a:uFill>
                  <a:solidFill>
                    <a:srgbClr val="005D83"/>
                  </a:solidFill>
                </a:uFill>
                <a:latin typeface="Arial" charset="0"/>
                <a:ea typeface="Arial" charset="0"/>
                <a:cs typeface="Arial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Керівники</a:t>
            </a:r>
            <a:r>
              <a:rPr b="1" u="sng" spc="65" dirty="0">
                <a:solidFill>
                  <a:srgbClr val="FF0000"/>
                </a:solidFill>
                <a:uFill>
                  <a:solidFill>
                    <a:srgbClr val="005D83"/>
                  </a:solidFill>
                </a:uFill>
                <a:latin typeface="Arial" charset="0"/>
                <a:ea typeface="Arial" charset="0"/>
                <a:cs typeface="Arial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b="1" u="sng" spc="140" dirty="0">
                <a:solidFill>
                  <a:srgbClr val="FF0000"/>
                </a:solidFill>
                <a:uFill>
                  <a:solidFill>
                    <a:srgbClr val="005D83"/>
                  </a:solidFill>
                </a:uFill>
                <a:latin typeface="Arial" charset="0"/>
                <a:ea typeface="Arial" charset="0"/>
                <a:cs typeface="Arial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закладів</a:t>
            </a:r>
            <a:r>
              <a:rPr b="1" u="sng" spc="65" dirty="0">
                <a:solidFill>
                  <a:srgbClr val="FF0000"/>
                </a:solidFill>
                <a:uFill>
                  <a:solidFill>
                    <a:srgbClr val="005D83"/>
                  </a:solidFill>
                </a:uFill>
                <a:latin typeface="Arial" charset="0"/>
                <a:ea typeface="Arial" charset="0"/>
                <a:cs typeface="Arial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b="1" u="sng" spc="160" dirty="0">
                <a:solidFill>
                  <a:srgbClr val="FF0000"/>
                </a:solidFill>
                <a:uFill>
                  <a:solidFill>
                    <a:srgbClr val="005D83"/>
                  </a:solidFill>
                </a:uFill>
                <a:latin typeface="Arial" charset="0"/>
                <a:ea typeface="Arial" charset="0"/>
                <a:cs typeface="Arial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освіти</a:t>
            </a:r>
            <a:r>
              <a:rPr b="1" u="sng" spc="65" dirty="0">
                <a:solidFill>
                  <a:srgbClr val="FF0000"/>
                </a:solidFill>
                <a:uFill>
                  <a:solidFill>
                    <a:srgbClr val="005D83"/>
                  </a:solidFill>
                </a:uFill>
                <a:latin typeface="Arial" charset="0"/>
                <a:ea typeface="Arial" charset="0"/>
                <a:cs typeface="Arial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b="1" u="sng" spc="140" dirty="0">
                <a:solidFill>
                  <a:srgbClr val="FF0000"/>
                </a:solidFill>
                <a:uFill>
                  <a:solidFill>
                    <a:srgbClr val="005D83"/>
                  </a:solidFill>
                </a:uFill>
                <a:latin typeface="Arial" charset="0"/>
                <a:ea typeface="Arial" charset="0"/>
                <a:cs typeface="Arial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мають</a:t>
            </a:r>
            <a:r>
              <a:rPr b="1" u="sng" spc="65" dirty="0">
                <a:solidFill>
                  <a:srgbClr val="FF0000"/>
                </a:solidFill>
                <a:uFill>
                  <a:solidFill>
                    <a:srgbClr val="005D83"/>
                  </a:solidFill>
                </a:uFill>
                <a:latin typeface="Arial" charset="0"/>
                <a:ea typeface="Arial" charset="0"/>
                <a:cs typeface="Arial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b="1" u="sng" spc="165" dirty="0">
                <a:solidFill>
                  <a:srgbClr val="FF0000"/>
                </a:solidFill>
                <a:uFill>
                  <a:solidFill>
                    <a:srgbClr val="005D83"/>
                  </a:solidFill>
                </a:uFill>
                <a:latin typeface="Arial" charset="0"/>
                <a:ea typeface="Arial" charset="0"/>
                <a:cs typeface="Arial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низку</a:t>
            </a:r>
            <a:r>
              <a:rPr b="1" u="sng" spc="65" dirty="0">
                <a:solidFill>
                  <a:srgbClr val="FF0000"/>
                </a:solidFill>
                <a:uFill>
                  <a:solidFill>
                    <a:srgbClr val="005D83"/>
                  </a:solidFill>
                </a:uFill>
                <a:latin typeface="Arial" charset="0"/>
                <a:ea typeface="Arial" charset="0"/>
                <a:cs typeface="Arial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b="1" u="sng" spc="150" dirty="0">
                <a:solidFill>
                  <a:srgbClr val="FF0000"/>
                </a:solidFill>
                <a:uFill>
                  <a:solidFill>
                    <a:srgbClr val="005D83"/>
                  </a:solidFill>
                </a:uFill>
                <a:latin typeface="Arial" charset="0"/>
                <a:ea typeface="Arial" charset="0"/>
                <a:cs typeface="Arial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повноважень,</a:t>
            </a:r>
            <a:r>
              <a:rPr b="1" u="sng" spc="65" dirty="0">
                <a:solidFill>
                  <a:srgbClr val="FF0000"/>
                </a:solidFill>
                <a:uFill>
                  <a:solidFill>
                    <a:srgbClr val="005D83"/>
                  </a:solidFill>
                </a:uFill>
                <a:latin typeface="Arial" charset="0"/>
                <a:ea typeface="Arial" charset="0"/>
                <a:cs typeface="Arial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b="1" u="sng" spc="180" dirty="0">
                <a:solidFill>
                  <a:srgbClr val="FF0000"/>
                </a:solidFill>
                <a:uFill>
                  <a:solidFill>
                    <a:srgbClr val="005D83"/>
                  </a:solidFill>
                </a:uFill>
                <a:latin typeface="Arial" charset="0"/>
                <a:ea typeface="Arial" charset="0"/>
                <a:cs typeface="Arial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серед</a:t>
            </a:r>
            <a:r>
              <a:rPr b="1" u="sng" spc="65" dirty="0">
                <a:solidFill>
                  <a:srgbClr val="FF0000"/>
                </a:solidFill>
                <a:uFill>
                  <a:solidFill>
                    <a:srgbClr val="005D83"/>
                  </a:solidFill>
                </a:uFill>
                <a:latin typeface="Arial" charset="0"/>
                <a:ea typeface="Arial" charset="0"/>
                <a:cs typeface="Arial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b="1" u="sng" spc="125" dirty="0">
                <a:solidFill>
                  <a:srgbClr val="FF0000"/>
                </a:solidFill>
                <a:uFill>
                  <a:solidFill>
                    <a:srgbClr val="005D83"/>
                  </a:solidFill>
                </a:uFill>
                <a:latin typeface="Arial" charset="0"/>
                <a:ea typeface="Arial" charset="0"/>
                <a:cs typeface="Arial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яких:</a:t>
            </a:r>
            <a:endParaRPr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object 11">
            <a:extLst>
              <a:ext uri="{FF2B5EF4-FFF2-40B4-BE49-F238E27FC236}">
                <a16:creationId xmlns:a16="http://schemas.microsoft.com/office/drawing/2014/main" id="{163DBFC4-BA3A-411E-9369-4791244102B3}"/>
              </a:ext>
            </a:extLst>
          </p:cNvPr>
          <p:cNvSpPr txBox="1"/>
          <p:nvPr/>
        </p:nvSpPr>
        <p:spPr>
          <a:xfrm>
            <a:off x="2528455" y="2588533"/>
            <a:ext cx="7622309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15" dirty="0">
                <a:latin typeface="Arial"/>
                <a:cs typeface="Arial"/>
              </a:rPr>
              <a:t>організовувати </a:t>
            </a:r>
            <a:r>
              <a:rPr dirty="0">
                <a:latin typeface="Arial"/>
                <a:cs typeface="Arial"/>
              </a:rPr>
              <a:t>діяльність</a:t>
            </a:r>
            <a:r>
              <a:rPr spc="-145" dirty="0">
                <a:latin typeface="Arial"/>
                <a:cs typeface="Arial"/>
              </a:rPr>
              <a:t> </a:t>
            </a:r>
            <a:r>
              <a:rPr spc="10" dirty="0">
                <a:latin typeface="Arial"/>
                <a:cs typeface="Arial"/>
              </a:rPr>
              <a:t>закладу  </a:t>
            </a:r>
            <a:r>
              <a:rPr spc="-5" dirty="0">
                <a:latin typeface="Arial"/>
                <a:cs typeface="Arial"/>
              </a:rPr>
              <a:t>освіти;</a:t>
            </a:r>
            <a:endParaRPr dirty="0">
              <a:latin typeface="Arial"/>
              <a:cs typeface="Arial"/>
            </a:endParaRPr>
          </a:p>
        </p:txBody>
      </p:sp>
      <p:sp>
        <p:nvSpPr>
          <p:cNvPr id="7" name="object 12">
            <a:extLst>
              <a:ext uri="{FF2B5EF4-FFF2-40B4-BE49-F238E27FC236}">
                <a16:creationId xmlns:a16="http://schemas.microsoft.com/office/drawing/2014/main" id="{439AB41A-A072-4309-AC4F-4EB7516B7505}"/>
              </a:ext>
            </a:extLst>
          </p:cNvPr>
          <p:cNvSpPr txBox="1"/>
          <p:nvPr/>
        </p:nvSpPr>
        <p:spPr>
          <a:xfrm>
            <a:off x="2528455" y="2960522"/>
            <a:ext cx="762230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b="1" spc="0" dirty="0">
                <a:latin typeface="Arial"/>
                <a:cs typeface="Arial"/>
              </a:rPr>
              <a:t>вирішувати </a:t>
            </a:r>
            <a:r>
              <a:rPr b="1" spc="0" dirty="0" err="1">
                <a:latin typeface="Arial"/>
                <a:cs typeface="Arial"/>
              </a:rPr>
              <a:t>питання</a:t>
            </a:r>
            <a:r>
              <a:rPr b="1" spc="0" dirty="0">
                <a:latin typeface="Arial"/>
                <a:cs typeface="Arial"/>
              </a:rPr>
              <a:t> </a:t>
            </a:r>
            <a:r>
              <a:rPr b="1" spc="0" dirty="0" err="1">
                <a:latin typeface="Arial"/>
                <a:cs typeface="Arial"/>
              </a:rPr>
              <a:t>фінансово</a:t>
            </a:r>
            <a:r>
              <a:rPr lang="uk-UA" b="1" spc="0" dirty="0">
                <a:latin typeface="Arial"/>
                <a:cs typeface="Arial"/>
              </a:rPr>
              <a:t> </a:t>
            </a:r>
            <a:r>
              <a:rPr b="1" spc="0" dirty="0">
                <a:latin typeface="Arial"/>
                <a:cs typeface="Arial"/>
              </a:rPr>
              <a:t>-  </a:t>
            </a:r>
            <a:r>
              <a:rPr b="1" spc="15" dirty="0">
                <a:latin typeface="Arial"/>
                <a:cs typeface="Arial"/>
              </a:rPr>
              <a:t>господарської </a:t>
            </a:r>
            <a:r>
              <a:rPr b="1" spc="0" dirty="0">
                <a:latin typeface="Arial"/>
                <a:cs typeface="Arial"/>
              </a:rPr>
              <a:t>діяльності </a:t>
            </a:r>
            <a:r>
              <a:rPr b="1" spc="10" dirty="0">
                <a:latin typeface="Arial"/>
                <a:cs typeface="Arial"/>
              </a:rPr>
              <a:t>закладу</a:t>
            </a:r>
            <a:r>
              <a:rPr b="1" spc="-195" dirty="0">
                <a:latin typeface="Arial"/>
                <a:cs typeface="Arial"/>
              </a:rPr>
              <a:t> </a:t>
            </a:r>
            <a:r>
              <a:rPr b="1" spc="-5" dirty="0">
                <a:latin typeface="Arial"/>
                <a:cs typeface="Arial"/>
              </a:rPr>
              <a:t>освіти;</a:t>
            </a:r>
            <a:endParaRPr b="1" dirty="0">
              <a:latin typeface="Arial"/>
              <a:cs typeface="Arial"/>
            </a:endParaRPr>
          </a:p>
        </p:txBody>
      </p:sp>
      <p:sp>
        <p:nvSpPr>
          <p:cNvPr id="8" name="object 13">
            <a:extLst>
              <a:ext uri="{FF2B5EF4-FFF2-40B4-BE49-F238E27FC236}">
                <a16:creationId xmlns:a16="http://schemas.microsoft.com/office/drawing/2014/main" id="{7C352D72-3A93-42B3-82FE-9ACA9B0C3285}"/>
              </a:ext>
            </a:extLst>
          </p:cNvPr>
          <p:cNvSpPr txBox="1"/>
          <p:nvPr/>
        </p:nvSpPr>
        <p:spPr>
          <a:xfrm>
            <a:off x="2528454" y="3609510"/>
            <a:ext cx="762230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5" dirty="0">
                <a:latin typeface="Arial"/>
                <a:cs typeface="Arial"/>
              </a:rPr>
              <a:t>призначати</a:t>
            </a:r>
            <a:r>
              <a:rPr spc="-70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на</a:t>
            </a:r>
            <a:r>
              <a:rPr spc="-70" dirty="0">
                <a:latin typeface="Arial"/>
                <a:cs typeface="Arial"/>
              </a:rPr>
              <a:t> </a:t>
            </a:r>
            <a:r>
              <a:rPr spc="15" dirty="0">
                <a:latin typeface="Arial"/>
                <a:cs typeface="Arial"/>
              </a:rPr>
              <a:t>посаду</a:t>
            </a:r>
            <a:r>
              <a:rPr spc="-70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та</a:t>
            </a:r>
            <a:r>
              <a:rPr spc="-70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звільняти  </a:t>
            </a:r>
            <a:r>
              <a:rPr spc="55" dirty="0">
                <a:latin typeface="Arial"/>
                <a:cs typeface="Arial"/>
              </a:rPr>
              <a:t>з </a:t>
            </a:r>
            <a:r>
              <a:rPr spc="25" dirty="0">
                <a:latin typeface="Arial"/>
                <a:cs typeface="Arial"/>
              </a:rPr>
              <a:t>посади </a:t>
            </a:r>
            <a:r>
              <a:rPr spc="-5" dirty="0">
                <a:latin typeface="Arial"/>
                <a:cs typeface="Arial"/>
              </a:rPr>
              <a:t>працівників, </a:t>
            </a:r>
            <a:r>
              <a:rPr spc="10" dirty="0">
                <a:latin typeface="Arial"/>
                <a:cs typeface="Arial"/>
              </a:rPr>
              <a:t>визначати </a:t>
            </a:r>
            <a:r>
              <a:rPr spc="-60" dirty="0">
                <a:latin typeface="Arial"/>
                <a:cs typeface="Arial"/>
              </a:rPr>
              <a:t>їх  </a:t>
            </a:r>
            <a:r>
              <a:rPr spc="-5" dirty="0">
                <a:latin typeface="Arial"/>
                <a:cs typeface="Arial"/>
              </a:rPr>
              <a:t>функціональні</a:t>
            </a:r>
            <a:r>
              <a:rPr spc="-60" dirty="0">
                <a:latin typeface="Arial"/>
                <a:cs typeface="Arial"/>
              </a:rPr>
              <a:t> </a:t>
            </a:r>
            <a:r>
              <a:rPr spc="15" dirty="0">
                <a:latin typeface="Arial"/>
                <a:cs typeface="Arial"/>
              </a:rPr>
              <a:t>обов’язки;</a:t>
            </a:r>
            <a:endParaRPr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43437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5046FFF-7FD1-4FDA-B863-D68A5B1A9E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027905"/>
            <a:ext cx="11288486" cy="4447609"/>
          </a:xfrm>
        </p:spPr>
        <p:txBody>
          <a:bodyPr>
            <a:normAutofit/>
          </a:bodyPr>
          <a:lstStyle/>
          <a:p>
            <a:endParaRPr lang="ru-RU" dirty="0"/>
          </a:p>
          <a:p>
            <a:pPr marL="0" indent="0">
              <a:buNone/>
            </a:pPr>
            <a:r>
              <a:rPr lang="ru-RU" dirty="0"/>
              <a:t>	</a:t>
            </a:r>
            <a:endParaRPr lang="uk-UA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A081AA6-C9DE-4A45-861F-E994CDD2A093}"/>
              </a:ext>
            </a:extLst>
          </p:cNvPr>
          <p:cNvSpPr/>
          <p:nvPr/>
        </p:nvSpPr>
        <p:spPr>
          <a:xfrm>
            <a:off x="435429" y="190995"/>
            <a:ext cx="1153489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Заклад ЗСО самостійно:</a:t>
            </a:r>
            <a:endParaRPr lang="uk-UA" sz="2400" dirty="0">
              <a:solidFill>
                <a:srgbClr val="1D1D1B"/>
              </a:solidFill>
              <a:latin typeface="Arial" charset="0"/>
              <a:ea typeface="Arial" charset="0"/>
              <a:cs typeface="Arial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uk-UA" sz="24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обирає форму бухобліку як певну систему ре­гістрів обліку, порядку і способу реєстрації та узагальнення інформації в них із додержанням єдиних засад, установлених Законом № 996, з урахуванням особливостей своєї діяльності та технології обробки облікових даних;</a:t>
            </a:r>
            <a:endParaRPr lang="uk-UA" sz="2400" dirty="0">
              <a:solidFill>
                <a:srgbClr val="1D1D1B"/>
              </a:solidFill>
              <a:latin typeface="Arial" charset="0"/>
              <a:ea typeface="Arial" charset="0"/>
              <a:cs typeface="Arial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uk-UA" sz="24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розробляє систему й форми внутрішньогосподарського обліку, звітності та контролю господарських операцій, визначає права працівників на підписання бухгалтерських документів;</a:t>
            </a:r>
            <a:endParaRPr lang="uk-UA" sz="2400" dirty="0">
              <a:solidFill>
                <a:srgbClr val="1D1D1B"/>
              </a:solidFill>
              <a:latin typeface="Arial" charset="0"/>
              <a:ea typeface="Arial" charset="0"/>
              <a:cs typeface="Arial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uk-UA" sz="24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затверджує правила документообігу й технологію обробки облікової інформації, додаткову систему рахунків і регістрів аналітичного обліку.</a:t>
            </a:r>
            <a:endParaRPr lang="uk-UA" sz="2400" dirty="0">
              <a:solidFill>
                <a:srgbClr val="1D1D1B"/>
              </a:solidFill>
              <a:latin typeface="Arial" charset="0"/>
              <a:ea typeface="Arial" charset="0"/>
              <a:cs typeface="Arial" charset="0"/>
            </a:endParaRPr>
          </a:p>
          <a:p>
            <a:pPr marL="118745" algn="just"/>
            <a:r>
              <a:rPr lang="uk-UA" sz="24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Наказ про облікову політику підприємства часто називають «Наказ № 1». Ним затверджується Положення про облікову політику закладу ЗСО, яким визначається правила ведення бухобліку, що дозволені національними стандартами бухобліку, та прописуються ті, якими заклад буде керуватися у своїй діяльності.</a:t>
            </a:r>
            <a:endParaRPr lang="uk-UA" sz="2400" b="0" i="0" dirty="0">
              <a:solidFill>
                <a:srgbClr val="1D1D1B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29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ACB3350-F261-48D5-9832-356F4C9C2F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91" y="0"/>
            <a:ext cx="12118109" cy="5514109"/>
          </a:xfrm>
        </p:spPr>
        <p:txBody>
          <a:bodyPr>
            <a:normAutofit fontScale="92500"/>
          </a:bodyPr>
          <a:lstStyle/>
          <a:p>
            <a:pPr lvl="1"/>
            <a:r>
              <a:rPr lang="uk-UA" dirty="0">
                <a:latin typeface="Arial" charset="0"/>
                <a:ea typeface="Arial" charset="0"/>
                <a:cs typeface="Arial" charset="0"/>
              </a:rPr>
              <a:t>Розглядаючи питання автономії закладу ЗСО, органи управління освіти повинні визначити цей заклад розпорядником бюджетних коштів нижчого рівня. Для цього управління освіти додає навчальний заклад до своєї мережі підпорядко­ваних установ. Водночас цю мережу орган управ­ління освіти подає до органу Казначейства за місцем обслуговування.</a:t>
            </a:r>
          </a:p>
          <a:p>
            <a:pPr lvl="1"/>
            <a:r>
              <a:rPr lang="uk-UA" dirty="0">
                <a:latin typeface="Arial" charset="0"/>
                <a:ea typeface="Arial" charset="0"/>
                <a:cs typeface="Arial" charset="0"/>
              </a:rPr>
              <a:t>Основні положення про складання, затвердження та подання мережі розпорядників коштів місцевих бюджетів і основні вимоги до неї містить Порядок казначейського обслуговування місцевих бюджетів, затверджений наказом Мінфіну від 23.08.12 р. № 938 (далі - Порядок № 938).</a:t>
            </a:r>
          </a:p>
          <a:p>
            <a:pPr lvl="1"/>
            <a:r>
              <a:rPr lang="uk-UA" dirty="0">
                <a:latin typeface="Arial" charset="0"/>
                <a:ea typeface="Arial" charset="0"/>
                <a:cs typeface="Arial" charset="0"/>
              </a:rPr>
              <a:t>Відповідно до п. 4.17 </a:t>
            </a:r>
            <a:r>
              <a:rPr lang="uk-UA" dirty="0" err="1">
                <a:latin typeface="Arial" charset="0"/>
                <a:ea typeface="Arial" charset="0"/>
                <a:cs typeface="Arial" charset="0"/>
              </a:rPr>
              <a:t>розд</a:t>
            </a:r>
            <a:r>
              <a:rPr lang="uk-UA" dirty="0"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IV </a:t>
            </a:r>
            <a:r>
              <a:rPr lang="uk-UA" dirty="0">
                <a:latin typeface="Arial" charset="0"/>
                <a:ea typeface="Arial" charset="0"/>
                <a:cs typeface="Arial" charset="0"/>
              </a:rPr>
              <a:t>Порядку № 938 мережа затверджується головним розпорядником за погодженням із місцевим фінансовим органом у трьох примірниках. Один примірник мережі залишається у головного розпорядника, другий примірник - у місцевому фінансовому органі, третій подається головним розпорядником до органу Казначейства за місцем його обслуговування.</a:t>
            </a:r>
          </a:p>
          <a:p>
            <a:pPr lvl="1"/>
            <a:r>
              <a:rPr lang="uk-UA" dirty="0">
                <a:latin typeface="Arial" charset="0"/>
                <a:ea typeface="Arial" charset="0"/>
                <a:cs typeface="Arial" charset="0"/>
              </a:rPr>
              <a:t>Головні розпорядники є відповідальними за достовірність даних, наведених у мережі. Місцеві фінансові органи здійснюють контроль за дотриманням установлених вимог до складання мережі (п. 4.18 </a:t>
            </a:r>
            <a:r>
              <a:rPr lang="uk-UA" dirty="0" err="1">
                <a:latin typeface="Arial" charset="0"/>
                <a:ea typeface="Arial" charset="0"/>
                <a:cs typeface="Arial" charset="0"/>
              </a:rPr>
              <a:t>розд</a:t>
            </a:r>
            <a:r>
              <a:rPr lang="uk-UA" dirty="0"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IV </a:t>
            </a:r>
            <a:r>
              <a:rPr lang="uk-UA" dirty="0">
                <a:latin typeface="Arial" charset="0"/>
                <a:ea typeface="Arial" charset="0"/>
                <a:cs typeface="Arial" charset="0"/>
              </a:rPr>
              <a:t>Порядку № 938).</a:t>
            </a:r>
          </a:p>
          <a:p>
            <a:endParaRPr lang="uk-UA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3103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863043-B17E-4FBC-81C1-A1F86150E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6731"/>
          </a:xfrm>
        </p:spPr>
        <p:txBody>
          <a:bodyPr>
            <a:normAutofit fontScale="90000"/>
          </a:bodyPr>
          <a:lstStyle/>
          <a:p>
            <a:br>
              <a:rPr lang="uk-UA" sz="2800" b="1" dirty="0">
                <a:latin typeface="+mn-lt"/>
              </a:rPr>
            </a:br>
            <a:br>
              <a:rPr lang="uk-UA" sz="2800" b="1" dirty="0">
                <a:latin typeface="+mn-lt"/>
              </a:rPr>
            </a:br>
            <a:endParaRPr lang="uk-UA" sz="2800" b="1" dirty="0"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0725FA-28DF-483E-91E6-7A84DE4A3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77090"/>
            <a:ext cx="12192000" cy="5412509"/>
          </a:xfrm>
        </p:spPr>
        <p:txBody>
          <a:bodyPr>
            <a:normAutofit fontScale="92500" lnSpcReduction="20000"/>
          </a:bodyPr>
          <a:lstStyle/>
          <a:p>
            <a:pPr marL="0" marR="5080" indent="0" algn="ctr">
              <a:lnSpc>
                <a:spcPct val="100000"/>
              </a:lnSpc>
              <a:spcBef>
                <a:spcPts val="1415"/>
              </a:spcBef>
              <a:buNone/>
            </a:pPr>
            <a:r>
              <a:rPr lang="ru-RU" sz="2600" spc="-5" dirty="0">
                <a:latin typeface="Arial" charset="0"/>
                <a:ea typeface="Arial" charset="0"/>
                <a:cs typeface="Arial" charset="0"/>
              </a:rPr>
              <a:t>            </a:t>
            </a:r>
            <a:r>
              <a:rPr lang="ru-RU" sz="2600" b="1" spc="-5" dirty="0" err="1">
                <a:latin typeface="Arial" charset="0"/>
                <a:ea typeface="Arial" charset="0"/>
                <a:cs typeface="Arial" charset="0"/>
              </a:rPr>
              <a:t>Керівник</a:t>
            </a:r>
            <a:r>
              <a:rPr lang="ru-RU" sz="2600" b="1" spc="-5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ru-RU" sz="2600" b="1" dirty="0">
                <a:latin typeface="Arial" charset="0"/>
                <a:ea typeface="Arial" charset="0"/>
                <a:cs typeface="Arial" charset="0"/>
              </a:rPr>
              <a:t>закладу повинен </a:t>
            </a:r>
            <a:r>
              <a:rPr lang="ru-RU" sz="2600" b="1" spc="-5" dirty="0">
                <a:latin typeface="Arial" charset="0"/>
                <a:ea typeface="Arial" charset="0"/>
                <a:cs typeface="Arial" charset="0"/>
              </a:rPr>
              <a:t>обрати один </a:t>
            </a:r>
            <a:r>
              <a:rPr lang="ru-RU" sz="2600" b="1" spc="-10" dirty="0" err="1">
                <a:latin typeface="Arial" charset="0"/>
                <a:ea typeface="Arial" charset="0"/>
                <a:cs typeface="Arial" charset="0"/>
              </a:rPr>
              <a:t>із</a:t>
            </a:r>
            <a:r>
              <a:rPr lang="ru-RU" sz="2600" b="1" spc="-1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ru-RU" sz="2600" b="1" dirty="0" err="1">
                <a:latin typeface="Arial" charset="0"/>
                <a:ea typeface="Arial" charset="0"/>
                <a:cs typeface="Arial" charset="0"/>
              </a:rPr>
              <a:t>варіантів</a:t>
            </a:r>
            <a:r>
              <a:rPr lang="ru-RU" sz="2600" b="1" spc="-4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ru-RU" sz="2600" b="1" spc="-5" dirty="0" err="1">
                <a:latin typeface="Arial" charset="0"/>
                <a:ea typeface="Arial" charset="0"/>
                <a:cs typeface="Arial" charset="0"/>
              </a:rPr>
              <a:t>визначених</a:t>
            </a:r>
            <a:r>
              <a:rPr lang="ru-RU" sz="2600" b="1" spc="-5" dirty="0">
                <a:latin typeface="Arial" charset="0"/>
                <a:ea typeface="Arial" charset="0"/>
                <a:cs typeface="Arial" charset="0"/>
              </a:rPr>
              <a:t>  </a:t>
            </a:r>
            <a:r>
              <a:rPr lang="ru-RU" sz="2600" b="1" spc="-5" dirty="0" err="1">
                <a:latin typeface="Arial" charset="0"/>
                <a:ea typeface="Arial" charset="0"/>
                <a:cs typeface="Arial" charset="0"/>
              </a:rPr>
              <a:t>законодавством</a:t>
            </a:r>
            <a:r>
              <a:rPr lang="ru-RU" sz="2600" b="1" spc="-5" dirty="0">
                <a:latin typeface="Arial" charset="0"/>
                <a:ea typeface="Arial" charset="0"/>
                <a:cs typeface="Arial" charset="0"/>
              </a:rPr>
              <a:t>:</a:t>
            </a:r>
            <a:endParaRPr lang="ru-RU" sz="2600" b="1" dirty="0">
              <a:latin typeface="Arial" charset="0"/>
              <a:ea typeface="Arial" charset="0"/>
              <a:cs typeface="Arial" charset="0"/>
            </a:endParaRPr>
          </a:p>
          <a:p>
            <a:pPr marL="336550">
              <a:lnSpc>
                <a:spcPct val="100000"/>
              </a:lnSpc>
              <a:spcBef>
                <a:spcPts val="1415"/>
              </a:spcBef>
              <a:buAutoNum type="arabicParenR"/>
              <a:tabLst>
                <a:tab pos="506095" algn="l"/>
              </a:tabLst>
            </a:pPr>
            <a:r>
              <a:rPr lang="ru-RU" sz="2600" spc="-5" dirty="0">
                <a:latin typeface="Arial" charset="0"/>
                <a:ea typeface="Arial" charset="0"/>
                <a:cs typeface="Arial" charset="0"/>
              </a:rPr>
              <a:t>ввести </a:t>
            </a:r>
            <a:r>
              <a:rPr lang="ru-RU" sz="2600" dirty="0">
                <a:latin typeface="Arial" charset="0"/>
                <a:ea typeface="Arial" charset="0"/>
                <a:cs typeface="Arial" charset="0"/>
              </a:rPr>
              <a:t>до </a:t>
            </a:r>
            <a:r>
              <a:rPr lang="ru-RU" sz="2600" spc="-5" dirty="0">
                <a:latin typeface="Arial" charset="0"/>
                <a:ea typeface="Arial" charset="0"/>
                <a:cs typeface="Arial" charset="0"/>
              </a:rPr>
              <a:t>штатного </a:t>
            </a:r>
            <a:r>
              <a:rPr lang="ru-RU" sz="2600" spc="-5" dirty="0" err="1">
                <a:latin typeface="Arial" charset="0"/>
                <a:ea typeface="Arial" charset="0"/>
                <a:cs typeface="Arial" charset="0"/>
              </a:rPr>
              <a:t>розпису</a:t>
            </a:r>
            <a:r>
              <a:rPr lang="ru-RU" sz="2600" spc="-5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ru-RU" sz="2600" dirty="0">
                <a:latin typeface="Arial" charset="0"/>
                <a:ea typeface="Arial" charset="0"/>
                <a:cs typeface="Arial" charset="0"/>
              </a:rPr>
              <a:t>закладу посаду</a:t>
            </a:r>
            <a:r>
              <a:rPr lang="ru-RU" sz="2600" spc="-5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ru-RU" sz="2600" spc="-10" dirty="0">
                <a:latin typeface="Arial" charset="0"/>
                <a:ea typeface="Arial" charset="0"/>
                <a:cs typeface="Arial" charset="0"/>
              </a:rPr>
              <a:t>бухгалтера;</a:t>
            </a:r>
            <a:endParaRPr lang="ru-RU" sz="2600" dirty="0">
              <a:latin typeface="Arial" charset="0"/>
              <a:ea typeface="Arial" charset="0"/>
              <a:cs typeface="Arial" charset="0"/>
            </a:endParaRPr>
          </a:p>
          <a:p>
            <a:pPr marL="336550" marR="5080">
              <a:lnSpc>
                <a:spcPct val="100000"/>
              </a:lnSpc>
              <a:spcBef>
                <a:spcPts val="1420"/>
              </a:spcBef>
              <a:buAutoNum type="arabicParenR"/>
              <a:tabLst>
                <a:tab pos="552450" algn="l"/>
              </a:tabLst>
            </a:pPr>
            <a:r>
              <a:rPr lang="ru-RU" sz="2600" spc="-5" dirty="0" err="1">
                <a:latin typeface="Arial" charset="0"/>
                <a:ea typeface="Arial" charset="0"/>
                <a:cs typeface="Arial" charset="0"/>
              </a:rPr>
              <a:t>укласти</a:t>
            </a:r>
            <a:r>
              <a:rPr lang="ru-RU" sz="2600" spc="-5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ru-RU" sz="2600" spc="-5" dirty="0" err="1">
                <a:latin typeface="Arial" charset="0"/>
                <a:ea typeface="Arial" charset="0"/>
                <a:cs typeface="Arial" charset="0"/>
              </a:rPr>
              <a:t>договір</a:t>
            </a:r>
            <a:r>
              <a:rPr lang="ru-RU" sz="2600" spc="-5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ru-RU" sz="2600" dirty="0">
                <a:latin typeface="Arial" charset="0"/>
                <a:ea typeface="Arial" charset="0"/>
                <a:cs typeface="Arial" charset="0"/>
              </a:rPr>
              <a:t>про </a:t>
            </a:r>
            <a:r>
              <a:rPr lang="ru-RU" sz="2600" spc="-5" dirty="0" err="1">
                <a:latin typeface="Arial" charset="0"/>
                <a:ea typeface="Arial" charset="0"/>
                <a:cs typeface="Arial" charset="0"/>
              </a:rPr>
              <a:t>ведення</a:t>
            </a:r>
            <a:r>
              <a:rPr lang="ru-RU" sz="2600" spc="-5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ru-RU" sz="2600" spc="-15" dirty="0" err="1">
                <a:latin typeface="Arial" charset="0"/>
                <a:ea typeface="Arial" charset="0"/>
                <a:cs typeface="Arial" charset="0"/>
              </a:rPr>
              <a:t>бухгалтерського</a:t>
            </a:r>
            <a:r>
              <a:rPr lang="ru-RU" sz="2600" spc="-15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ru-RU" sz="2600" spc="-10" dirty="0" err="1">
                <a:latin typeface="Arial" charset="0"/>
                <a:ea typeface="Arial" charset="0"/>
                <a:cs typeface="Arial" charset="0"/>
              </a:rPr>
              <a:t>обліку</a:t>
            </a:r>
            <a:r>
              <a:rPr lang="ru-RU" sz="2600" spc="-1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ru-RU" sz="2600" spc="-10" dirty="0" err="1">
                <a:latin typeface="Arial" charset="0"/>
                <a:ea typeface="Arial" charset="0"/>
                <a:cs typeface="Arial" charset="0"/>
              </a:rPr>
              <a:t>із</a:t>
            </a:r>
            <a:r>
              <a:rPr lang="ru-RU" sz="2600" spc="-1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ru-RU" sz="2600" spc="-5" dirty="0" err="1">
                <a:latin typeface="Arial" charset="0"/>
                <a:ea typeface="Arial" charset="0"/>
                <a:cs typeface="Arial" charset="0"/>
              </a:rPr>
              <a:t>централізованою</a:t>
            </a:r>
            <a:r>
              <a:rPr lang="ru-RU" sz="2600" spc="-5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ru-RU" sz="2600" spc="-10" dirty="0" err="1">
                <a:latin typeface="Arial" charset="0"/>
                <a:ea typeface="Arial" charset="0"/>
                <a:cs typeface="Arial" charset="0"/>
              </a:rPr>
              <a:t>бухгалтерією</a:t>
            </a:r>
            <a:r>
              <a:rPr lang="ru-RU" sz="2600" spc="-10" dirty="0">
                <a:latin typeface="Arial" charset="0"/>
                <a:ea typeface="Arial" charset="0"/>
                <a:cs typeface="Arial" charset="0"/>
              </a:rPr>
              <a:t>.</a:t>
            </a:r>
            <a:r>
              <a:rPr lang="uk-UA" sz="2600" dirty="0">
                <a:latin typeface="Arial" charset="0"/>
                <a:ea typeface="Arial" charset="0"/>
                <a:cs typeface="Arial" charset="0"/>
                <a:hlinkClick r:id="rId2"/>
              </a:rPr>
              <a:t>  Пункт 2 Типового положення про бухгалтерську службу бюджетної установи, затвердженого постановою КМУ від 26.01.2011 № 59</a:t>
            </a:r>
            <a:r>
              <a:rPr lang="uk-UA" sz="2600" dirty="0">
                <a:latin typeface="Arial" charset="0"/>
                <a:ea typeface="Arial" charset="0"/>
                <a:cs typeface="Arial" charset="0"/>
              </a:rPr>
              <a:t> (</a:t>
            </a:r>
            <a:r>
              <a:rPr lang="uk-UA" sz="2600" i="1" dirty="0">
                <a:latin typeface="Arial" charset="0"/>
                <a:ea typeface="Arial" charset="0"/>
                <a:cs typeface="Arial" charset="0"/>
              </a:rPr>
              <a:t>далі</a:t>
            </a:r>
            <a:r>
              <a:rPr lang="uk-UA" sz="2600" dirty="0">
                <a:latin typeface="Arial" charset="0"/>
                <a:ea typeface="Arial" charset="0"/>
                <a:cs typeface="Arial" charset="0"/>
              </a:rPr>
              <a:t> — Типове положення), дозволяє обов’язки бухгалтерської служби покладати на централізовану бухгалтерію. Створює таку бухгалтерію бюджетна установа, якій підпорядковані інші бюджетні установи.</a:t>
            </a:r>
            <a:endParaRPr lang="ru-RU" sz="2600" spc="-10" dirty="0">
              <a:latin typeface="Arial" charset="0"/>
              <a:ea typeface="Arial" charset="0"/>
              <a:cs typeface="Arial" charset="0"/>
            </a:endParaRPr>
          </a:p>
          <a:p>
            <a:pPr marL="336550" marR="5080">
              <a:lnSpc>
                <a:spcPct val="100000"/>
              </a:lnSpc>
              <a:spcBef>
                <a:spcPts val="1420"/>
              </a:spcBef>
              <a:buAutoNum type="arabicParenR"/>
              <a:tabLst>
                <a:tab pos="552450" algn="l"/>
              </a:tabLst>
            </a:pPr>
            <a:r>
              <a:rPr lang="ru-RU" sz="2600" spc="-10" dirty="0" err="1">
                <a:latin typeface="Arial" charset="0"/>
                <a:ea typeface="Arial" charset="0"/>
                <a:cs typeface="Arial" charset="0"/>
              </a:rPr>
              <a:t>укласти</a:t>
            </a:r>
            <a:r>
              <a:rPr lang="ru-RU" sz="2600" spc="-1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ru-RU" sz="2600" spc="-10" dirty="0" err="1">
                <a:latin typeface="Arial" charset="0"/>
                <a:ea typeface="Arial" charset="0"/>
                <a:cs typeface="Arial" charset="0"/>
              </a:rPr>
              <a:t>договір</a:t>
            </a:r>
            <a:r>
              <a:rPr lang="ru-RU" sz="2600" spc="-1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ru-RU" sz="2600" spc="-10" dirty="0" err="1">
                <a:latin typeface="Arial" charset="0"/>
                <a:ea typeface="Arial" charset="0"/>
                <a:cs typeface="Arial" charset="0"/>
              </a:rPr>
              <a:t>із</a:t>
            </a:r>
            <a:r>
              <a:rPr lang="ru-RU" sz="2600" spc="-10" dirty="0">
                <a:latin typeface="Arial" charset="0"/>
                <a:ea typeface="Arial" charset="0"/>
                <a:cs typeface="Arial" charset="0"/>
              </a:rPr>
              <a:t> ФОП </a:t>
            </a:r>
            <a:r>
              <a:rPr lang="ru-RU" sz="2600" spc="-10" dirty="0" err="1">
                <a:latin typeface="Arial" charset="0"/>
                <a:ea typeface="Arial" charset="0"/>
                <a:cs typeface="Arial" charset="0"/>
              </a:rPr>
              <a:t>чи</a:t>
            </a:r>
            <a:r>
              <a:rPr lang="ru-RU" sz="2600" spc="-10" dirty="0">
                <a:latin typeface="Arial" charset="0"/>
                <a:ea typeface="Arial" charset="0"/>
                <a:cs typeface="Arial" charset="0"/>
              </a:rPr>
              <a:t> ТОВ , </a:t>
            </a:r>
            <a:r>
              <a:rPr lang="ru-RU" sz="2600" spc="-10" dirty="0" err="1">
                <a:latin typeface="Arial" charset="0"/>
                <a:ea typeface="Arial" charset="0"/>
                <a:cs typeface="Arial" charset="0"/>
              </a:rPr>
              <a:t>що</a:t>
            </a:r>
            <a:r>
              <a:rPr lang="ru-RU" sz="2600" spc="-1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ru-RU" sz="2600" spc="-10" dirty="0" err="1">
                <a:latin typeface="Arial" charset="0"/>
                <a:ea typeface="Arial" charset="0"/>
                <a:cs typeface="Arial" charset="0"/>
              </a:rPr>
              <a:t>має</a:t>
            </a:r>
            <a:r>
              <a:rPr lang="ru-RU" sz="2600" spc="-1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ru-RU" sz="2600" spc="-10" dirty="0" err="1">
                <a:latin typeface="Arial" charset="0"/>
                <a:ea typeface="Arial" charset="0"/>
                <a:cs typeface="Arial" charset="0"/>
              </a:rPr>
              <a:t>кведи</a:t>
            </a:r>
            <a:r>
              <a:rPr lang="ru-RU" sz="2600" spc="-10" dirty="0">
                <a:latin typeface="Arial" charset="0"/>
                <a:ea typeface="Arial" charset="0"/>
                <a:cs typeface="Arial" charset="0"/>
              </a:rPr>
              <a:t> з </a:t>
            </a:r>
            <a:r>
              <a:rPr lang="ru-RU" sz="2600" spc="-10" dirty="0" err="1">
                <a:latin typeface="Arial" charset="0"/>
                <a:ea typeface="Arial" charset="0"/>
                <a:cs typeface="Arial" charset="0"/>
              </a:rPr>
              <a:t>бухгалтерського</a:t>
            </a:r>
            <a:r>
              <a:rPr lang="ru-RU" sz="2600" spc="-1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ru-RU" sz="2600" spc="-10" dirty="0" err="1">
                <a:latin typeface="Arial" charset="0"/>
                <a:ea typeface="Arial" charset="0"/>
                <a:cs typeface="Arial" charset="0"/>
              </a:rPr>
              <a:t>обслуговуання</a:t>
            </a:r>
            <a:r>
              <a:rPr lang="ru-RU" sz="2600" spc="-10" dirty="0">
                <a:latin typeface="Arial" charset="0"/>
                <a:ea typeface="Arial" charset="0"/>
                <a:cs typeface="Arial" charset="0"/>
              </a:rPr>
              <a:t>.</a:t>
            </a:r>
            <a:r>
              <a:rPr lang="uk-UA" sz="2600" dirty="0">
                <a:latin typeface="Arial" charset="0"/>
                <a:ea typeface="Arial" charset="0"/>
                <a:cs typeface="Arial" charset="0"/>
              </a:rPr>
              <a:t> Робити це керівнику дає змогу абзац четвертий </a:t>
            </a:r>
            <a:r>
              <a:rPr lang="uk-UA" sz="2600" dirty="0">
                <a:latin typeface="Arial" charset="0"/>
                <a:ea typeface="Arial" charset="0"/>
                <a:cs typeface="Arial" charset="0"/>
                <a:hlinkClick r:id="rId3"/>
              </a:rPr>
              <a:t>частини четвертої статті 8 Закону України «Про бухгалтерський облік та фінансову звітність в Україні» від 16.07.1999 № 996-</a:t>
            </a:r>
            <a:r>
              <a:rPr lang="en-US" sz="2600" dirty="0">
                <a:latin typeface="Arial" charset="0"/>
                <a:ea typeface="Arial" charset="0"/>
                <a:cs typeface="Arial" charset="0"/>
                <a:hlinkClick r:id="rId3"/>
              </a:rPr>
              <a:t>XIV</a:t>
            </a:r>
            <a:r>
              <a:rPr lang="en-US" sz="2600" dirty="0">
                <a:latin typeface="Arial" charset="0"/>
                <a:ea typeface="Arial" charset="0"/>
                <a:cs typeface="Arial" charset="0"/>
              </a:rPr>
              <a:t> (</a:t>
            </a:r>
            <a:r>
              <a:rPr lang="uk-UA" sz="2600" i="1" dirty="0">
                <a:latin typeface="Arial" charset="0"/>
                <a:ea typeface="Arial" charset="0"/>
                <a:cs typeface="Arial" charset="0"/>
              </a:rPr>
              <a:t>далі</a:t>
            </a:r>
            <a:r>
              <a:rPr lang="uk-UA" sz="2600" dirty="0">
                <a:latin typeface="Arial" charset="0"/>
                <a:ea typeface="Arial" charset="0"/>
                <a:cs typeface="Arial" charset="0"/>
              </a:rPr>
              <a:t> — Закон про бухоблік). Ним визначено: «для забезпечення ведення бухгалтерського обліку підприємство самостійно обирає форми його організації з дотриманням вимог цього Закону»</a:t>
            </a:r>
            <a:endParaRPr lang="ru-RU" sz="2600" dirty="0">
              <a:latin typeface="Arial" charset="0"/>
              <a:ea typeface="Arial" charset="0"/>
              <a:cs typeface="Arial" charset="0"/>
            </a:endParaRPr>
          </a:p>
          <a:p>
            <a:endParaRPr lang="uk-UA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603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8F8517E5-765C-4CEF-AB93-A5DD7E4C8E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770" y="532534"/>
            <a:ext cx="11430001" cy="4334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засновник має розглянути статутні документи. Так, у статуті або положенні цього закладу слід звернути увагу, зокрема, на таке:</a:t>
            </a:r>
            <a:endParaRPr lang="uk-UA" sz="2000" dirty="0">
              <a:solidFill>
                <a:srgbClr val="1D1D1B"/>
              </a:solidFill>
              <a:latin typeface="Arial" charset="0"/>
              <a:ea typeface="Arial" charset="0"/>
              <a:cs typeface="Arial" charset="0"/>
            </a:endParaRPr>
          </a:p>
          <a:p>
            <a:pPr algn="just"/>
            <a:r>
              <a:rPr lang="uk-UA" sz="2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 хто здійснює бухгалтерський облік (централізована бухгалтерія чи самостійно заклад);</a:t>
            </a:r>
            <a:endParaRPr lang="uk-UA" sz="2000" dirty="0">
              <a:solidFill>
                <a:srgbClr val="1D1D1B"/>
              </a:solidFill>
              <a:latin typeface="Arial" charset="0"/>
              <a:ea typeface="Arial" charset="0"/>
              <a:cs typeface="Arial" charset="0"/>
            </a:endParaRPr>
          </a:p>
          <a:p>
            <a:pPr algn="just"/>
            <a:r>
              <a:rPr lang="uk-UA" sz="2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 на балансі у кого перебуває земля (якщо є), майно закладу, основні фонди та інші матеріальні цінності.</a:t>
            </a:r>
            <a:endParaRPr lang="uk-UA" sz="2000" dirty="0">
              <a:solidFill>
                <a:srgbClr val="1D1D1B"/>
              </a:solidFill>
              <a:latin typeface="Arial" charset="0"/>
              <a:ea typeface="Arial" charset="0"/>
              <a:cs typeface="Arial" charset="0"/>
            </a:endParaRPr>
          </a:p>
          <a:p>
            <a:pPr algn="just"/>
            <a:r>
              <a:rPr lang="uk-UA" sz="2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Можливо, мат цінності знаходяться на балансі управління освіти та належать закладу на правах оперативного управління відповідно до чинного законодавства.</a:t>
            </a:r>
            <a:endParaRPr lang="uk-UA" sz="2000" dirty="0">
              <a:solidFill>
                <a:srgbClr val="1D1D1B"/>
              </a:solidFill>
              <a:latin typeface="Arial" charset="0"/>
              <a:ea typeface="Arial" charset="0"/>
              <a:cs typeface="Arial" charset="0"/>
            </a:endParaRPr>
          </a:p>
          <a:p>
            <a:pPr algn="just"/>
            <a:r>
              <a:rPr lang="uk-UA" sz="2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Якщо є такі пункти, то вони свідчать про те, що цей заклад є самостійною юридичною особою, але ведення бухобліку покладено на централізовану бухгалтерію. У такому разі слід </a:t>
            </a:r>
            <a:r>
              <a:rPr lang="uk-UA" sz="200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унести</a:t>
            </a:r>
            <a:r>
              <a:rPr lang="uk-UA" sz="2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зміни до статуту.</a:t>
            </a:r>
            <a:endParaRPr lang="uk-UA" sz="2000" dirty="0">
              <a:solidFill>
                <a:srgbClr val="1D1D1B"/>
              </a:solidFill>
              <a:latin typeface="Arial" charset="0"/>
              <a:ea typeface="Arial" charset="0"/>
              <a:cs typeface="Arial" charset="0"/>
            </a:endParaRPr>
          </a:p>
          <a:p>
            <a:pPr algn="just"/>
            <a:r>
              <a:rPr lang="uk-UA" sz="2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Зміни оформлюються й реєструються відповідно до вимог чинного законодавства. Відтак відповідні записи з’являться в Єдиному державному реєстрі юридичних осіб, фізичних осіб-підприємців та громадських формувань.</a:t>
            </a:r>
            <a:endParaRPr lang="uk-UA" sz="2000" b="0" i="0" dirty="0">
              <a:solidFill>
                <a:srgbClr val="1D1D1B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8287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70D05D6-A5D8-4024-9E29-09BCBF556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165" y="350982"/>
            <a:ext cx="11425380" cy="582598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dirty="0"/>
              <a:t>  до функціональних обов'язків бухгалтера належить:</a:t>
            </a:r>
          </a:p>
          <a:p>
            <a:r>
              <a:rPr lang="uk-UA" dirty="0"/>
              <a:t>забезпечення виконання кошторису;</a:t>
            </a:r>
          </a:p>
          <a:p>
            <a:r>
              <a:rPr lang="uk-UA" dirty="0"/>
              <a:t>контроль та облік усіх фінансових надходжень;</a:t>
            </a:r>
          </a:p>
          <a:p>
            <a:r>
              <a:rPr lang="uk-UA" dirty="0"/>
              <a:t>здійснення платежів та фінансових зобов'язань;</a:t>
            </a:r>
          </a:p>
          <a:p>
            <a:r>
              <a:rPr lang="uk-UA" dirty="0"/>
              <a:t>нарахування та виплата зарплати;</a:t>
            </a:r>
          </a:p>
          <a:p>
            <a:r>
              <a:rPr lang="uk-UA" dirty="0"/>
              <a:t>ведення обліку та списання матеріальних цінностей;</a:t>
            </a:r>
          </a:p>
          <a:p>
            <a:r>
              <a:rPr lang="uk-UA" dirty="0"/>
              <a:t>підготовка й забезпечення бухгалтерської та фінансової звітності;</a:t>
            </a:r>
          </a:p>
          <a:p>
            <a:r>
              <a:rPr lang="uk-UA" dirty="0"/>
              <a:t>звітування перед державними фондами та податковою інспекцією;</a:t>
            </a:r>
          </a:p>
          <a:p>
            <a:r>
              <a:rPr lang="uk-UA" dirty="0"/>
              <a:t>видача працівникам необхідних довідок та інших документів.</a:t>
            </a:r>
          </a:p>
          <a:p>
            <a:r>
              <a:rPr lang="uk-UA" dirty="0"/>
              <a:t>Бухгалтер несе відповідальність за зберігання первинних документів та облікових регістрів, бухгалтерських звітів і балансів, які пройшли обробку, за передання їх до архіву або на знищення після закінчення терміну зберігання.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257994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526E11-A706-469D-B48B-4386F2BCA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0D790B-D602-4B6C-8521-09A089C5DD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D2B1F76-85B9-49D8-A54B-BB77133C51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41" b="16483"/>
          <a:stretch/>
        </p:blipFill>
        <p:spPr bwMode="auto">
          <a:xfrm>
            <a:off x="7028" y="0"/>
            <a:ext cx="121849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8264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9A8D16-A11F-4C8F-98E9-0E4F1395C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 </a:t>
            </a:r>
            <a:r>
              <a:rPr lang="uk-UA" dirty="0">
                <a:latin typeface="Arial" charset="0"/>
                <a:ea typeface="Arial" charset="0"/>
                <a:cs typeface="Arial" charset="0"/>
              </a:rPr>
              <a:t>Приклади створення комунальної </a:t>
            </a:r>
            <a:r>
              <a:rPr lang="uk-UA" dirty="0" err="1">
                <a:latin typeface="Arial" charset="0"/>
                <a:ea typeface="Arial" charset="0"/>
                <a:cs typeface="Arial" charset="0"/>
              </a:rPr>
              <a:t>установиз</a:t>
            </a:r>
            <a:r>
              <a:rPr lang="uk-UA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uk-UA" dirty="0" err="1">
                <a:latin typeface="Arial" charset="0"/>
                <a:ea typeface="Arial" charset="0"/>
                <a:cs typeface="Arial" charset="0"/>
              </a:rPr>
              <a:t>фінасово</a:t>
            </a:r>
            <a:r>
              <a:rPr lang="uk-UA" dirty="0">
                <a:latin typeface="Arial" charset="0"/>
                <a:ea typeface="Arial" charset="0"/>
                <a:cs typeface="Arial" charset="0"/>
              </a:rPr>
              <a:t> господарського обслуговування: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97F080-085D-4457-A677-12DE52EBAB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309" y="2232025"/>
            <a:ext cx="10515600" cy="300763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>
                <a:hlinkClick r:id="rId2"/>
              </a:rPr>
              <a:t>https://pidgorodne.otg.dp.gov.ua/ua/rishennya-gromadi/pro-utvorennya-komunalnoyi-ustanovi-centr-finansovo-gospodarskogo-obslugovuvannya-zakladiv-osviti-pidgorodnenskoyi-miskoyi-radi</a:t>
            </a:r>
            <a:r>
              <a:rPr lang="uk-UA" dirty="0"/>
              <a:t> </a:t>
            </a:r>
          </a:p>
          <a:p>
            <a:pPr marL="0" indent="0" algn="just">
              <a:buNone/>
            </a:pPr>
            <a:r>
              <a:rPr lang="en-US" dirty="0">
                <a:hlinkClick r:id="rId3"/>
              </a:rPr>
              <a:t>https://trostyanec-gromada.gov.ua/ku-centr-finansovogo-obslugovuvannya-zakladiv-ta-ustanov-trostyaneckoi-otg-12-43-34-22-07-2019/</a:t>
            </a:r>
            <a:r>
              <a:rPr lang="uk-UA" dirty="0"/>
              <a:t> </a:t>
            </a:r>
            <a:r>
              <a:rPr lang="ru-RU" dirty="0"/>
              <a:t>	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739895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A2EA24-85C8-4F29-8B43-7B1A09F00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F857FFE-6267-4F7F-A667-0B3E3AC3EF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" t="4435" r="1591" b="4655"/>
          <a:stretch/>
        </p:blipFill>
        <p:spPr>
          <a:xfrm>
            <a:off x="-1" y="0"/>
            <a:ext cx="12195303" cy="6858000"/>
          </a:xfrm>
        </p:spPr>
      </p:pic>
    </p:spTree>
    <p:extLst>
      <p:ext uri="{BB962C8B-B14F-4D97-AF65-F5344CB8AC3E}">
        <p14:creationId xmlns:p14="http://schemas.microsoft.com/office/powerpoint/2010/main" val="31653657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Освіта у громадах | Реформа освіти в Україні | Управління освітою в умовах  децентралізації">
            <a:extLst>
              <a:ext uri="{FF2B5EF4-FFF2-40B4-BE49-F238E27FC236}">
                <a16:creationId xmlns:a16="http://schemas.microsoft.com/office/drawing/2014/main" id="{E58D4CFA-536C-43F1-8A4E-9561D607286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09" y="385813"/>
            <a:ext cx="11139055" cy="5604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712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162069C-EA72-4680-888B-99D66431A7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30908"/>
            <a:ext cx="12192000" cy="6474691"/>
          </a:xfrm>
        </p:spPr>
        <p:txBody>
          <a:bodyPr>
            <a:normAutofit fontScale="77500" lnSpcReduction="20000"/>
          </a:bodyPr>
          <a:lstStyle/>
          <a:p>
            <a:r>
              <a:rPr lang="uk-UA" dirty="0">
                <a:hlinkClick r:id="rId2"/>
              </a:rPr>
              <a:t> Закон про Освіту </a:t>
            </a:r>
            <a:r>
              <a:rPr lang="en-US" dirty="0">
                <a:hlinkClick r:id="rId2"/>
              </a:rPr>
              <a:t>https://zakon.rada.gov.ua/laws/show/2145-19#Text</a:t>
            </a:r>
            <a:r>
              <a:rPr lang="uk-UA" dirty="0"/>
              <a:t>  </a:t>
            </a:r>
          </a:p>
          <a:p>
            <a:pPr marL="176213" indent="0">
              <a:buNone/>
            </a:pPr>
            <a:r>
              <a:rPr lang="uk-UA" dirty="0"/>
              <a:t>	Закон України “Про освіту” визначив поняття, види та обсяг автономії</a:t>
            </a:r>
            <a:r>
              <a:rPr lang="uk-UA" b="1" dirty="0"/>
              <a:t>. Так, стаття 6 згаданого Закону однією із засад державної політики у сфері освіти та принципів освітньої діяльності визначає фінансову, академічну, кадрову та організаційну  автономію закладів освіти у межах, визначених Законом.</a:t>
            </a:r>
            <a:endParaRPr lang="en-US" b="1" dirty="0"/>
          </a:p>
          <a:p>
            <a:pPr marL="176213" indent="0">
              <a:buNone/>
            </a:pPr>
            <a:r>
              <a:rPr lang="uk-UA" b="1" dirty="0"/>
              <a:t> Статтею 23 Закону встановлюються державні гарантії академічної, організаційної, фінансової і кадрової автономії закладів освіти. Разом з тим цією ж статтею констатується, що обсяг автономії закладів освіти визначається цим Законом, спеціальними законами та установчими документами закладу освіти. </a:t>
            </a:r>
            <a:endParaRPr lang="en-US" b="1" dirty="0"/>
          </a:p>
          <a:p>
            <a:pPr marL="176213" indent="0">
              <a:buNone/>
            </a:pPr>
            <a:r>
              <a:rPr lang="uk-UA" b="1" dirty="0"/>
              <a:t>Стаття 25 визначає, що засновник або уповноважена ним особа не має права втручатися в діяльність закладу освіти, що здійснюється ним у межах його автономних прав, визначених законом та установчими документами, а також встановлює, що засновник або уповноважена ним особа може делегувати окремі свої повноваження органу управління закладу освіти та/або наглядовій (піклувальній) раді закладу освіти. Функціонування наглядових (піклувальних) рад є одним із механізмів контролю за фактично абсолютною автономією діяльності закладів освіти, елементом впровадження державно-громадського управління у сфері освіти</a:t>
            </a:r>
            <a:r>
              <a:rPr lang="uk-UA" dirty="0"/>
              <a:t>.</a:t>
            </a:r>
          </a:p>
          <a:p>
            <a:r>
              <a:rPr lang="uk-UA" dirty="0">
                <a:hlinkClick r:id="rId3"/>
              </a:rPr>
              <a:t>Закон про повну середню освіту </a:t>
            </a:r>
            <a:r>
              <a:rPr lang="en-US" dirty="0">
                <a:hlinkClick r:id="rId3"/>
              </a:rPr>
              <a:t>https://zakon.rada.gov.ua/laws/show/463-20#Text</a:t>
            </a:r>
            <a:r>
              <a:rPr lang="uk-UA" dirty="0"/>
              <a:t> </a:t>
            </a:r>
          </a:p>
          <a:p>
            <a:pPr marL="176213" indent="0">
              <a:buNone/>
            </a:pPr>
            <a:r>
              <a:rPr lang="uk-UA" dirty="0"/>
              <a:t>державні стандарти повної загальної середньої освіти (далі - державні стандарти) - документи, що визначають загальні обсяги навчального навантаження здобувачів початкової, базової середньої, профільної середньої освіти, вимоги до їх </a:t>
            </a:r>
            <a:r>
              <a:rPr lang="uk-UA" dirty="0" err="1"/>
              <a:t>компетентностей</a:t>
            </a:r>
            <a:r>
              <a:rPr lang="uk-UA" dirty="0"/>
              <a:t> і до згрупованих за відповідними освітніми галузями обов’язкових результатів навчання, яких вони мають досягти на відповідному рівні повної загальної середньої освіти;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15729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A26CB2-53B1-4802-BCDC-33F4BAB2AF8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21527" y="609600"/>
            <a:ext cx="8596313" cy="803275"/>
          </a:xfrm>
        </p:spPr>
        <p:txBody>
          <a:bodyPr/>
          <a:lstStyle/>
          <a:p>
            <a:r>
              <a:rPr lang="uk-UA" dirty="0"/>
              <a:t> </a:t>
            </a:r>
            <a:r>
              <a:rPr lang="uk-UA" dirty="0">
                <a:solidFill>
                  <a:srgbClr val="0070C0"/>
                </a:solidFill>
              </a:rPr>
              <a:t>місцева рада виконує функцію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B6FA80-CCA8-4E3E-A04B-8AF97287637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874982" y="1412875"/>
            <a:ext cx="8596313" cy="5311775"/>
          </a:xfrm>
        </p:spPr>
        <p:txBody>
          <a:bodyPr>
            <a:normAutofit/>
          </a:bodyPr>
          <a:lstStyle/>
          <a:p>
            <a:r>
              <a:rPr lang="ru-RU" sz="2000" dirty="0" err="1"/>
              <a:t>затверджує</a:t>
            </a:r>
            <a:r>
              <a:rPr lang="ru-RU" sz="2000" dirty="0"/>
              <a:t> </a:t>
            </a:r>
            <a:r>
              <a:rPr lang="ru-RU" sz="2000" dirty="0" err="1"/>
              <a:t>установчі</a:t>
            </a:r>
            <a:r>
              <a:rPr lang="ru-RU" sz="2000" dirty="0"/>
              <a:t> </a:t>
            </a:r>
            <a:r>
              <a:rPr lang="ru-RU" sz="2000" dirty="0" err="1"/>
              <a:t>документи</a:t>
            </a:r>
            <a:r>
              <a:rPr lang="ru-RU" sz="2000" dirty="0"/>
              <a:t> закладу </a:t>
            </a:r>
            <a:r>
              <a:rPr lang="ru-RU" sz="2000" dirty="0" err="1"/>
              <a:t>освіти</a:t>
            </a:r>
            <a:r>
              <a:rPr lang="ru-RU" sz="2000" dirty="0"/>
              <a:t>, </a:t>
            </a:r>
            <a:r>
              <a:rPr lang="ru-RU" sz="2000" dirty="0" err="1"/>
              <a:t>їх</a:t>
            </a:r>
            <a:r>
              <a:rPr lang="ru-RU" sz="2000" dirty="0"/>
              <a:t> </a:t>
            </a:r>
            <a:r>
              <a:rPr lang="ru-RU" sz="2000" dirty="0" err="1"/>
              <a:t>нову</a:t>
            </a:r>
            <a:r>
              <a:rPr lang="ru-RU" sz="2000" dirty="0"/>
              <a:t> </a:t>
            </a:r>
            <a:r>
              <a:rPr lang="ru-RU" sz="2000" dirty="0" err="1"/>
              <a:t>редакцію</a:t>
            </a:r>
            <a:r>
              <a:rPr lang="ru-RU" sz="2000" dirty="0"/>
              <a:t> та </a:t>
            </a:r>
            <a:r>
              <a:rPr lang="ru-RU" sz="2000" dirty="0" err="1"/>
              <a:t>зміни</a:t>
            </a:r>
            <a:r>
              <a:rPr lang="ru-RU" sz="2000" dirty="0"/>
              <a:t> до них;</a:t>
            </a:r>
          </a:p>
          <a:p>
            <a:r>
              <a:rPr lang="ru-RU" sz="2000" dirty="0" err="1"/>
              <a:t>укладає</a:t>
            </a:r>
            <a:r>
              <a:rPr lang="ru-RU" sz="2000" dirty="0"/>
              <a:t> та </a:t>
            </a:r>
            <a:r>
              <a:rPr lang="ru-RU" sz="2000" dirty="0" err="1"/>
              <a:t>розриває</a:t>
            </a:r>
            <a:r>
              <a:rPr lang="ru-RU" sz="2000" dirty="0"/>
              <a:t> </a:t>
            </a:r>
            <a:r>
              <a:rPr lang="ru-RU" sz="2000" dirty="0" err="1"/>
              <a:t>трудовий</a:t>
            </a:r>
            <a:r>
              <a:rPr lang="ru-RU" sz="2000" dirty="0"/>
              <a:t> </a:t>
            </a:r>
            <a:r>
              <a:rPr lang="ru-RU" sz="2000" dirty="0" err="1"/>
              <a:t>договір</a:t>
            </a:r>
            <a:r>
              <a:rPr lang="ru-RU" sz="2000" dirty="0"/>
              <a:t> (контракт) з </a:t>
            </a:r>
            <a:r>
              <a:rPr lang="ru-RU" sz="2000" dirty="0" err="1"/>
              <a:t>керівником</a:t>
            </a:r>
            <a:r>
              <a:rPr lang="ru-RU" sz="2000" dirty="0"/>
              <a:t> закладу </a:t>
            </a:r>
            <a:r>
              <a:rPr lang="ru-RU" sz="2000" dirty="0" err="1"/>
              <a:t>освіти</a:t>
            </a:r>
            <a:r>
              <a:rPr lang="ru-RU" sz="2000" dirty="0"/>
              <a:t> у порядку, </a:t>
            </a:r>
            <a:r>
              <a:rPr lang="ru-RU" sz="2000" dirty="0" err="1"/>
              <a:t>встановленому</a:t>
            </a:r>
            <a:r>
              <a:rPr lang="ru-RU" sz="2000" dirty="0"/>
              <a:t> </a:t>
            </a:r>
            <a:r>
              <a:rPr lang="ru-RU" sz="2000" dirty="0" err="1"/>
              <a:t>законодавством</a:t>
            </a:r>
            <a:r>
              <a:rPr lang="ru-RU" sz="2000" dirty="0"/>
              <a:t> та </a:t>
            </a:r>
            <a:r>
              <a:rPr lang="ru-RU" sz="2000" dirty="0" err="1"/>
              <a:t>установчими</a:t>
            </a:r>
            <a:r>
              <a:rPr lang="ru-RU" sz="2000" dirty="0"/>
              <a:t> документами закладу </a:t>
            </a:r>
            <a:r>
              <a:rPr lang="ru-RU" sz="2000" dirty="0" err="1"/>
              <a:t>освіти</a:t>
            </a:r>
            <a:r>
              <a:rPr lang="ru-RU" sz="2000" dirty="0"/>
              <a:t>;</a:t>
            </a:r>
          </a:p>
          <a:p>
            <a:r>
              <a:rPr lang="ru-RU" sz="2000" dirty="0" err="1"/>
              <a:t>затверджує</a:t>
            </a:r>
            <a:r>
              <a:rPr lang="ru-RU" sz="2000" dirty="0"/>
              <a:t> </a:t>
            </a:r>
            <a:r>
              <a:rPr lang="ru-RU" sz="2000" dirty="0" err="1"/>
              <a:t>кошторис</a:t>
            </a:r>
            <a:r>
              <a:rPr lang="ru-RU" sz="2000" dirty="0"/>
              <a:t> та </a:t>
            </a:r>
            <a:r>
              <a:rPr lang="ru-RU" sz="2000" dirty="0" err="1"/>
              <a:t>приймає</a:t>
            </a:r>
            <a:r>
              <a:rPr lang="ru-RU" sz="2000" dirty="0"/>
              <a:t> </a:t>
            </a:r>
            <a:r>
              <a:rPr lang="ru-RU" sz="2000" dirty="0" err="1"/>
              <a:t>фінансовий</a:t>
            </a:r>
            <a:r>
              <a:rPr lang="ru-RU" sz="2000" dirty="0"/>
              <a:t> </a:t>
            </a:r>
            <a:r>
              <a:rPr lang="ru-RU" sz="2000" dirty="0" err="1"/>
              <a:t>звіт</a:t>
            </a:r>
            <a:r>
              <a:rPr lang="ru-RU" sz="2000" dirty="0"/>
              <a:t> закладу </a:t>
            </a:r>
            <a:r>
              <a:rPr lang="ru-RU" sz="2000" dirty="0" err="1"/>
              <a:t>освіти</a:t>
            </a:r>
            <a:r>
              <a:rPr lang="ru-RU" sz="2000" dirty="0"/>
              <a:t> у </a:t>
            </a:r>
            <a:r>
              <a:rPr lang="ru-RU" sz="2000" dirty="0" err="1"/>
              <a:t>випадках</a:t>
            </a:r>
            <a:r>
              <a:rPr lang="ru-RU" sz="2000" dirty="0"/>
              <a:t> та порядку, </a:t>
            </a:r>
            <a:r>
              <a:rPr lang="ru-RU" sz="2000" dirty="0" err="1"/>
              <a:t>визначених</a:t>
            </a:r>
            <a:r>
              <a:rPr lang="ru-RU" sz="2000" dirty="0"/>
              <a:t> </a:t>
            </a:r>
            <a:r>
              <a:rPr lang="ru-RU" sz="2000" dirty="0" err="1"/>
              <a:t>законодавством</a:t>
            </a:r>
            <a:r>
              <a:rPr lang="ru-RU" sz="2000" dirty="0"/>
              <a:t>;</a:t>
            </a:r>
          </a:p>
          <a:p>
            <a:r>
              <a:rPr lang="ru-RU" sz="2000" dirty="0" err="1"/>
              <a:t>здійснює</a:t>
            </a:r>
            <a:r>
              <a:rPr lang="ru-RU" sz="2000" dirty="0"/>
              <a:t> контроль за </a:t>
            </a:r>
            <a:r>
              <a:rPr lang="ru-RU" sz="2000" dirty="0" err="1"/>
              <a:t>фінансово-господарською</a:t>
            </a:r>
            <a:r>
              <a:rPr lang="ru-RU" sz="2000" dirty="0"/>
              <a:t> </a:t>
            </a:r>
            <a:r>
              <a:rPr lang="ru-RU" sz="2000" dirty="0" err="1"/>
              <a:t>діяльністю</a:t>
            </a:r>
            <a:r>
              <a:rPr lang="ru-RU" sz="2000" dirty="0"/>
              <a:t>, </a:t>
            </a:r>
            <a:r>
              <a:rPr lang="ru-RU" sz="2000" dirty="0" err="1"/>
              <a:t>дотриманням</a:t>
            </a:r>
            <a:r>
              <a:rPr lang="ru-RU" sz="2000" dirty="0"/>
              <a:t> </a:t>
            </a:r>
            <a:r>
              <a:rPr lang="ru-RU" sz="2000" dirty="0" err="1"/>
              <a:t>установчих</a:t>
            </a:r>
            <a:r>
              <a:rPr lang="ru-RU" sz="2000" dirty="0"/>
              <a:t> </a:t>
            </a:r>
            <a:r>
              <a:rPr lang="ru-RU" sz="2000" dirty="0" err="1"/>
              <a:t>документів</a:t>
            </a:r>
            <a:r>
              <a:rPr lang="ru-RU" sz="2000" dirty="0"/>
              <a:t> закладу </a:t>
            </a:r>
            <a:r>
              <a:rPr lang="ru-RU" sz="2000" dirty="0" err="1"/>
              <a:t>освіти</a:t>
            </a:r>
            <a:r>
              <a:rPr lang="ru-RU" sz="2000" dirty="0"/>
              <a:t>, а </a:t>
            </a:r>
            <a:r>
              <a:rPr lang="ru-RU" sz="2000" dirty="0" err="1"/>
              <a:t>також</a:t>
            </a:r>
            <a:r>
              <a:rPr lang="ru-RU" sz="2000" dirty="0"/>
              <a:t> за </a:t>
            </a:r>
            <a:r>
              <a:rPr lang="ru-RU" sz="2000" dirty="0" err="1"/>
              <a:t>недопущенням</a:t>
            </a:r>
            <a:r>
              <a:rPr lang="ru-RU" sz="2000" dirty="0"/>
              <a:t> </a:t>
            </a:r>
            <a:r>
              <a:rPr lang="ru-RU" sz="2000" dirty="0" err="1"/>
              <a:t>привілеїв</a:t>
            </a:r>
            <a:r>
              <a:rPr lang="ru-RU" sz="2000" dirty="0"/>
              <a:t> </a:t>
            </a:r>
            <a:r>
              <a:rPr lang="ru-RU" sz="2000" dirty="0" err="1"/>
              <a:t>чи</a:t>
            </a:r>
            <a:r>
              <a:rPr lang="ru-RU" sz="2000" dirty="0"/>
              <a:t> </a:t>
            </a:r>
            <a:r>
              <a:rPr lang="ru-RU" sz="2000" dirty="0" err="1"/>
              <a:t>обмежень</a:t>
            </a:r>
            <a:r>
              <a:rPr lang="ru-RU" sz="2000" dirty="0"/>
              <a:t> за </a:t>
            </a:r>
            <a:r>
              <a:rPr lang="ru-RU" sz="2000" dirty="0" err="1"/>
              <a:t>різними</a:t>
            </a:r>
            <a:r>
              <a:rPr lang="ru-RU" sz="2000" dirty="0"/>
              <a:t> </a:t>
            </a:r>
            <a:r>
              <a:rPr lang="ru-RU" sz="2000" dirty="0" err="1"/>
              <a:t>ознаками</a:t>
            </a:r>
            <a:r>
              <a:rPr lang="ru-RU" sz="2000" dirty="0"/>
              <a:t>;</a:t>
            </a:r>
          </a:p>
          <a:p>
            <a:r>
              <a:rPr lang="ru-RU" sz="2000" dirty="0" err="1"/>
              <a:t>забезпечує</a:t>
            </a:r>
            <a:r>
              <a:rPr lang="ru-RU" sz="2000" dirty="0"/>
              <a:t> </a:t>
            </a:r>
            <a:r>
              <a:rPr lang="ru-RU" sz="2000" dirty="0" err="1"/>
              <a:t>створення</a:t>
            </a:r>
            <a:r>
              <a:rPr lang="ru-RU" sz="2000" dirty="0"/>
              <a:t> у </a:t>
            </a:r>
            <a:r>
              <a:rPr lang="ru-RU" sz="2000" dirty="0" err="1"/>
              <a:t>закладі</a:t>
            </a:r>
            <a:r>
              <a:rPr lang="ru-RU" sz="2000" dirty="0"/>
              <a:t> </a:t>
            </a:r>
            <a:r>
              <a:rPr lang="ru-RU" sz="2000" dirty="0" err="1"/>
              <a:t>освіти</a:t>
            </a:r>
            <a:r>
              <a:rPr lang="ru-RU" sz="2000" dirty="0"/>
              <a:t> </a:t>
            </a:r>
            <a:r>
              <a:rPr lang="ru-RU" sz="2000" dirty="0" err="1"/>
              <a:t>інклюзивного</a:t>
            </a:r>
            <a:r>
              <a:rPr lang="ru-RU" sz="2000" dirty="0"/>
              <a:t> </a:t>
            </a:r>
            <a:r>
              <a:rPr lang="ru-RU" sz="2000" dirty="0" err="1"/>
              <a:t>освітнього</a:t>
            </a:r>
            <a:r>
              <a:rPr lang="ru-RU" sz="2000" dirty="0"/>
              <a:t> </a:t>
            </a:r>
            <a:r>
              <a:rPr lang="ru-RU" sz="2000" dirty="0" err="1"/>
              <a:t>середовища</a:t>
            </a:r>
            <a:r>
              <a:rPr lang="ru-RU" sz="2000" dirty="0"/>
              <a:t>, </a:t>
            </a:r>
            <a:r>
              <a:rPr lang="ru-RU" sz="2000" dirty="0" err="1"/>
              <a:t>універсального</a:t>
            </a:r>
            <a:r>
              <a:rPr lang="ru-RU" sz="2000" dirty="0"/>
              <a:t> дизайну та </a:t>
            </a:r>
            <a:r>
              <a:rPr lang="ru-RU" sz="2000" dirty="0" err="1"/>
              <a:t>розумного</a:t>
            </a:r>
            <a:r>
              <a:rPr lang="ru-RU" sz="2000" dirty="0"/>
              <a:t> </a:t>
            </a:r>
            <a:r>
              <a:rPr lang="ru-RU" sz="2000" dirty="0" err="1"/>
              <a:t>пристосування</a:t>
            </a:r>
            <a:r>
              <a:rPr lang="ru-RU" sz="2000" dirty="0"/>
              <a:t>;</a:t>
            </a:r>
          </a:p>
          <a:p>
            <a:r>
              <a:rPr lang="ru-RU" sz="2000" dirty="0" err="1"/>
              <a:t>реалізує</a:t>
            </a:r>
            <a:r>
              <a:rPr lang="ru-RU" sz="2000" dirty="0"/>
              <a:t> </a:t>
            </a:r>
            <a:r>
              <a:rPr lang="ru-RU" sz="2000" dirty="0" err="1"/>
              <a:t>інші</a:t>
            </a:r>
            <a:r>
              <a:rPr lang="ru-RU" sz="2000" dirty="0"/>
              <a:t> права, </a:t>
            </a:r>
            <a:r>
              <a:rPr lang="ru-RU" sz="2000" dirty="0" err="1"/>
              <a:t>передбачені</a:t>
            </a:r>
            <a:r>
              <a:rPr lang="ru-RU" sz="2000" dirty="0"/>
              <a:t> </a:t>
            </a:r>
            <a:r>
              <a:rPr lang="ru-RU" sz="2000" dirty="0" err="1"/>
              <a:t>законодавством</a:t>
            </a:r>
            <a:r>
              <a:rPr lang="ru-RU" sz="2000" dirty="0"/>
              <a:t> та </a:t>
            </a:r>
            <a:r>
              <a:rPr lang="ru-RU" sz="2000" dirty="0" err="1"/>
              <a:t>установчими</a:t>
            </a:r>
            <a:r>
              <a:rPr lang="ru-RU" sz="2000" dirty="0"/>
              <a:t> документами закладу </a:t>
            </a:r>
            <a:r>
              <a:rPr lang="ru-RU" sz="2000" dirty="0" err="1"/>
              <a:t>освіти</a:t>
            </a:r>
            <a:r>
              <a:rPr lang="ru-RU" sz="2000" dirty="0"/>
              <a:t>.</a:t>
            </a:r>
          </a:p>
          <a:p>
            <a:endParaRPr lang="ru-RU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96495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5C5995-FB4E-40CC-805F-BB04B40256C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21164" y="665018"/>
            <a:ext cx="9380538" cy="1320800"/>
          </a:xfrm>
        </p:spPr>
        <p:txBody>
          <a:bodyPr>
            <a:noAutofit/>
          </a:bodyPr>
          <a:lstStyle/>
          <a:p>
            <a:r>
              <a:rPr lang="uk-UA" sz="2800" dirty="0">
                <a:solidFill>
                  <a:srgbClr val="0070C0"/>
                </a:solidFill>
              </a:rPr>
              <a:t>Органи управління освітою на сьогодні </a:t>
            </a:r>
            <a:r>
              <a:rPr lang="uk-UA" sz="2800" dirty="0">
                <a:solidFill>
                  <a:schemeClr val="accent4"/>
                </a:solidFill>
              </a:rPr>
              <a:t>ПОЗБАВЛЕНІ </a:t>
            </a:r>
            <a:r>
              <a:rPr lang="uk-UA" sz="2800" dirty="0">
                <a:solidFill>
                  <a:srgbClr val="0070C0"/>
                </a:solidFill>
              </a:rPr>
              <a:t>таких повноважень як: безпосереднє керівництво закладами освіти, що є комунальною власністю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B05E11-CCC8-43E9-BAB3-65B835F8603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921164" y="2077461"/>
            <a:ext cx="8696325" cy="4627562"/>
          </a:xfrm>
        </p:spPr>
        <p:txBody>
          <a:bodyPr>
            <a:normAutofit fontScale="77500" lnSpcReduction="20000"/>
          </a:bodyPr>
          <a:lstStyle/>
          <a:p>
            <a:r>
              <a:rPr lang="uk-UA" dirty="0"/>
              <a:t>контроль виконання вимог щодо навчання дітей у закладах освіти; </a:t>
            </a:r>
          </a:p>
          <a:p>
            <a:r>
              <a:rPr lang="uk-UA" dirty="0"/>
              <a:t>координація дій педагогічних, виробничих колективів, сім’ї, громадськості з питань навчання і виховання дітей; контроль за дотриманням вимог щодо змісту, рівня і обсягу освіти; </a:t>
            </a:r>
          </a:p>
          <a:p>
            <a:r>
              <a:rPr lang="uk-UA" dirty="0"/>
              <a:t>участь у розробленні та реалізації варіативної складової змісту загальної середньої освіти; </a:t>
            </a:r>
          </a:p>
          <a:p>
            <a:r>
              <a:rPr lang="uk-UA" dirty="0"/>
              <a:t>добір, призначення на посаду та звільнення з посади педагогічних працівників державних і комунальних дошкільних, загальноосвітніх навчальних закладів (залишилося лише стосовно керівників закладів освіти);</a:t>
            </a:r>
          </a:p>
          <a:p>
            <a:r>
              <a:rPr lang="uk-UA" dirty="0"/>
              <a:t>контроль додержання вимог законів та інших нормативно-правових актів у сфері дошкільної освіти, обов’язкове виконання Базового компонента дошкільної освіти всіма закладами дошкільної освіти (передано до повноважень ЦОВВ із забезпечення якості освіти).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02372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2F4BE39-AEDA-42C1-9022-35B84B9EA8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Призначення керівників відділів, управлінь та інших працівників органів місцевого самоврядування здійснюється шляхом призначення відповідно сільським, селищним, міським головою – ця норма передбачена ч. 1 ст. 10 ЗУ «Про службу в органах місцевого самоврядування» від 07.06.2001 року № 2493-ІІІ6 (</a:t>
            </a:r>
            <a:r>
              <a:rPr lang="uk-UA" dirty="0">
                <a:hlinkClick r:id="rId2"/>
              </a:rPr>
              <a:t>https://zakon.rada.gov.ua/laws/show/2493-14#Text</a:t>
            </a:r>
            <a:r>
              <a:rPr lang="uk-UA" dirty="0"/>
              <a:t>)  </a:t>
            </a:r>
            <a:endParaRPr lang="x-none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29084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5CB567-D09C-4ADA-9565-F1BAB8793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18152"/>
            <a:ext cx="10515600" cy="1325563"/>
          </a:xfrm>
        </p:spPr>
        <p:txBody>
          <a:bodyPr/>
          <a:lstStyle/>
          <a:p>
            <a:r>
              <a:rPr lang="uk-UA" b="1" dirty="0"/>
              <a:t>Фінансова автономія закладів освіти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6DC335D-B0DE-40AD-9A7F-BF8AE6043D78}"/>
              </a:ext>
            </a:extLst>
          </p:cNvPr>
          <p:cNvSpPr/>
          <p:nvPr/>
        </p:nvSpPr>
        <p:spPr>
          <a:xfrm>
            <a:off x="304798" y="1407448"/>
            <a:ext cx="1152698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	Реформування освітньої галузі в Україні супроводжується низкою завдань, які необхідно вирішувати вже зараз.</a:t>
            </a:r>
            <a:endParaRPr lang="uk-UA" b="0" i="0" dirty="0">
              <a:solidFill>
                <a:srgbClr val="1D1D1B"/>
              </a:solidFill>
              <a:effectLst/>
              <a:latin typeface="ProbaProRegular"/>
            </a:endParaRPr>
          </a:p>
          <a:p>
            <a:pPr algn="just"/>
            <a:r>
              <a:rPr lang="uk-UA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	Забезпечення фінансової стабільності та розвитку ЗСО можливе на сьогодні завдяки зміні механізмів управління та фінансування на основі запровадження соціальних і освітніх стандартів, нових фінансових нормативів і автономії закладу освіти.</a:t>
            </a:r>
            <a:endParaRPr lang="uk-UA" b="0" i="0" dirty="0">
              <a:solidFill>
                <a:srgbClr val="1D1D1B"/>
              </a:solidFill>
              <a:effectLst/>
              <a:latin typeface="ProbaProRegular"/>
            </a:endParaRPr>
          </a:p>
          <a:p>
            <a:pPr algn="just"/>
            <a:r>
              <a:rPr lang="uk-UA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	Поняття «автономія» означає самостійність, володіння правом самостійного вирішення питань внутрішнього значення.</a:t>
            </a:r>
            <a:endParaRPr lang="uk-UA" b="0" i="0" dirty="0">
              <a:solidFill>
                <a:srgbClr val="1D1D1B"/>
              </a:solidFill>
              <a:effectLst/>
              <a:latin typeface="ProbaProRegular"/>
            </a:endParaRPr>
          </a:p>
          <a:p>
            <a:pPr algn="just"/>
            <a:r>
              <a:rPr lang="uk-UA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	Автономія передбачає, що заклади ЗСО зможуть самостійно формувати освітні програми, складати навчальні плани з навчальних предметів відповідно до стандартів середньої освіти, обирати підручники, методики навчання та виховання, розвивати навчально-матеріальну базу.</a:t>
            </a:r>
            <a:endParaRPr lang="uk-UA" b="0" i="0" dirty="0">
              <a:solidFill>
                <a:srgbClr val="1D1D1B"/>
              </a:solidFill>
              <a:effectLst/>
              <a:latin typeface="ProbaProRegular"/>
            </a:endParaRPr>
          </a:p>
          <a:p>
            <a:pPr algn="just"/>
            <a:r>
              <a:rPr lang="uk-UA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	Запровадження фінансово-економічної самостійності на законодавчому рівні сприяє ефективному використанню ресурсів бюджету та залученню в освіту коштів із інших джерел.</a:t>
            </a:r>
            <a:endParaRPr lang="uk-UA" b="0" i="0" dirty="0">
              <a:solidFill>
                <a:srgbClr val="1D1D1B"/>
              </a:solidFill>
              <a:effectLst/>
              <a:latin typeface="ProbaProRegular"/>
            </a:endParaRPr>
          </a:p>
          <a:p>
            <a:pPr algn="just"/>
            <a:r>
              <a:rPr lang="uk-UA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	Розглянемо насамперед правові, організаційні та економічні умови запровадження автономії закладу освіти на прикладі школи.</a:t>
            </a:r>
            <a:endParaRPr lang="uk-UA" b="0" i="0" dirty="0">
              <a:solidFill>
                <a:srgbClr val="1D1D1B"/>
              </a:solidFill>
              <a:effectLst/>
              <a:latin typeface="ProbaProRegular"/>
            </a:endParaRPr>
          </a:p>
        </p:txBody>
      </p:sp>
    </p:spTree>
    <p:extLst>
      <p:ext uri="{BB962C8B-B14F-4D97-AF65-F5344CB8AC3E}">
        <p14:creationId xmlns:p14="http://schemas.microsoft.com/office/powerpoint/2010/main" val="3455309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E07EA1D-9275-4588-A66A-192842767B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Перехід навчальних закладів на фінансову автономію - це самостійне ведення фінансово-господарських справ: формування структури навчального закладу та його штатного розпису, установлення доплат, премій, оплата ремонтних робіт, пошук інших джерел фінансування. Надання такої широкої фінансової автономії вимагає створення бухгалтерської служби.</a:t>
            </a:r>
          </a:p>
        </p:txBody>
      </p:sp>
    </p:spTree>
    <p:extLst>
      <p:ext uri="{BB962C8B-B14F-4D97-AF65-F5344CB8AC3E}">
        <p14:creationId xmlns:p14="http://schemas.microsoft.com/office/powerpoint/2010/main" val="2064344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3E91632-2324-4F67-99B3-C4E8B59E3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691" y="1825625"/>
            <a:ext cx="10975109" cy="3530146"/>
          </a:xfrm>
        </p:spPr>
        <p:txBody>
          <a:bodyPr/>
          <a:lstStyle/>
          <a:p>
            <a:pPr marL="0" indent="0" algn="just">
              <a:buNone/>
            </a:pPr>
            <a:r>
              <a:rPr lang="uk-UA" dirty="0"/>
              <a:t>	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F130F06-D38C-4F81-9137-A30730868EFF}"/>
              </a:ext>
            </a:extLst>
          </p:cNvPr>
          <p:cNvSpPr/>
          <p:nvPr/>
        </p:nvSpPr>
        <p:spPr>
          <a:xfrm>
            <a:off x="472208" y="701367"/>
            <a:ext cx="1124065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latin typeface="Arial" charset="0"/>
                <a:ea typeface="Arial" charset="0"/>
                <a:cs typeface="Arial" charset="0"/>
              </a:rPr>
              <a:t>	Відповідно до статті 23 Закону України „Про освіту” держава гарантує академічну, організаційну, фінансову і кадрову автономію закладів освіти, а частиною першою статті 59 Закону України „Про повну загальну середню освіту” передбачено, що фінансова автономія закладів загальної середньої освіти в частині використання бюджетних коштів передбачає самостійне здійснення витрат у межах затверджених кошторисами обсягів.</a:t>
            </a:r>
          </a:p>
          <a:p>
            <a:r>
              <a:rPr lang="uk-UA" sz="2400" dirty="0">
                <a:solidFill>
                  <a:srgbClr val="2B2B2B"/>
                </a:solidFill>
                <a:latin typeface="Arial" charset="0"/>
                <a:ea typeface="Arial" charset="0"/>
                <a:cs typeface="Arial" charset="0"/>
              </a:rPr>
              <a:t>	Щоб отримати фінансову автономію, засновник має ухвалити рішення про виведення закладу освіти зі складу централізованої бухгалтерії та переведення на самостійний бухгалтерський облік. Відповідний орган управління освітою включає заклад освіти у свою мережу підпорядкованих установ та подає цю мережу до органу Казначейства за місцем свого обслуговування. </a:t>
            </a:r>
            <a:endParaRPr lang="en-US" sz="2400" dirty="0">
              <a:solidFill>
                <a:srgbClr val="2B2B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0A3AF3E-0564-4731-9626-0DBA7E5B2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586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Перехід</a:t>
            </a:r>
            <a:r>
              <a:rPr lang="ru-RU" dirty="0"/>
              <a:t> на </a:t>
            </a:r>
            <a:r>
              <a:rPr lang="ru-RU" dirty="0" err="1"/>
              <a:t>фінасову</a:t>
            </a:r>
            <a:r>
              <a:rPr lang="ru-RU" dirty="0"/>
              <a:t> </a:t>
            </a:r>
            <a:r>
              <a:rPr lang="ru-RU" dirty="0" err="1"/>
              <a:t>автономію</a:t>
            </a:r>
            <a:r>
              <a:rPr lang="ru-RU" dirty="0"/>
              <a:t> </a:t>
            </a:r>
            <a:r>
              <a:rPr lang="ru-RU" dirty="0" err="1"/>
              <a:t>закладів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br>
              <a:rPr lang="ru-RU" dirty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83318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42F8EE-F2BA-4DAD-8A52-5D4497658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A996A401-8BFA-4738-A4F5-49392FF234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1" y="-41635"/>
            <a:ext cx="12191359" cy="685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4331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1691</Words>
  <Application>Microsoft Office PowerPoint</Application>
  <PresentationFormat>Широкоэкранный</PresentationFormat>
  <Paragraphs>75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ProbaProRegular</vt:lpstr>
      <vt:lpstr>verdana</vt:lpstr>
      <vt:lpstr>Тема Office</vt:lpstr>
      <vt:lpstr>Особливості функціонування закладів освіти. Фінансова автономія шкіл</vt:lpstr>
      <vt:lpstr>Презентация PowerPoint</vt:lpstr>
      <vt:lpstr> місцева рада виконує функцію </vt:lpstr>
      <vt:lpstr>Органи управління освітою на сьогодні ПОЗБАВЛЕНІ таких повноважень як: безпосереднє керівництво закладами освіти, що є комунальною власністю</vt:lpstr>
      <vt:lpstr>Презентация PowerPoint</vt:lpstr>
      <vt:lpstr>Фінансова автономія закладів освіти</vt:lpstr>
      <vt:lpstr>Презентация PowerPoint</vt:lpstr>
      <vt:lpstr>Перехід на фінасову автономію закладів освіти </vt:lpstr>
      <vt:lpstr>Презентация PowerPoint</vt:lpstr>
      <vt:lpstr>Презентация PowerPoint</vt:lpstr>
      <vt:lpstr>Презентация PowerPoint</vt:lpstr>
      <vt:lpstr>Презентация PowerPoint</vt:lpstr>
      <vt:lpstr>  </vt:lpstr>
      <vt:lpstr>Презентация PowerPoint</vt:lpstr>
      <vt:lpstr>Презентация PowerPoint</vt:lpstr>
      <vt:lpstr>Презентация PowerPoint</vt:lpstr>
      <vt:lpstr> Приклади створення комунальної установиз фінасово господарського обслуговування: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Особливості функціонування закладів освіти. Фінансова автономія шкіл</dc:title>
  <dc:creator>serhi yatskovsky (SEYA)</dc:creator>
  <cp:lastModifiedBy>serhi yatskovsky (SEYA)</cp:lastModifiedBy>
  <cp:revision>8</cp:revision>
  <dcterms:created xsi:type="dcterms:W3CDTF">2021-03-09T18:37:59Z</dcterms:created>
  <dcterms:modified xsi:type="dcterms:W3CDTF">2021-03-11T17:39:43Z</dcterms:modified>
</cp:coreProperties>
</file>