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 bookmarkIdSeed="3">
  <p:sldMasterIdLst>
    <p:sldMasterId id="2147483660" r:id="rId1"/>
    <p:sldMasterId id="2147483672" r:id="rId2"/>
  </p:sldMasterIdLst>
  <p:notesMasterIdLst>
    <p:notesMasterId r:id="rId26"/>
  </p:notesMasterIdLst>
  <p:sldIdLst>
    <p:sldId id="316" r:id="rId3"/>
    <p:sldId id="265" r:id="rId4"/>
    <p:sldId id="262" r:id="rId5"/>
    <p:sldId id="260" r:id="rId6"/>
    <p:sldId id="275" r:id="rId7"/>
    <p:sldId id="261" r:id="rId8"/>
    <p:sldId id="272" r:id="rId9"/>
    <p:sldId id="273" r:id="rId10"/>
    <p:sldId id="274" r:id="rId11"/>
    <p:sldId id="269" r:id="rId12"/>
    <p:sldId id="317" r:id="rId13"/>
    <p:sldId id="318" r:id="rId14"/>
    <p:sldId id="319" r:id="rId15"/>
    <p:sldId id="320" r:id="rId16"/>
    <p:sldId id="321" r:id="rId17"/>
    <p:sldId id="323" r:id="rId18"/>
    <p:sldId id="324" r:id="rId19"/>
    <p:sldId id="325" r:id="rId20"/>
    <p:sldId id="326" r:id="rId21"/>
    <p:sldId id="327" r:id="rId22"/>
    <p:sldId id="328" r:id="rId23"/>
    <p:sldId id="329" r:id="rId24"/>
    <p:sldId id="259" r:id="rId2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B8C4AAB-A7CC-4710-9EDC-D1750491BD03}">
          <p14:sldIdLst>
            <p14:sldId id="316"/>
            <p14:sldId id="265"/>
            <p14:sldId id="262"/>
            <p14:sldId id="260"/>
            <p14:sldId id="275"/>
            <p14:sldId id="261"/>
            <p14:sldId id="272"/>
            <p14:sldId id="273"/>
            <p14:sldId id="274"/>
            <p14:sldId id="269"/>
            <p14:sldId id="317"/>
            <p14:sldId id="318"/>
            <p14:sldId id="319"/>
            <p14:sldId id="320"/>
            <p14:sldId id="321"/>
            <p14:sldId id="323"/>
            <p14:sldId id="324"/>
            <p14:sldId id="325"/>
            <p14:sldId id="326"/>
            <p14:sldId id="327"/>
            <p14:sldId id="328"/>
            <p14:sldId id="329"/>
            <p14:sldId id="259"/>
          </p14:sldIdLst>
        </p14:section>
        <p14:section name="Раздел без заголовка" id="{8971557E-24B3-4DE4-8EC3-735D06A5C4F0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0"/>
  </p:normalViewPr>
  <p:slideViewPr>
    <p:cSldViewPr>
      <p:cViewPr varScale="1">
        <p:scale>
          <a:sx n="63" d="100"/>
          <a:sy n="63" d="100"/>
        </p:scale>
        <p:origin x="780" y="5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0861383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ий слайд" type="title">
  <p:cSld name="Титульний слайд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ru-RU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61800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і вертикальний текст" type="vertTx">
  <p:cSld name="Заголовок і вертикальний текст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ru-RU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4179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ий заголовок і текст" type="vertTitleAndTx">
  <p:cSld name="Вертикальний заголовок і текст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ru-RU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63418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 preserve="1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9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19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1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defTabSz="1219170"/>
            <a:fld id="{00000000-1234-1234-1234-123412341234}" type="slidenum">
              <a:rPr lang="ru-RU" kern="0" smtClean="0">
                <a:solidFill>
                  <a:srgbClr val="595959"/>
                </a:solidFill>
              </a:rPr>
              <a:pPr defTabSz="1219170"/>
              <a:t>‹#›</a:t>
            </a:fld>
            <a:endParaRPr lang="ru-RU" kern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5656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 preserve="1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2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defTabSz="1219170"/>
            <a:fld id="{00000000-1234-1234-1234-123412341234}" type="slidenum">
              <a:rPr lang="ru-RU" kern="0" smtClean="0">
                <a:solidFill>
                  <a:srgbClr val="595959"/>
                </a:solidFill>
              </a:rPr>
              <a:pPr defTabSz="1219170"/>
              <a:t>‹#›</a:t>
            </a:fld>
            <a:endParaRPr lang="ru-RU" kern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8403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 preserve="1">
  <p:cSld name="Section 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1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9" name="Google Shape;19;p2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defTabSz="1219170"/>
            <a:fld id="{00000000-1234-1234-1234-123412341234}" type="slidenum">
              <a:rPr lang="ru-RU" kern="0" smtClean="0">
                <a:solidFill>
                  <a:srgbClr val="595959"/>
                </a:solidFill>
              </a:rPr>
              <a:pPr defTabSz="1219170"/>
              <a:t>‹#›</a:t>
            </a:fld>
            <a:endParaRPr lang="ru-RU" kern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59868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 preserve="1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2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2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algn="l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22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algn="l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2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defTabSz="1219170"/>
            <a:fld id="{00000000-1234-1234-1234-123412341234}" type="slidenum">
              <a:rPr lang="ru-RU" kern="0" smtClean="0">
                <a:solidFill>
                  <a:srgbClr val="595959"/>
                </a:solidFill>
              </a:rPr>
              <a:pPr defTabSz="1219170"/>
              <a:t>‹#›</a:t>
            </a:fld>
            <a:endParaRPr lang="ru-RU" kern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4019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 preserve="1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defTabSz="1219170"/>
            <a:fld id="{00000000-1234-1234-1234-123412341234}" type="slidenum">
              <a:rPr lang="ru-RU" kern="0" smtClean="0">
                <a:solidFill>
                  <a:srgbClr val="595959"/>
                </a:solidFill>
              </a:rPr>
              <a:pPr defTabSz="1219170"/>
              <a:t>‹#›</a:t>
            </a:fld>
            <a:endParaRPr lang="ru-RU" kern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8733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 preserve="1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4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24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algn="l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2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defTabSz="1219170"/>
            <a:fld id="{00000000-1234-1234-1234-123412341234}" type="slidenum">
              <a:rPr lang="ru-RU" kern="0" smtClean="0">
                <a:solidFill>
                  <a:srgbClr val="595959"/>
                </a:solidFill>
              </a:rPr>
              <a:pPr defTabSz="1219170"/>
              <a:t>‹#›</a:t>
            </a:fld>
            <a:endParaRPr lang="ru-RU" kern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8811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 preserve="1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5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2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defTabSz="1219170"/>
            <a:fld id="{00000000-1234-1234-1234-123412341234}" type="slidenum">
              <a:rPr lang="ru-RU" kern="0" smtClean="0">
                <a:solidFill>
                  <a:srgbClr val="595959"/>
                </a:solidFill>
              </a:rPr>
              <a:pPr defTabSz="1219170"/>
              <a:t>‹#›</a:t>
            </a:fld>
            <a:endParaRPr lang="ru-RU" kern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0777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 preserve="1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6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SzPts val="1400"/>
              <a:defRPr/>
            </a:pPr>
            <a:endParaRPr sz="1867"/>
          </a:p>
        </p:txBody>
      </p:sp>
      <p:sp>
        <p:nvSpPr>
          <p:cNvPr id="37" name="Google Shape;37;p26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26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26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2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defTabSz="1219170"/>
            <a:fld id="{00000000-1234-1234-1234-123412341234}" type="slidenum">
              <a:rPr lang="ru-RU" kern="0" smtClean="0">
                <a:solidFill>
                  <a:srgbClr val="595959"/>
                </a:solidFill>
              </a:rPr>
              <a:pPr defTabSz="1219170"/>
              <a:t>‹#›</a:t>
            </a:fld>
            <a:endParaRPr lang="ru-RU" kern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38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Назва та вміст" type="obj">
  <p:cSld name="Назва та вміст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ru-RU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193489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 preserve="1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7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2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defTabSz="1219170"/>
            <a:fld id="{00000000-1234-1234-1234-123412341234}" type="slidenum">
              <a:rPr lang="ru-RU" kern="0" smtClean="0">
                <a:solidFill>
                  <a:srgbClr val="595959"/>
                </a:solidFill>
              </a:rPr>
              <a:pPr defTabSz="1219170"/>
              <a:t>‹#›</a:t>
            </a:fld>
            <a:endParaRPr lang="ru-RU" kern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751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 preserve="1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8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28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2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defTabSz="1219170"/>
            <a:fld id="{00000000-1234-1234-1234-123412341234}" type="slidenum">
              <a:rPr lang="ru-RU" kern="0" smtClean="0">
                <a:solidFill>
                  <a:srgbClr val="595959"/>
                </a:solidFill>
              </a:rPr>
              <a:pPr defTabSz="1219170"/>
              <a:t>‹#›</a:t>
            </a:fld>
            <a:endParaRPr lang="ru-RU" kern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0313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defTabSz="1219170"/>
            <a:fld id="{00000000-1234-1234-1234-123412341234}" type="slidenum">
              <a:rPr lang="ru-RU" kern="0" smtClean="0">
                <a:solidFill>
                  <a:srgbClr val="595959"/>
                </a:solidFill>
              </a:rPr>
              <a:pPr defTabSz="1219170"/>
              <a:t>‹#›</a:t>
            </a:fld>
            <a:endParaRPr lang="ru-RU" kern="0">
              <a:solidFill>
                <a:srgbClr val="595959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1FA1E13-8348-4C5A-AB07-DEF13C76C40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5080"/>
            <a:ext cx="12192000" cy="6868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8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Назва розділу" type="secHead">
  <p:cSld name="Назва розділу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ru-RU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87489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’єкти" type="twoObj">
  <p:cSld name="Два об’єкти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ru-RU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339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орівняння" type="twoTxTwoObj">
  <p:cSld name="Порівняння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ru-RU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85581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Лише заголовок" type="titleOnly">
  <p:cSld name="Лише заголовок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ru-RU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7169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ий слайд" type="blank">
  <p:cSld name="Пустий слайд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ru-RU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64727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міст і підпис" type="objTx">
  <p:cSld name="Вміст і підпис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ru-RU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910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і підпис" type="picTx">
  <p:cSld name="Рисунок і підпис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ru-RU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58265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74000">
              <a:srgbClr val="A9BEE4"/>
            </a:gs>
            <a:gs pos="83000">
              <a:srgbClr val="A9BEE4"/>
            </a:gs>
            <a:gs pos="100000">
              <a:srgbClr val="C5D3ED"/>
            </a:gs>
          </a:gsLst>
          <a:lin ang="540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defTabSz="457200"/>
            <a:endParaRPr kern="1200"/>
          </a:p>
        </p:txBody>
      </p:sp>
      <p:sp>
        <p:nvSpPr>
          <p:cNvPr id="9" name="Google Shape;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defTabSz="457200"/>
            <a:endParaRPr kern="1200"/>
          </a:p>
        </p:txBody>
      </p:sp>
      <p:sp>
        <p:nvSpPr>
          <p:cNvPr id="10" name="Google Shape;1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defTabSz="457200"/>
            <a:fld id="{00000000-1234-1234-1234-123412341234}" type="slidenum">
              <a:rPr lang="ru-RU" kern="1200"/>
              <a:pPr defTabSz="457200"/>
              <a:t>‹#›</a:t>
            </a:fld>
            <a:endParaRPr kern="1200"/>
          </a:p>
        </p:txBody>
      </p:sp>
    </p:spTree>
    <p:extLst>
      <p:ext uri="{BB962C8B-B14F-4D97-AF65-F5344CB8AC3E}">
        <p14:creationId xmlns:p14="http://schemas.microsoft.com/office/powerpoint/2010/main" val="150113990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8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defTabSz="1219170"/>
            <a:fld id="{00000000-1234-1234-1234-123412341234}" type="slidenum">
              <a:rPr lang="ru-RU" smtClean="0">
                <a:solidFill>
                  <a:srgbClr val="595959"/>
                </a:solidFill>
              </a:rPr>
              <a:pPr defTabSz="1219170"/>
              <a:t>‹#›</a:t>
            </a:fld>
            <a:endParaRPr lang="ru-RU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45836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3.rada.gov.ua/laws/show/786-95-%D0%BF" TargetMode="External"/><Relationship Id="rId1" Type="http://schemas.openxmlformats.org/officeDocument/2006/relationships/slideLayout" Target="../slideLayouts/slideLayout2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5.rada.gov.ua/laws/show/31-2003-%D0%BF" TargetMode="External"/><Relationship Id="rId1" Type="http://schemas.openxmlformats.org/officeDocument/2006/relationships/slideLayout" Target="../slideLayouts/slideLayout2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228601" y="1"/>
            <a:ext cx="11604170" cy="521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F15A22"/>
              </a:buClr>
            </a:pPr>
            <a:r>
              <a:rPr lang="ru-RU" b="1" dirty="0">
                <a:solidFill>
                  <a:schemeClr val="bg1"/>
                </a:solidFill>
                <a:latin typeface="+mj-lt"/>
                <a:ea typeface="Arial"/>
                <a:cs typeface="Arial"/>
                <a:sym typeface="Arial"/>
              </a:rPr>
              <a:t>Передача </a:t>
            </a:r>
            <a:r>
              <a:rPr lang="ru-RU" b="1" dirty="0" err="1">
                <a:solidFill>
                  <a:schemeClr val="bg1"/>
                </a:solidFill>
                <a:latin typeface="+mj-lt"/>
                <a:ea typeface="Arial"/>
                <a:cs typeface="Arial"/>
                <a:sym typeface="Arial"/>
              </a:rPr>
              <a:t>рухомого</a:t>
            </a:r>
            <a:r>
              <a:rPr lang="ru-RU" b="1" dirty="0">
                <a:solidFill>
                  <a:schemeClr val="bg1"/>
                </a:solidFill>
                <a:latin typeface="+mj-lt"/>
                <a:ea typeface="Arial"/>
                <a:cs typeface="Arial"/>
                <a:sym typeface="Arial"/>
              </a:rPr>
              <a:t> та </a:t>
            </a:r>
            <a:r>
              <a:rPr lang="ru-RU" b="1" dirty="0" err="1">
                <a:solidFill>
                  <a:schemeClr val="bg1"/>
                </a:solidFill>
                <a:latin typeface="+mj-lt"/>
                <a:ea typeface="Arial"/>
                <a:cs typeface="Arial"/>
                <a:sym typeface="Arial"/>
              </a:rPr>
              <a:t>нерухомого</a:t>
            </a:r>
            <a:r>
              <a:rPr lang="ru-RU" b="1" dirty="0">
                <a:solidFill>
                  <a:schemeClr val="bg1"/>
                </a:solidFill>
                <a:latin typeface="+mj-lt"/>
                <a:ea typeface="Arial"/>
                <a:cs typeface="Arial"/>
                <a:sym typeface="Arial"/>
              </a:rPr>
              <a:t> майна ЗСО</a:t>
            </a:r>
            <a:endParaRPr lang="uk-UA" b="1" dirty="0">
              <a:solidFill>
                <a:schemeClr val="bg1"/>
              </a:solidFill>
              <a:latin typeface="+mj-lt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28509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310A316-6F3A-42BA-A362-CBFE3C809E7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331788"/>
            <a:ext cx="9937750" cy="6526212"/>
          </a:xfrm>
        </p:spPr>
        <p:txBody>
          <a:bodyPr>
            <a:normAutofit/>
          </a:bodyPr>
          <a:lstStyle/>
          <a:p>
            <a:pPr marL="22860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2800" dirty="0"/>
              <a:t>               </a:t>
            </a:r>
            <a:endParaRPr lang="uk-UA" sz="280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7730991-EE5D-43FC-9AC0-35DAD853E670}"/>
              </a:ext>
            </a:extLst>
          </p:cNvPr>
          <p:cNvSpPr/>
          <p:nvPr/>
        </p:nvSpPr>
        <p:spPr>
          <a:xfrm>
            <a:off x="905163" y="2828836"/>
            <a:ext cx="1141614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/>
              <a:t>	Для окремих видів майна, передачі має передувати інвентаризація (це визначено п. 7 Положення про інвентаризацію активів та зобов’язань, затвердженого наказом Мінфіну від 02.09.2014 № 879</a:t>
            </a:r>
          </a:p>
        </p:txBody>
      </p:sp>
    </p:spTree>
    <p:extLst>
      <p:ext uri="{BB962C8B-B14F-4D97-AF65-F5344CB8AC3E}">
        <p14:creationId xmlns:p14="http://schemas.microsoft.com/office/powerpoint/2010/main" val="3043374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7B96FDD-FB33-45F6-BC4C-A9B44B177AFF}"/>
              </a:ext>
            </a:extLst>
          </p:cNvPr>
          <p:cNvSpPr/>
          <p:nvPr/>
        </p:nvSpPr>
        <p:spPr>
          <a:xfrm>
            <a:off x="581891" y="2127425"/>
            <a:ext cx="113699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buClrTx/>
              <a:buFontTx/>
              <a:buNone/>
            </a:pPr>
            <a:r>
              <a:rPr lang="uk-UA" sz="18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Передача майна передбачає не тільки стіни, приміщення, але й транспорт (шкільні автобуси) та інші основні засоби, що задіяні в обслуговування даного майна закладів освіти. У випадку зі шкільними автобусами важливо звернути увагу, що згідно з Порядком державної реєстрації (перереєстрації), зняття з обліку автомобілів, автобусів, а також самохідних машин, сконструйованих на шасі автомобілів, мотоциклів усіх типів, марок і моделей, причепів, напівпричепів, мотоколясок, інших прирівняних до них транспортних засобів та мопедів, затвердженого постановою КМУ від 07.09.98 р. </a:t>
            </a:r>
            <a:r>
              <a:rPr lang="en-US" sz="18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 1388 (</a:t>
            </a:r>
            <a:r>
              <a:rPr lang="uk-UA" sz="18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 редакції постанови від 23.12.2009 р. </a:t>
            </a:r>
            <a:r>
              <a:rPr lang="en-US" sz="18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 1371), </a:t>
            </a:r>
            <a:r>
              <a:rPr lang="uk-UA" sz="18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 разі зміни власника транспортного засобу, проводиться його перереєстрація. При перереєстрації транспортних засобів (шкільних автобусів) у разі зміни їх власників</a:t>
            </a:r>
          </a:p>
        </p:txBody>
      </p:sp>
    </p:spTree>
    <p:extLst>
      <p:ext uri="{BB962C8B-B14F-4D97-AF65-F5344CB8AC3E}">
        <p14:creationId xmlns:p14="http://schemas.microsoft.com/office/powerpoint/2010/main" val="13719957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6CCD1D3-4C82-42B9-83FF-2D75B0BE9240}"/>
              </a:ext>
            </a:extLst>
          </p:cNvPr>
          <p:cNvSpPr/>
          <p:nvPr/>
        </p:nvSpPr>
        <p:spPr>
          <a:xfrm>
            <a:off x="2135560" y="1556792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36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Хто ж власник отриманого транспортного засобу?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CED50F5-D1D3-4837-857C-FA4F14DDA4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8368" y="1253877"/>
            <a:ext cx="2619375" cy="1743075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54BABA4-A4C5-4BE3-A9F2-A350A6B9AB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7568" y="3618947"/>
            <a:ext cx="2686050" cy="170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5348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DF40E1A-23AD-4A90-B82B-83C0234E5885}"/>
              </a:ext>
            </a:extLst>
          </p:cNvPr>
          <p:cNvSpPr/>
          <p:nvPr/>
        </p:nvSpPr>
        <p:spPr>
          <a:xfrm>
            <a:off x="129309" y="1520416"/>
            <a:ext cx="11933382" cy="406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lnSpc>
                <a:spcPct val="115000"/>
              </a:lnSpc>
              <a:spcAft>
                <a:spcPts val="800"/>
              </a:spcAft>
              <a:buClrTx/>
              <a:buFontTx/>
              <a:buNone/>
            </a:pPr>
            <a:r>
              <a:rPr lang="uk-UA" sz="1800" b="1" kern="1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 передати шкільні автобуси, які перебувають у власності структурного підрозділу РДА, створеного у статусі юридичної особи (</a:t>
            </a:r>
            <a:r>
              <a:rPr lang="uk-UA" sz="1800" b="1" kern="120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Відділу Освіти</a:t>
            </a:r>
            <a:r>
              <a:rPr lang="uk-UA" sz="1800" b="1" kern="1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органам місцевого самоврядування у користування чи оренду ?</a:t>
            </a:r>
            <a:endParaRPr lang="x-none" kern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defTabSz="457200">
              <a:lnSpc>
                <a:spcPct val="115000"/>
              </a:lnSpc>
              <a:spcAft>
                <a:spcPts val="800"/>
              </a:spcAft>
              <a:buClrTx/>
              <a:buFont typeface="Symbol" panose="05050102010706020507" pitchFamily="18" charset="2"/>
              <a:buChar char=""/>
            </a:pPr>
            <a:r>
              <a:rPr lang="uk-UA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Передати у користування таке майно безоплатно орган державної влади не може, бо це заборонено ч. 2 ст. 9 Закону України «Про оренду державного та комунального майна».</a:t>
            </a:r>
            <a:endParaRPr lang="x-none" kern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457200">
              <a:buClrTx/>
              <a:buFontTx/>
              <a:buNone/>
            </a:pPr>
            <a:r>
              <a:rPr lang="uk-UA" sz="1800" kern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Слід чітко розуміти, що відповідно до </a:t>
            </a:r>
            <a:r>
              <a:rPr lang="uk-UA" sz="1600" kern="12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Порядком передачі в оренду державного та комунального майна, затвердженого постановою КМУ від 03.06.2020 р. № 483(надалі – «Порядок») та .</a:t>
            </a:r>
            <a:r>
              <a:rPr lang="uk-UA" sz="1800" i="1" u="sng" kern="12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п. 10 Методики розрахунку орендної плати за державне майно та пропорції її розподілу, затвердженої постановою КМУ від 04.10.95 р. № </a:t>
            </a:r>
            <a:r>
              <a:rPr lang="uk-UA" sz="1800" i="1" u="sng" kern="1200" dirty="0">
                <a:solidFill>
                  <a:srgbClr val="26539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786</a:t>
            </a:r>
            <a:r>
              <a:rPr lang="uk-UA" sz="1800" i="1" kern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 </a:t>
            </a:r>
            <a:r>
              <a:rPr lang="uk-UA" sz="1800" kern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такі умови, по-перше, стосуються виключно оренди </a:t>
            </a:r>
            <a:r>
              <a:rPr lang="uk-UA" sz="1800" b="1" kern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нерухомого майна</a:t>
            </a:r>
            <a:r>
              <a:rPr lang="uk-UA" sz="1800" kern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а вже по-друге — установ і організацій, які мають на це </a:t>
            </a:r>
            <a:r>
              <a:rPr lang="uk-UA" sz="1800" kern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право.Оскільки</a:t>
            </a:r>
            <a:r>
              <a:rPr lang="uk-UA" sz="1800" kern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автобус належить до </a:t>
            </a:r>
            <a:r>
              <a:rPr lang="uk-UA" sz="1800" b="1" kern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рухомого майна</a:t>
            </a:r>
            <a:r>
              <a:rPr lang="uk-UA" sz="1800" kern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то питання щодо можливості здавання його в оренду за 1 грн. на рік відпадає саме по собі. До речі, розмір річної орендної плати у разі оренди іншого, </a:t>
            </a:r>
            <a:r>
              <a:rPr lang="uk-UA" sz="1800" b="1" kern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крім нерухомого</a:t>
            </a:r>
            <a:r>
              <a:rPr lang="uk-UA" sz="1800" kern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окремого індивідуально визначеного майна встановлюється за згодою сторін, але</a:t>
            </a:r>
            <a:r>
              <a:rPr lang="uk-UA" sz="1800" b="1" kern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не менш як 10 % вартості орендованого майна</a:t>
            </a:r>
            <a:r>
              <a:rPr lang="uk-UA" sz="1800" kern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за результатами незалежної оцінки, а у разі, коли орендарем є суб’єкт малого підприємництва, — не менш як 7 % вартості орендованого майна за результатами такої оцінки</a:t>
            </a:r>
            <a:endParaRPr lang="uk-UA" sz="1800" kern="1200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44586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3D995AB-F769-42DC-8D9A-721469AEBBA9}"/>
              </a:ext>
            </a:extLst>
          </p:cNvPr>
          <p:cNvSpPr/>
          <p:nvPr/>
        </p:nvSpPr>
        <p:spPr>
          <a:xfrm>
            <a:off x="0" y="1359616"/>
            <a:ext cx="12192000" cy="44076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457200">
              <a:lnSpc>
                <a:spcPct val="115000"/>
              </a:lnSpc>
              <a:spcAft>
                <a:spcPts val="750"/>
              </a:spcAft>
              <a:buClrTx/>
              <a:buFontTx/>
              <a:buNone/>
            </a:pP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ст.15 Закону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майна в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оренду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x-none" sz="1800" b="1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 </a:t>
            </a:r>
            <a:r>
              <a:rPr lang="x-none" sz="1800" b="1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x-none" sz="1800" b="1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b="1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аукціону</a:t>
            </a:r>
            <a:r>
              <a:rPr lang="x-none" sz="1800" b="1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процедура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автобуса у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оренду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описаному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простою.</a:t>
            </a:r>
            <a:endParaRPr lang="x-none" kern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15000"/>
              </a:lnSpc>
              <a:spcAft>
                <a:spcPts val="750"/>
              </a:spcAft>
              <a:buClrTx/>
              <a:buFontTx/>
              <a:buNone/>
            </a:pP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Статтею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 Закону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визначено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етапність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майна в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оренду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Все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починається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заяви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потенційного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орендаря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включення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оренди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Переліку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другого типу.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x-none" kern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 defTabSz="457200">
              <a:lnSpc>
                <a:spcPct val="115000"/>
              </a:lnSpc>
              <a:spcAft>
                <a:spcPts val="800"/>
              </a:spcAft>
              <a:buClrTx/>
              <a:buFontTx/>
              <a:buNone/>
              <a:tabLst>
                <a:tab pos="457200" algn="l"/>
              </a:tabLst>
            </a:pP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балансоутримувач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приймає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намір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майна в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оренду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відмову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включенні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Переліку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другого типу;</a:t>
            </a:r>
            <a:endParaRPr lang="x-none" kern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 defTabSz="457200">
              <a:lnSpc>
                <a:spcPct val="115000"/>
              </a:lnSpc>
              <a:spcAft>
                <a:spcPts val="800"/>
              </a:spcAft>
              <a:buClrTx/>
              <a:buFontTx/>
              <a:buNone/>
              <a:tabLst>
                <a:tab pos="457200" algn="l"/>
              </a:tabLst>
            </a:pP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балансоутримувач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вносить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потенційний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оренди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ЕТС та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Переліку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другого типу(з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статуту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балансоутримувача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погодження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уповноваженим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органом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балансоутримувач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  <a:endParaRPr lang="x-none" kern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 defTabSz="457200">
              <a:lnSpc>
                <a:spcPct val="115000"/>
              </a:lnSpc>
              <a:spcAft>
                <a:spcPts val="800"/>
              </a:spcAft>
              <a:buClrTx/>
              <a:buFontTx/>
              <a:buNone/>
              <a:tabLst>
                <a:tab pos="457200" algn="l"/>
              </a:tabLst>
            </a:pP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балансоутримувач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повідомляє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ініціатора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оренди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прийняте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оприлюднення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x-none" kern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 defTabSz="457200">
              <a:lnSpc>
                <a:spcPct val="115000"/>
              </a:lnSpc>
              <a:spcAft>
                <a:spcPts val="800"/>
              </a:spcAft>
              <a:buClrTx/>
              <a:buFontTx/>
              <a:buNone/>
              <a:tabLst>
                <a:tab pos="457200" algn="l"/>
              </a:tabLst>
            </a:pP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орендодавець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розробляє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затверджує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публікує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електронній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торговій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системі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додаткові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(у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оренди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майна;</a:t>
            </a:r>
            <a:endParaRPr lang="x-none" kern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647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0F98E94-A030-44F0-959C-9995405F2C25}"/>
              </a:ext>
            </a:extLst>
          </p:cNvPr>
          <p:cNvSpPr/>
          <p:nvPr/>
        </p:nvSpPr>
        <p:spPr>
          <a:xfrm>
            <a:off x="73891" y="1787109"/>
            <a:ext cx="12044218" cy="2873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defTabSz="457200">
              <a:lnSpc>
                <a:spcPct val="115000"/>
              </a:lnSpc>
              <a:spcAft>
                <a:spcPts val="800"/>
              </a:spcAft>
              <a:buClrTx/>
              <a:buFontTx/>
              <a:buNone/>
              <a:tabLst>
                <a:tab pos="457200" algn="l"/>
              </a:tabLst>
            </a:pP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орендар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подає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заяву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оренду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майна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включеного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переліку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другого типу;</a:t>
            </a:r>
            <a:endParaRPr lang="x-none" kern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 defTabSz="457200">
              <a:lnSpc>
                <a:spcPct val="115000"/>
              </a:lnSpc>
              <a:spcAft>
                <a:spcPts val="800"/>
              </a:spcAft>
              <a:buClrTx/>
              <a:buFontTx/>
              <a:buNone/>
              <a:tabLst>
                <a:tab pos="457200" algn="l"/>
              </a:tabLst>
            </a:pP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укладення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договору </a:t>
            </a:r>
            <a:r>
              <a:rPr lang="x-none" sz="1800" kern="12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оренди</a:t>
            </a:r>
            <a:r>
              <a:rPr lang="x-none" sz="1800" kern="1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через ЕТС.</a:t>
            </a:r>
            <a:endParaRPr lang="x-none" kern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457200">
              <a:buClrTx/>
              <a:buFontTx/>
              <a:buNone/>
            </a:pP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З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орендної</a:t>
            </a:r>
            <a:r>
              <a:rPr lang="uk-UA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ю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плат</a:t>
            </a:r>
            <a:r>
              <a:rPr lang="uk-UA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ою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розібрались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, а ось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чи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можна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взагалі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здавати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шкільний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автобус в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оренду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та на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які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цілі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,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розглянемо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далі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. Для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відповіді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на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це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запитання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звернемось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до </a:t>
            </a:r>
            <a:r>
              <a:rPr lang="x-none" sz="1800" i="1" u="sng" kern="1200" dirty="0" err="1">
                <a:solidFill>
                  <a:srgbClr val="26539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  <a:hlinkClick r:id="rId2"/>
              </a:rPr>
              <a:t>Державної</a:t>
            </a:r>
            <a:r>
              <a:rPr lang="x-none" sz="1800" i="1" u="sng" kern="1200" dirty="0">
                <a:solidFill>
                  <a:srgbClr val="26539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  <a:hlinkClick r:id="rId2"/>
              </a:rPr>
              <a:t> </a:t>
            </a:r>
            <a:r>
              <a:rPr lang="x-none" sz="1800" i="1" u="sng" kern="1200" dirty="0" err="1">
                <a:solidFill>
                  <a:srgbClr val="26539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  <a:hlinkClick r:id="rId2"/>
              </a:rPr>
              <a:t>цільової</a:t>
            </a:r>
            <a:r>
              <a:rPr lang="x-none" sz="1800" i="1" u="sng" kern="1200" dirty="0">
                <a:solidFill>
                  <a:srgbClr val="26539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  <a:hlinkClick r:id="rId2"/>
              </a:rPr>
              <a:t> </a:t>
            </a:r>
            <a:r>
              <a:rPr lang="x-none" sz="1800" i="1" u="sng" kern="1200" dirty="0" err="1">
                <a:solidFill>
                  <a:srgbClr val="26539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  <a:hlinkClick r:id="rId2"/>
              </a:rPr>
              <a:t>соціальної</a:t>
            </a:r>
            <a:r>
              <a:rPr lang="x-none" sz="1800" i="1" u="sng" kern="1200" dirty="0">
                <a:solidFill>
                  <a:srgbClr val="26539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  <a:hlinkClick r:id="rId2"/>
              </a:rPr>
              <a:t> </a:t>
            </a:r>
            <a:r>
              <a:rPr lang="x-none" sz="1800" i="1" u="sng" kern="1200" dirty="0" err="1">
                <a:solidFill>
                  <a:srgbClr val="26539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  <a:hlinkClick r:id="rId2"/>
              </a:rPr>
              <a:t>програми</a:t>
            </a:r>
            <a:r>
              <a:rPr lang="x-none" sz="1800" i="1" u="sng" kern="1200" dirty="0">
                <a:solidFill>
                  <a:srgbClr val="26539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  <a:hlinkClick r:id="rId2"/>
              </a:rPr>
              <a:t> «</a:t>
            </a:r>
            <a:r>
              <a:rPr lang="x-none" sz="1800" i="1" u="sng" kern="1200" dirty="0" err="1">
                <a:solidFill>
                  <a:srgbClr val="26539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  <a:hlinkClick r:id="rId2"/>
              </a:rPr>
              <a:t>Шкільний</a:t>
            </a:r>
            <a:r>
              <a:rPr lang="x-none" sz="1800" i="1" u="sng" kern="1200" dirty="0">
                <a:solidFill>
                  <a:srgbClr val="26539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  <a:hlinkClick r:id="rId2"/>
              </a:rPr>
              <a:t> автобус», </a:t>
            </a:r>
            <a:r>
              <a:rPr lang="x-none" sz="1800" i="1" u="sng" kern="1200" dirty="0" err="1">
                <a:solidFill>
                  <a:srgbClr val="26539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  <a:hlinkClick r:id="rId2"/>
              </a:rPr>
              <a:t>затвердженої</a:t>
            </a:r>
            <a:r>
              <a:rPr lang="x-none" sz="1800" i="1" u="sng" kern="1200" dirty="0">
                <a:solidFill>
                  <a:srgbClr val="26539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  <a:hlinkClick r:id="rId2"/>
              </a:rPr>
              <a:t> </a:t>
            </a:r>
            <a:r>
              <a:rPr lang="x-none" sz="1800" i="1" u="sng" kern="1200" dirty="0" err="1">
                <a:solidFill>
                  <a:srgbClr val="26539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  <a:hlinkClick r:id="rId2"/>
              </a:rPr>
              <a:t>постановою</a:t>
            </a:r>
            <a:r>
              <a:rPr lang="x-none" sz="1800" i="1" u="sng" kern="1200" dirty="0">
                <a:solidFill>
                  <a:srgbClr val="26539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  <a:hlinkClick r:id="rId2"/>
              </a:rPr>
              <a:t> КМУ </a:t>
            </a:r>
            <a:r>
              <a:rPr lang="x-none" sz="1800" i="1" u="sng" kern="1200" dirty="0" err="1">
                <a:solidFill>
                  <a:srgbClr val="26539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  <a:hlinkClick r:id="rId2"/>
              </a:rPr>
              <a:t>від</a:t>
            </a:r>
            <a:r>
              <a:rPr lang="x-none" sz="1800" i="1" u="sng" kern="1200" dirty="0">
                <a:solidFill>
                  <a:srgbClr val="26539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  <a:hlinkClick r:id="rId2"/>
              </a:rPr>
              <a:t> 16.01.2003 р. № 31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 (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далі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— </a:t>
            </a:r>
            <a:r>
              <a:rPr lang="x-none" sz="1800" i="1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Програма</a:t>
            </a:r>
            <a:r>
              <a:rPr lang="x-none" sz="1800" i="1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, постанова № 31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).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Зокрема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, </a:t>
            </a:r>
            <a:r>
              <a:rPr lang="x-none" sz="1800" b="1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метою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 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цієї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 </a:t>
            </a:r>
            <a:r>
              <a:rPr lang="x-none" sz="1800" i="1" u="sng" kern="1200" dirty="0" err="1">
                <a:solidFill>
                  <a:srgbClr val="26539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  <a:hlinkClick r:id="rId2"/>
              </a:rPr>
              <a:t>Програми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 є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організація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безпечного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, регулярного і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безоплатногоперевезення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учнів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,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дітей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та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педагогічних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працівників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дошкільних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і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загальноосвітніх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навчальних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закладів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у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сільській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місцевості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,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шахтарських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та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інших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малих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монофункціональних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містах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, селищах до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місця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навчання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,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роботи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і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додому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,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поліпшення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освітнього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рівня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населення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,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що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проживає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у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такій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місцевості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, та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раціональне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використання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кадрового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потенціалу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зазначених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x-none" sz="1800" kern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закладів</a:t>
            </a:r>
            <a:r>
              <a:rPr lang="x-none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.</a:t>
            </a:r>
            <a:r>
              <a:rPr lang="uk-UA" sz="1800" kern="1200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endParaRPr lang="uk-UA" sz="1800" kern="1200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0092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C6F94FD-BB30-40D7-9A6D-922258A27F07}"/>
              </a:ext>
            </a:extLst>
          </p:cNvPr>
          <p:cNvSpPr/>
          <p:nvPr/>
        </p:nvSpPr>
        <p:spPr>
          <a:xfrm>
            <a:off x="2711624" y="476672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dirty="0" err="1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ru-RU" sz="18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sz="18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надається</a:t>
            </a:r>
            <a:r>
              <a:rPr lang="ru-RU" sz="18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юридичною</a:t>
            </a:r>
            <a:r>
              <a:rPr lang="ru-RU" sz="18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 для </a:t>
            </a:r>
            <a:r>
              <a:rPr lang="ru-RU" sz="1800" dirty="0" err="1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реєстрації</a:t>
            </a:r>
            <a:r>
              <a:rPr lang="ru-RU" sz="18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800" dirty="0" err="1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перереєстрації</a:t>
            </a:r>
            <a:r>
              <a:rPr lang="ru-RU" sz="18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транспортних</a:t>
            </a:r>
            <a:r>
              <a:rPr lang="ru-RU" sz="18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endParaRPr lang="ru-RU" sz="1800" dirty="0">
              <a:solidFill>
                <a:srgbClr val="1111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9BC35AA-EEBB-45EA-994B-4AD4112A3DE0}"/>
              </a:ext>
            </a:extLst>
          </p:cNvPr>
          <p:cNvSpPr/>
          <p:nvPr/>
        </p:nvSpPr>
        <p:spPr>
          <a:xfrm>
            <a:off x="263352" y="1443841"/>
            <a:ext cx="119286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перереєстрації транспортного засобу на нового власника (відновлення документів та зміни анкетних даних):</a:t>
            </a:r>
            <a:endParaRPr lang="uk-UA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uk-UA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заява встановленого зразка (заповнюється в ТСЦ);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розпорядчі документи (в тому числі згода або дозвіл відповідних суб’єктів управління майном, рішення чи розпорядження власника, завірена в установленому порядку копія наказу (або витягу з наказу) про отримання даної адміністративної послуги тощо);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копія установчих документів (рішення про утворення юридичної особи, засновницький договір, статут, положення, установчий акт, установчий договір тощо);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свідоцтво про реєстрацію транспортного засобу;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договір фінансового лізингу та акт приймання-передачі транспортного засобу (надаються лізингоотримувачем після виконання договору фінансового лізингу);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документи, що встановлюють право власності на транспортний засіб, та акт приймання-</a:t>
            </a:r>
            <a:r>
              <a:rPr lang="uk-UA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передачі,засвідчені</a:t>
            </a:r>
            <a:r>
              <a:rPr lang="uk-UA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підписами сторін – для перереєстрації транспортних засобів (об’єктів права державної власності) у разі їх безоплатної передачі із сфери управління міністерств, інших органів виконавчої влади, національної академії наук, інших самоврядних організацій, яким передане в користування державне </a:t>
            </a:r>
            <a:r>
              <a:rPr lang="uk-UA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майно,до</a:t>
            </a:r>
            <a:r>
              <a:rPr lang="uk-UA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сфери управління органів, уповноважених управляти державним майном – за умови дотримання вимог щодо відчуження, які визначені нормативно-правовими актами Фонду державного майна та іншими актами законодавства;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 приймання-передачі транспортного засобу, свідоцтво про реєстрацію, засвідчена у встановленому порядку копія рішення власника ТЗ про реорганізацію – при реорганізації юридичної особи;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свідоцтво про реєстрацію ТЗ, засвідчена в установленому порядку копія прийнятого власником або судом рішення про ліквідацію юридичної особи – у зв’язку з ліквідацією юридичної особи передаються іншій юридичній особі;</a:t>
            </a:r>
          </a:p>
        </p:txBody>
      </p:sp>
    </p:spTree>
    <p:extLst>
      <p:ext uri="{BB962C8B-B14F-4D97-AF65-F5344CB8AC3E}">
        <p14:creationId xmlns:p14="http://schemas.microsoft.com/office/powerpoint/2010/main" val="15116205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E306550-EC33-457F-AD0B-98FF30EBD369}"/>
              </a:ext>
            </a:extLst>
          </p:cNvPr>
          <p:cNvSpPr/>
          <p:nvPr/>
        </p:nvSpPr>
        <p:spPr>
          <a:xfrm>
            <a:off x="407368" y="1628800"/>
            <a:ext cx="117846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списання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майна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бюджетних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перебувають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 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комунальній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регламентується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регіональними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документами,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затвердженими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органами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виходячи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 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 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комунальним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майном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Так,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 </a:t>
            </a:r>
            <a:r>
              <a:rPr lang="ru-RU" sz="2400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 1 ст. 60 Закону № 280 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комунальної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 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рухоме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нерухоме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майно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територіальним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громадам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сіл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селищ,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районів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 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містах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 2 ст. 327 </a:t>
            </a:r>
            <a:r>
              <a:rPr lang="ru-RU" sz="2400" i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Цивільного</a:t>
            </a:r>
            <a:r>
              <a:rPr lang="ru-RU" sz="2400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кодексу </a:t>
            </a:r>
            <a:r>
              <a:rPr lang="ru-RU" sz="2400" i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16.01.2003 р. № 435-IV 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передбачено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майном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перебуває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 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комунальній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територіальна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громада та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створені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нею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7505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01C8E81-AEF1-42C6-A2CE-8422513BF947}"/>
              </a:ext>
            </a:extLst>
          </p:cNvPr>
          <p:cNvSpPr/>
          <p:nvPr/>
        </p:nvSpPr>
        <p:spPr>
          <a:xfrm>
            <a:off x="335360" y="620688"/>
            <a:ext cx="12192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 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бюджетні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установи,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утримуються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 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бюджету, при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списанні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майна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керуватися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відповідним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рішенням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положенням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про порядок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списання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комунального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майна органу,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уповноваженого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приймати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об’єктами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комунальної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/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Тому для кожного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регіону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документом,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регулює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списання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комунального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майна,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органу,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уповноваженого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приймати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комунальною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власністю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бюджетні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установи,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утримуються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 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місцевих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бюджетів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списанні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майна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керуватися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насамперед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рішенням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органу.</a:t>
            </a:r>
          </a:p>
          <a:p>
            <a:pPr fontAlgn="base"/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 31 ч. 1 ст. 26 Закону № 280 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передбачено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 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майном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комунальної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відповідної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територіальної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громади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передаватися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органам (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керівнику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бюджетної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установи).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передачу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меж та умов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приймається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 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пленарних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засіданнях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відповідної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ради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625987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F6FE48A-17FE-4B42-A7E5-D3165E4AC2B2}"/>
              </a:ext>
            </a:extLst>
          </p:cNvPr>
          <p:cNvSpPr/>
          <p:nvPr/>
        </p:nvSpPr>
        <p:spPr>
          <a:xfrm>
            <a:off x="0" y="1556792"/>
            <a:ext cx="12192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факту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непридатності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необоротних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подальшого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неможливості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неефективності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відновлювального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ремонту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способом, а 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документального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 наказом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установи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створюється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комісія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списання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майна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Наказ про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діючої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комісії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видається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щорічно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 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Як правило,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 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непридатності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неможливості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неефективності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відновлювального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ремонту, а 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необхідної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документації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надаються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щорічній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інвентаризаційній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комісії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783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A26CB2-53B1-4802-BCDC-33F4BAB2AF8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521527" y="609600"/>
            <a:ext cx="8596313" cy="803275"/>
          </a:xfrm>
        </p:spPr>
        <p:txBody>
          <a:bodyPr/>
          <a:lstStyle/>
          <a:p>
            <a:r>
              <a:rPr lang="uk-UA" dirty="0"/>
              <a:t> </a:t>
            </a:r>
            <a:endParaRPr lang="uk-UA" dirty="0">
              <a:solidFill>
                <a:srgbClr val="0070C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B6FA80-CCA8-4E3E-A04B-8AF97287637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412875"/>
            <a:ext cx="8596313" cy="5311775"/>
          </a:xfrm>
        </p:spPr>
        <p:txBody>
          <a:bodyPr>
            <a:normAutofit/>
          </a:bodyPr>
          <a:lstStyle/>
          <a:p>
            <a:endParaRPr lang="ru-RU" dirty="0"/>
          </a:p>
          <a:p>
            <a:endParaRPr lang="uk-UA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49D2CA4-5F2E-4437-9D06-C789A12CEB71}"/>
              </a:ext>
            </a:extLst>
          </p:cNvPr>
          <p:cNvSpPr/>
          <p:nvPr/>
        </p:nvSpPr>
        <p:spPr>
          <a:xfrm>
            <a:off x="951345" y="1674383"/>
            <a:ext cx="10455563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/>
              <a:t>	Передача, наприклад, об’єктів нерухомого майна потребує здійснення державної реєстрації. </a:t>
            </a:r>
          </a:p>
          <a:p>
            <a:pPr algn="just"/>
            <a:endParaRPr lang="uk-UA" sz="2800" dirty="0"/>
          </a:p>
          <a:p>
            <a:pPr algn="just"/>
            <a:r>
              <a:rPr lang="uk-UA" sz="2800" dirty="0"/>
              <a:t>Для вчинення реєстраційних дій державному реєстратору потрібно подати рішення ради та акт приймання-передачі майна.</a:t>
            </a:r>
          </a:p>
          <a:p>
            <a:pPr algn="just"/>
            <a:r>
              <a:rPr lang="uk-UA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964958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A6ACF8EF-056F-4E42-9371-B748A8B77C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5519" y="-99392"/>
            <a:ext cx="10104107" cy="6062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73165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FF3FF66-8851-475F-9A30-D81C3400A93E}"/>
              </a:ext>
            </a:extLst>
          </p:cNvPr>
          <p:cNvSpPr/>
          <p:nvPr/>
        </p:nvSpPr>
        <p:spPr>
          <a:xfrm>
            <a:off x="407368" y="476672"/>
            <a:ext cx="1178463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починаючи з моменту набуття чинності </a:t>
            </a:r>
            <a:r>
              <a:rPr lang="uk-UA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 № 1378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тобто з 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13.01.2004 р.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бюджетні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установи, які мають державні акти на право власності на земельні ділянки або право на постійне користування ними, повинні обліковувати такі 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земельні ділянки в бухгалтерському обліку за експертною грошовою оцінкою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бухгалтерському обліку земельні ділянки обліковують у складі необоротних активів на субрахунку 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101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«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Земельні ділянки» за експертною оцінкою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цьому механізм проведення такої оцінки, оформлення її результатів визначені </a:t>
            </a:r>
            <a:r>
              <a:rPr lang="uk-UA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Методикою експертної грошової оцінки земельних ділянок, затвердженою постановою КМУ від 11.10.2002 р. № 1531 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 </a:t>
            </a:r>
            <a:r>
              <a:rPr lang="uk-UA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Порядком проведення експертної грошової оцінки земельних ділянок, затвердженим наказом Державного комітету України по земельних ресурсах від 09.01.2003 р. № 2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.</a:t>
            </a:r>
          </a:p>
          <a:p>
            <a:pPr fontAlgn="base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порядок обліку земельних ділянок Держказначейство роз’яснювало в </a:t>
            </a:r>
            <a:r>
              <a:rPr lang="uk-UA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листі від 26.05.2009 р. № 15-06/1394-8434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 також цьому питанню була присвячена консультація фахівця Держказначейства «Облік земельних ділянок»</a:t>
            </a:r>
          </a:p>
        </p:txBody>
      </p:sp>
    </p:spTree>
    <p:extLst>
      <p:ext uri="{BB962C8B-B14F-4D97-AF65-F5344CB8AC3E}">
        <p14:creationId xmlns:p14="http://schemas.microsoft.com/office/powerpoint/2010/main" val="9263328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C411552-88CB-4FC7-A612-4171EFC676AC}"/>
              </a:ext>
            </a:extLst>
          </p:cNvPr>
          <p:cNvSpPr/>
          <p:nvPr/>
        </p:nvSpPr>
        <p:spPr>
          <a:xfrm>
            <a:off x="767408" y="1700808"/>
            <a:ext cx="114245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 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первісної вартості земельної ділянки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відносять:</a:t>
            </a:r>
          </a:p>
          <a:p>
            <a:pPr fontAlgn="base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витрати, пов’язані з придбанням такого об’єкта (якщо такі мали місце);</a:t>
            </a:r>
          </a:p>
          <a:p>
            <a:pPr fontAlgn="base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реєстраційні збори, які здійснюють у зв’язку з придбанням (отриманням) прав на об’єкт основних засобів;</a:t>
            </a:r>
          </a:p>
          <a:p>
            <a:pPr fontAlgn="base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витрати на доведення такого об’єкта до стану, у якому він придатний для використання.</a:t>
            </a:r>
          </a:p>
        </p:txBody>
      </p:sp>
    </p:spTree>
    <p:extLst>
      <p:ext uri="{BB962C8B-B14F-4D97-AF65-F5344CB8AC3E}">
        <p14:creationId xmlns:p14="http://schemas.microsoft.com/office/powerpoint/2010/main" val="29836817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8F01F5-A138-4C7D-AC7A-19D8C861B67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595687" y="556759"/>
            <a:ext cx="8596313" cy="1320800"/>
          </a:xfrm>
        </p:spPr>
        <p:txBody>
          <a:bodyPr/>
          <a:lstStyle/>
          <a:p>
            <a:r>
              <a:rPr lang="uk-UA" dirty="0"/>
              <a:t> Дякую за Увагу 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238A57-0008-41A5-8B41-1BE746EC3A7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198915" y="2574245"/>
            <a:ext cx="8596313" cy="3881437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uk-UA" sz="4400" dirty="0"/>
              <a:t>Далі відповіді на питання</a:t>
            </a:r>
          </a:p>
        </p:txBody>
      </p:sp>
    </p:spTree>
    <p:extLst>
      <p:ext uri="{BB962C8B-B14F-4D97-AF65-F5344CB8AC3E}">
        <p14:creationId xmlns:p14="http://schemas.microsoft.com/office/powerpoint/2010/main" val="527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883A7B-8E33-4DCE-98EC-DC60625985C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83343" y="1928420"/>
            <a:ext cx="9688513" cy="5569527"/>
          </a:xfrm>
        </p:spPr>
        <p:txBody>
          <a:bodyPr>
            <a:noAutofit/>
          </a:bodyPr>
          <a:lstStyle/>
          <a:p>
            <a:pPr algn="just"/>
            <a:r>
              <a:rPr lang="ru-RU" dirty="0"/>
              <a:t>	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статті</a:t>
            </a:r>
            <a:r>
              <a:rPr lang="ru-RU" dirty="0"/>
              <a:t> 36 Кодексу </a:t>
            </a:r>
            <a:r>
              <a:rPr lang="ru-RU" dirty="0" err="1"/>
              <a:t>законів</a:t>
            </a:r>
            <a:r>
              <a:rPr lang="ru-RU" dirty="0"/>
              <a:t> про </a:t>
            </a:r>
            <a:r>
              <a:rPr lang="ru-RU" dirty="0" err="1"/>
              <a:t>працю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реорганізації</a:t>
            </a:r>
            <a:r>
              <a:rPr lang="ru-RU" dirty="0"/>
              <a:t> (</a:t>
            </a:r>
            <a:r>
              <a:rPr lang="ru-RU" dirty="0" err="1"/>
              <a:t>злиття</a:t>
            </a:r>
            <a:r>
              <a:rPr lang="ru-RU" dirty="0"/>
              <a:t>, </a:t>
            </a:r>
            <a:r>
              <a:rPr lang="ru-RU" dirty="0" err="1"/>
              <a:t>приєднання</a:t>
            </a:r>
            <a:r>
              <a:rPr lang="ru-RU" dirty="0"/>
              <a:t>, </a:t>
            </a:r>
            <a:r>
              <a:rPr lang="ru-RU" dirty="0" err="1"/>
              <a:t>поділу</a:t>
            </a:r>
            <a:r>
              <a:rPr lang="ru-RU" dirty="0"/>
              <a:t>, </a:t>
            </a:r>
            <a:r>
              <a:rPr lang="ru-RU" dirty="0" err="1"/>
              <a:t>виділення</a:t>
            </a:r>
            <a:r>
              <a:rPr lang="ru-RU" dirty="0"/>
              <a:t>, </a:t>
            </a:r>
            <a:r>
              <a:rPr lang="ru-RU" dirty="0" err="1"/>
              <a:t>перетворення</a:t>
            </a:r>
            <a:r>
              <a:rPr lang="ru-RU" dirty="0"/>
              <a:t>) </a:t>
            </a:r>
            <a:r>
              <a:rPr lang="ru-RU" dirty="0" err="1"/>
              <a:t>дія</a:t>
            </a:r>
            <a:r>
              <a:rPr lang="ru-RU" dirty="0"/>
              <a:t> трудового договору </a:t>
            </a:r>
            <a:r>
              <a:rPr lang="ru-RU" dirty="0" err="1"/>
              <a:t>працівника</a:t>
            </a:r>
            <a:r>
              <a:rPr lang="ru-RU" dirty="0"/>
              <a:t> </a:t>
            </a:r>
            <a:r>
              <a:rPr lang="ru-RU" dirty="0" err="1"/>
              <a:t>продовжується</a:t>
            </a:r>
            <a:r>
              <a:rPr lang="ru-RU" dirty="0"/>
              <a:t>. </a:t>
            </a:r>
            <a:r>
              <a:rPr lang="ru-RU" dirty="0" err="1"/>
              <a:t>Припинення</a:t>
            </a:r>
            <a:r>
              <a:rPr lang="ru-RU" dirty="0"/>
              <a:t> трудового договору з </a:t>
            </a:r>
            <a:r>
              <a:rPr lang="ru-RU" dirty="0" err="1"/>
              <a:t>ініціативи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уповноваженого</a:t>
            </a:r>
            <a:r>
              <a:rPr lang="ru-RU" dirty="0"/>
              <a:t> ним органу </a:t>
            </a:r>
            <a:r>
              <a:rPr lang="ru-RU" dirty="0" err="1"/>
              <a:t>можливе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скорочення</a:t>
            </a:r>
            <a:r>
              <a:rPr lang="ru-RU" dirty="0"/>
              <a:t> </a:t>
            </a:r>
            <a:r>
              <a:rPr lang="ru-RU" dirty="0" err="1"/>
              <a:t>чисельності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штату </a:t>
            </a:r>
            <a:r>
              <a:rPr lang="ru-RU" dirty="0" err="1"/>
              <a:t>працівників</a:t>
            </a:r>
            <a:r>
              <a:rPr lang="ru-RU" dirty="0"/>
              <a:t> (пункт 1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першої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 40).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3449EE-B05B-4083-9695-CCA6C7C62A8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4463143"/>
            <a:ext cx="783771" cy="2394857"/>
          </a:xfrm>
        </p:spPr>
        <p:txBody>
          <a:bodyPr>
            <a:normAutofit/>
          </a:bodyPr>
          <a:lstStyle/>
          <a:p>
            <a:pPr marL="228600" indent="0" algn="just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uk-UA" sz="1800" b="1" i="0" u="none" strike="noStrike" dirty="0">
                <a:solidFill>
                  <a:srgbClr val="5B0F00"/>
                </a:solidFill>
                <a:effectLst/>
                <a:latin typeface="Calibri" panose="020F0502020204030204" pitchFamily="34" charset="0"/>
              </a:rPr>
              <a:t>  </a:t>
            </a:r>
            <a:r>
              <a:rPr lang="uk-UA" sz="2000" b="1" i="0" u="none" strike="noStrike" dirty="0">
                <a:solidFill>
                  <a:srgbClr val="5B0F00"/>
                </a:solidFill>
                <a:effectLst/>
                <a:latin typeface="Georgia" panose="02040502050405020303" pitchFamily="18" charset="0"/>
              </a:rPr>
              <a:t>  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51967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5433428-9DEA-41C4-AA60-23A014995ED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57163"/>
            <a:ext cx="9329738" cy="6770687"/>
          </a:xfrm>
        </p:spPr>
        <p:txBody>
          <a:bodyPr>
            <a:normAutofit/>
          </a:bodyPr>
          <a:lstStyle/>
          <a:p>
            <a:pPr indent="-228600" algn="just" rtl="0">
              <a:spcBef>
                <a:spcPts val="1200"/>
              </a:spcBef>
              <a:spcAft>
                <a:spcPts val="1200"/>
              </a:spcAft>
            </a:pPr>
            <a:r>
              <a:rPr lang="uk-UA" sz="1800" b="0" i="0" u="none" strike="noStrike" dirty="0">
                <a:solidFill>
                  <a:srgbClr val="5B0F00"/>
                </a:solidFill>
                <a:effectLst/>
                <a:latin typeface="Georgia" panose="02040502050405020303" pitchFamily="18" charset="0"/>
              </a:rPr>
              <a:t>5. </a:t>
            </a:r>
            <a:endParaRPr lang="uk-UA" b="0" dirty="0">
              <a:effectLst/>
            </a:endParaRPr>
          </a:p>
          <a:p>
            <a:endParaRPr lang="uk-UA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29A0D78-7F49-4256-9642-C3D388C2F2AC}"/>
              </a:ext>
            </a:extLst>
          </p:cNvPr>
          <p:cNvSpPr/>
          <p:nvPr/>
        </p:nvSpPr>
        <p:spPr>
          <a:xfrm>
            <a:off x="997526" y="1637345"/>
            <a:ext cx="1104669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rgbClr val="FF0000"/>
                </a:solidFill>
              </a:rPr>
              <a:t>	Факт </a:t>
            </a:r>
            <a:r>
              <a:rPr lang="ru-RU" sz="3200" dirty="0" err="1">
                <a:solidFill>
                  <a:srgbClr val="FF0000"/>
                </a:solidFill>
              </a:rPr>
              <a:t>передачі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комунальних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установ</a:t>
            </a:r>
            <a:r>
              <a:rPr lang="ru-RU" sz="3200" dirty="0">
                <a:solidFill>
                  <a:srgbClr val="FF0000"/>
                </a:solidFill>
              </a:rPr>
              <a:t> та </a:t>
            </a:r>
            <a:r>
              <a:rPr lang="ru-RU" sz="3200" dirty="0" err="1">
                <a:solidFill>
                  <a:srgbClr val="FF0000"/>
                </a:solidFill>
              </a:rPr>
              <a:t>закладів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освіти</a:t>
            </a:r>
            <a:r>
              <a:rPr lang="ru-RU" sz="3200" dirty="0">
                <a:solidFill>
                  <a:srgbClr val="FF0000"/>
                </a:solidFill>
              </a:rPr>
              <a:t> з балансу </a:t>
            </a:r>
            <a:r>
              <a:rPr lang="ru-RU" sz="3200" dirty="0" err="1">
                <a:solidFill>
                  <a:srgbClr val="FF0000"/>
                </a:solidFill>
              </a:rPr>
              <a:t>районних</a:t>
            </a:r>
            <a:r>
              <a:rPr lang="ru-RU" sz="3200" dirty="0">
                <a:solidFill>
                  <a:srgbClr val="FF0000"/>
                </a:solidFill>
              </a:rPr>
              <a:t> рад на баланс громад не </a:t>
            </a:r>
            <a:r>
              <a:rPr lang="ru-RU" sz="3200" dirty="0" err="1">
                <a:solidFill>
                  <a:srgbClr val="FF0000"/>
                </a:solidFill>
              </a:rPr>
              <a:t>може</a:t>
            </a:r>
            <a:r>
              <a:rPr lang="ru-RU" sz="3200" dirty="0">
                <a:solidFill>
                  <a:srgbClr val="FF0000"/>
                </a:solidFill>
              </a:rPr>
              <a:t> бути </a:t>
            </a:r>
            <a:r>
              <a:rPr lang="ru-RU" sz="3200" dirty="0" err="1">
                <a:solidFill>
                  <a:srgbClr val="FF0000"/>
                </a:solidFill>
              </a:rPr>
              <a:t>підставою</a:t>
            </a:r>
            <a:r>
              <a:rPr lang="ru-RU" sz="3200" dirty="0">
                <a:solidFill>
                  <a:srgbClr val="FF0000"/>
                </a:solidFill>
              </a:rPr>
              <a:t> для </a:t>
            </a:r>
            <a:r>
              <a:rPr lang="ru-RU" sz="3200" dirty="0" err="1">
                <a:solidFill>
                  <a:srgbClr val="FF0000"/>
                </a:solidFill>
              </a:rPr>
              <a:t>припинення</a:t>
            </a:r>
            <a:r>
              <a:rPr lang="ru-RU" sz="3200" dirty="0">
                <a:solidFill>
                  <a:srgbClr val="FF0000"/>
                </a:solidFill>
              </a:rPr>
              <a:t> трудового договору (</a:t>
            </a:r>
            <a:r>
              <a:rPr lang="ru-RU" sz="3200" dirty="0" err="1">
                <a:solidFill>
                  <a:srgbClr val="FF0000"/>
                </a:solidFill>
              </a:rPr>
              <a:t>звільнення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працівників</a:t>
            </a:r>
            <a:r>
              <a:rPr lang="ru-RU" sz="3200" dirty="0">
                <a:solidFill>
                  <a:srgbClr val="FF0000"/>
                </a:solidFill>
              </a:rPr>
              <a:t>)</a:t>
            </a:r>
            <a:endParaRPr lang="uk-UA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463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2282" y="1582341"/>
            <a:ext cx="10264462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	Заклад </a:t>
            </a:r>
            <a:r>
              <a:rPr lang="ru-RU" sz="2400" dirty="0" err="1"/>
              <a:t>загальної</a:t>
            </a:r>
            <a:r>
              <a:rPr lang="ru-RU" sz="2400" dirty="0"/>
              <a:t> </a:t>
            </a:r>
            <a:r>
              <a:rPr lang="ru-RU" sz="2400" dirty="0" err="1"/>
              <a:t>середньої</a:t>
            </a:r>
            <a:r>
              <a:rPr lang="ru-RU" sz="2400" dirty="0"/>
              <a:t> </a:t>
            </a:r>
            <a:r>
              <a:rPr lang="ru-RU" sz="2400" dirty="0" err="1"/>
              <a:t>освіти</a:t>
            </a:r>
            <a:r>
              <a:rPr lang="ru-RU" sz="2400" dirty="0"/>
              <a:t> </a:t>
            </a:r>
            <a:r>
              <a:rPr lang="ru-RU" sz="2400" dirty="0" err="1"/>
              <a:t>залежно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засновника</a:t>
            </a:r>
            <a:r>
              <a:rPr lang="ru-RU" sz="2400" dirty="0"/>
              <a:t> </a:t>
            </a:r>
            <a:r>
              <a:rPr lang="ru-RU" sz="2400" dirty="0" err="1"/>
              <a:t>може</a:t>
            </a:r>
            <a:r>
              <a:rPr lang="ru-RU" sz="2400" dirty="0"/>
              <a:t> бути:</a:t>
            </a:r>
          </a:p>
          <a:p>
            <a:pPr algn="just"/>
            <a:r>
              <a:rPr lang="ru-RU" sz="2400" dirty="0" err="1"/>
              <a:t>державним</a:t>
            </a:r>
            <a:r>
              <a:rPr lang="ru-RU" sz="2400" dirty="0"/>
              <a:t> - </a:t>
            </a:r>
            <a:r>
              <a:rPr lang="ru-RU" sz="2400" dirty="0" err="1"/>
              <a:t>заснованим</a:t>
            </a:r>
            <a:r>
              <a:rPr lang="ru-RU" sz="2400" dirty="0"/>
              <a:t> </a:t>
            </a:r>
            <a:r>
              <a:rPr lang="ru-RU" sz="2400" dirty="0" err="1"/>
              <a:t>розпорядчим</a:t>
            </a:r>
            <a:r>
              <a:rPr lang="ru-RU" sz="2400" dirty="0"/>
              <a:t> актом органу </a:t>
            </a:r>
            <a:r>
              <a:rPr lang="ru-RU" sz="2400" dirty="0" err="1"/>
              <a:t>державної</a:t>
            </a:r>
            <a:r>
              <a:rPr lang="ru-RU" sz="2400" dirty="0"/>
              <a:t> </a:t>
            </a:r>
            <a:r>
              <a:rPr lang="ru-RU" sz="2400" dirty="0" err="1"/>
              <a:t>влади</a:t>
            </a:r>
            <a:r>
              <a:rPr lang="ru-RU" sz="2400" dirty="0"/>
              <a:t>;</a:t>
            </a:r>
          </a:p>
          <a:p>
            <a:pPr algn="just"/>
            <a:endParaRPr lang="ru-RU" sz="2400" dirty="0"/>
          </a:p>
          <a:p>
            <a:pPr algn="just"/>
            <a:r>
              <a:rPr lang="ru-RU" sz="2400" dirty="0" err="1"/>
              <a:t>комунальним</a:t>
            </a:r>
            <a:r>
              <a:rPr lang="ru-RU" sz="2400" dirty="0"/>
              <a:t> - </a:t>
            </a:r>
            <a:r>
              <a:rPr lang="ru-RU" sz="2400" dirty="0" err="1"/>
              <a:t>заснованим</a:t>
            </a:r>
            <a:r>
              <a:rPr lang="ru-RU" sz="2400" dirty="0"/>
              <a:t> </a:t>
            </a:r>
            <a:r>
              <a:rPr lang="ru-RU" sz="2400" dirty="0" err="1"/>
              <a:t>розпорядчим</a:t>
            </a:r>
            <a:r>
              <a:rPr lang="ru-RU" sz="2400" dirty="0"/>
              <a:t> актом </a:t>
            </a:r>
            <a:r>
              <a:rPr lang="ru-RU" sz="2400" dirty="0" err="1"/>
              <a:t>сільської</a:t>
            </a:r>
            <a:r>
              <a:rPr lang="ru-RU" sz="2400" dirty="0"/>
              <a:t>, </a:t>
            </a:r>
            <a:r>
              <a:rPr lang="ru-RU" sz="2400" dirty="0" err="1"/>
              <a:t>селищної</a:t>
            </a:r>
            <a:r>
              <a:rPr lang="ru-RU" sz="2400" dirty="0"/>
              <a:t>, </a:t>
            </a:r>
            <a:r>
              <a:rPr lang="ru-RU" sz="2400" dirty="0" err="1"/>
              <a:t>міської</a:t>
            </a:r>
            <a:r>
              <a:rPr lang="ru-RU" sz="2400" dirty="0"/>
              <a:t>, </a:t>
            </a:r>
            <a:r>
              <a:rPr lang="ru-RU" sz="2400" b="1" dirty="0" err="1"/>
              <a:t>районної</a:t>
            </a:r>
            <a:r>
              <a:rPr lang="ru-RU" sz="2400" dirty="0"/>
              <a:t>, </a:t>
            </a:r>
            <a:r>
              <a:rPr lang="ru-RU" sz="2400" dirty="0" err="1"/>
              <a:t>обласної</a:t>
            </a:r>
            <a:r>
              <a:rPr lang="ru-RU" sz="2400" dirty="0"/>
              <a:t> ради;</a:t>
            </a:r>
          </a:p>
          <a:p>
            <a:pPr algn="just"/>
            <a:endParaRPr lang="ru-RU" sz="2400" dirty="0"/>
          </a:p>
          <a:p>
            <a:pPr algn="just"/>
            <a:r>
              <a:rPr lang="ru-RU" sz="2400" dirty="0" err="1"/>
              <a:t>приватним</a:t>
            </a:r>
            <a:r>
              <a:rPr lang="ru-RU" sz="2400" dirty="0"/>
              <a:t> - </a:t>
            </a:r>
            <a:r>
              <a:rPr lang="ru-RU" sz="2400" dirty="0" err="1"/>
              <a:t>заснованим</a:t>
            </a:r>
            <a:r>
              <a:rPr lang="ru-RU" sz="2400" dirty="0"/>
              <a:t> </a:t>
            </a:r>
            <a:r>
              <a:rPr lang="ru-RU" sz="2400" dirty="0" err="1"/>
              <a:t>рішенням</a:t>
            </a:r>
            <a:r>
              <a:rPr lang="ru-RU" sz="2400" dirty="0"/>
              <a:t> </a:t>
            </a:r>
            <a:r>
              <a:rPr lang="ru-RU" sz="2400" dirty="0" err="1"/>
              <a:t>фізичної</a:t>
            </a:r>
            <a:r>
              <a:rPr lang="ru-RU" sz="2400" dirty="0"/>
              <a:t> (</a:t>
            </a:r>
            <a:r>
              <a:rPr lang="ru-RU" sz="2400" dirty="0" err="1"/>
              <a:t>фізичних</a:t>
            </a:r>
            <a:r>
              <a:rPr lang="ru-RU" sz="2400" dirty="0"/>
              <a:t>) та/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юридичної</a:t>
            </a:r>
            <a:r>
              <a:rPr lang="ru-RU" sz="2400" dirty="0"/>
              <a:t> (</a:t>
            </a:r>
            <a:r>
              <a:rPr lang="ru-RU" sz="2400" dirty="0" err="1"/>
              <a:t>юридичних</a:t>
            </a:r>
            <a:r>
              <a:rPr lang="ru-RU" sz="2400" dirty="0"/>
              <a:t>) особи (</a:t>
            </a:r>
            <a:r>
              <a:rPr lang="ru-RU" sz="2400" dirty="0" err="1"/>
              <a:t>осіб</a:t>
            </a:r>
            <a:r>
              <a:rPr lang="ru-RU" sz="2400" dirty="0"/>
              <a:t>) приватного права;</a:t>
            </a:r>
          </a:p>
          <a:p>
            <a:pPr algn="just"/>
            <a:endParaRPr lang="ru-RU" sz="2400" dirty="0"/>
          </a:p>
          <a:p>
            <a:pPr algn="just"/>
            <a:r>
              <a:rPr lang="ru-RU" sz="2400" dirty="0" err="1"/>
              <a:t>корпоративним</a:t>
            </a:r>
            <a:r>
              <a:rPr lang="ru-RU" sz="2400" dirty="0"/>
              <a:t> - </a:t>
            </a:r>
            <a:r>
              <a:rPr lang="ru-RU" sz="2400" dirty="0" err="1"/>
              <a:t>заснованим</a:t>
            </a:r>
            <a:r>
              <a:rPr lang="ru-RU" sz="2400" dirty="0"/>
              <a:t> шляхом </a:t>
            </a:r>
            <a:r>
              <a:rPr lang="ru-RU" sz="2400" dirty="0" err="1"/>
              <a:t>укладення</a:t>
            </a:r>
            <a:r>
              <a:rPr lang="ru-RU" sz="2400" dirty="0"/>
              <a:t> </a:t>
            </a:r>
            <a:r>
              <a:rPr lang="ru-RU" sz="2400" dirty="0" err="1"/>
              <a:t>засновницького</a:t>
            </a:r>
            <a:r>
              <a:rPr lang="ru-RU" sz="2400" dirty="0"/>
              <a:t> договору </a:t>
            </a:r>
            <a:r>
              <a:rPr lang="ru-RU" sz="2400" dirty="0" err="1"/>
              <a:t>кількома</a:t>
            </a:r>
            <a:r>
              <a:rPr lang="ru-RU" sz="2400" dirty="0"/>
              <a:t> </a:t>
            </a:r>
            <a:r>
              <a:rPr lang="ru-RU" sz="2400" dirty="0" err="1"/>
              <a:t>засновниками</a:t>
            </a:r>
            <a:r>
              <a:rPr lang="ru-RU" sz="2400" dirty="0"/>
              <a:t> </a:t>
            </a:r>
            <a:r>
              <a:rPr lang="ru-RU" sz="2400" dirty="0" err="1"/>
              <a:t>різних</a:t>
            </a:r>
            <a:r>
              <a:rPr lang="ru-RU" sz="2400" dirty="0"/>
              <a:t> форм </a:t>
            </a:r>
            <a:r>
              <a:rPr lang="ru-RU" sz="2400" dirty="0" err="1"/>
              <a:t>власності</a:t>
            </a:r>
            <a:r>
              <a:rPr lang="ru-RU" sz="2400" dirty="0"/>
              <a:t> на засадах державно-приватного партнерства.</a:t>
            </a:r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6530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310A316-6F3A-42BA-A362-CBFE3C809E7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29308" y="1764145"/>
            <a:ext cx="11933383" cy="2863274"/>
          </a:xfrm>
        </p:spPr>
        <p:txBody>
          <a:bodyPr>
            <a:normAutofit/>
          </a:bodyPr>
          <a:lstStyle/>
          <a:p>
            <a:pPr marL="22860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uk-UA" sz="2800" dirty="0">
                <a:solidFill>
                  <a:schemeClr val="tx1"/>
                </a:solidFill>
              </a:rPr>
              <a:t>	Про зміну назви установи/закладу робиться відповідний запис у трудову книжку відповідно до Інструкції про порядок ведення трудових книжок працівників, затвердженої наказом Мінпраці, </a:t>
            </a:r>
            <a:r>
              <a:rPr lang="uk-UA" sz="2800" dirty="0" err="1">
                <a:solidFill>
                  <a:schemeClr val="tx1"/>
                </a:solidFill>
              </a:rPr>
              <a:t>Мінʼюсту</a:t>
            </a:r>
            <a:r>
              <a:rPr lang="uk-UA" sz="2800" dirty="0">
                <a:solidFill>
                  <a:schemeClr val="tx1"/>
                </a:solidFill>
              </a:rPr>
              <a:t> та Мінсоцзахисту від 29.07.1993 р. №58</a:t>
            </a:r>
          </a:p>
        </p:txBody>
      </p:sp>
    </p:spTree>
    <p:extLst>
      <p:ext uri="{BB962C8B-B14F-4D97-AF65-F5344CB8AC3E}">
        <p14:creationId xmlns:p14="http://schemas.microsoft.com/office/powerpoint/2010/main" val="2360330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310A316-6F3A-42BA-A362-CBFE3C809E7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29308" y="1764145"/>
            <a:ext cx="11933383" cy="2863274"/>
          </a:xfrm>
        </p:spPr>
        <p:txBody>
          <a:bodyPr>
            <a:normAutofit fontScale="77500" lnSpcReduction="20000"/>
          </a:bodyPr>
          <a:lstStyle/>
          <a:p>
            <a:pPr marL="22860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2800" dirty="0" err="1">
                <a:solidFill>
                  <a:schemeClr val="tx1"/>
                </a:solidFill>
              </a:rPr>
              <a:t>Відповідно</a:t>
            </a:r>
            <a:r>
              <a:rPr lang="ru-RU" sz="2800" dirty="0">
                <a:solidFill>
                  <a:schemeClr val="tx1"/>
                </a:solidFill>
              </a:rPr>
              <a:t> до п. 2.15 </a:t>
            </a:r>
            <a:r>
              <a:rPr lang="ru-RU" sz="2800" dirty="0" err="1">
                <a:solidFill>
                  <a:schemeClr val="tx1"/>
                </a:solidFill>
              </a:rPr>
              <a:t>Інструкції</a:t>
            </a:r>
            <a:r>
              <a:rPr lang="ru-RU" sz="2800" dirty="0">
                <a:solidFill>
                  <a:schemeClr val="tx1"/>
                </a:solidFill>
              </a:rPr>
              <a:t> про порядок </a:t>
            </a:r>
            <a:r>
              <a:rPr lang="ru-RU" sz="2800" dirty="0" err="1">
                <a:solidFill>
                  <a:schemeClr val="tx1"/>
                </a:solidFill>
              </a:rPr>
              <a:t>ведення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трудових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книжок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працівників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r>
              <a:rPr lang="ru-RU" sz="2800" dirty="0" err="1">
                <a:solidFill>
                  <a:schemeClr val="tx1"/>
                </a:solidFill>
              </a:rPr>
              <a:t>затвердженої</a:t>
            </a:r>
            <a:r>
              <a:rPr lang="ru-RU" sz="2800" dirty="0">
                <a:solidFill>
                  <a:schemeClr val="tx1"/>
                </a:solidFill>
              </a:rPr>
              <a:t> наказом </a:t>
            </a:r>
            <a:r>
              <a:rPr lang="ru-RU" sz="2800" dirty="0" err="1">
                <a:solidFill>
                  <a:schemeClr val="tx1"/>
                </a:solidFill>
              </a:rPr>
              <a:t>Мінпраці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r>
              <a:rPr lang="ru-RU" sz="2800" dirty="0" err="1">
                <a:solidFill>
                  <a:schemeClr val="tx1"/>
                </a:solidFill>
              </a:rPr>
              <a:t>Мін’юсту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r>
              <a:rPr lang="ru-RU" sz="2800" dirty="0" err="1">
                <a:solidFill>
                  <a:schemeClr val="tx1"/>
                </a:solidFill>
              </a:rPr>
              <a:t>Мінсоцзахисту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від</a:t>
            </a:r>
            <a:r>
              <a:rPr lang="ru-RU" sz="2800" dirty="0">
                <a:solidFill>
                  <a:schemeClr val="tx1"/>
                </a:solidFill>
              </a:rPr>
              <a:t> 29.07.1993 р. № 58, </a:t>
            </a:r>
            <a:r>
              <a:rPr lang="ru-RU" sz="2800" dirty="0" err="1">
                <a:solidFill>
                  <a:schemeClr val="tx1"/>
                </a:solidFill>
              </a:rPr>
              <a:t>якщо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під</a:t>
            </a:r>
            <a:r>
              <a:rPr lang="ru-RU" sz="2800" dirty="0">
                <a:solidFill>
                  <a:schemeClr val="tx1"/>
                </a:solidFill>
              </a:rPr>
              <a:t> час </a:t>
            </a:r>
            <a:r>
              <a:rPr lang="ru-RU" sz="2800" dirty="0" err="1">
                <a:solidFill>
                  <a:schemeClr val="tx1"/>
                </a:solidFill>
              </a:rPr>
              <a:t>роботи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працівника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назва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підприємства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змінюється</a:t>
            </a:r>
            <a:r>
              <a:rPr lang="ru-RU" sz="2800" dirty="0">
                <a:solidFill>
                  <a:schemeClr val="tx1"/>
                </a:solidFill>
              </a:rPr>
              <a:t>, то про </a:t>
            </a:r>
            <a:r>
              <a:rPr lang="ru-RU" sz="2800" dirty="0" err="1">
                <a:solidFill>
                  <a:schemeClr val="tx1"/>
                </a:solidFill>
              </a:rPr>
              <a:t>це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окремим</a:t>
            </a:r>
            <a:r>
              <a:rPr lang="ru-RU" sz="2800" dirty="0">
                <a:solidFill>
                  <a:schemeClr val="tx1"/>
                </a:solidFill>
              </a:rPr>
              <a:t> порядком у </a:t>
            </a:r>
            <a:r>
              <a:rPr lang="ru-RU" sz="2800" dirty="0" err="1">
                <a:solidFill>
                  <a:schemeClr val="tx1"/>
                </a:solidFill>
              </a:rPr>
              <a:t>графі</a:t>
            </a:r>
            <a:r>
              <a:rPr lang="ru-RU" sz="2800" dirty="0">
                <a:solidFill>
                  <a:schemeClr val="tx1"/>
                </a:solidFill>
              </a:rPr>
              <a:t> 3 </a:t>
            </a:r>
            <a:r>
              <a:rPr lang="ru-RU" sz="2800" dirty="0" err="1">
                <a:solidFill>
                  <a:schemeClr val="tx1"/>
                </a:solidFill>
              </a:rPr>
              <a:t>трудової</a:t>
            </a:r>
            <a:r>
              <a:rPr lang="ru-RU" sz="2800" dirty="0">
                <a:solidFill>
                  <a:schemeClr val="tx1"/>
                </a:solidFill>
              </a:rPr>
              <a:t> книжки </a:t>
            </a:r>
            <a:r>
              <a:rPr lang="ru-RU" sz="2800" dirty="0" err="1">
                <a:solidFill>
                  <a:schemeClr val="tx1"/>
                </a:solidFill>
              </a:rPr>
              <a:t>робиться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запис</a:t>
            </a:r>
            <a:r>
              <a:rPr lang="ru-RU" sz="2800" dirty="0">
                <a:solidFill>
                  <a:schemeClr val="tx1"/>
                </a:solidFill>
              </a:rPr>
              <a:t>: </a:t>
            </a:r>
          </a:p>
          <a:p>
            <a:pPr marL="22860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2800" dirty="0">
                <a:solidFill>
                  <a:schemeClr val="tx1"/>
                </a:solidFill>
              </a:rPr>
              <a:t>«</a:t>
            </a:r>
            <a:r>
              <a:rPr lang="ru-RU" sz="2800" dirty="0" err="1">
                <a:solidFill>
                  <a:schemeClr val="tx1"/>
                </a:solidFill>
              </a:rPr>
              <a:t>Підприємство</a:t>
            </a:r>
            <a:r>
              <a:rPr lang="ru-RU" sz="2800" dirty="0">
                <a:solidFill>
                  <a:schemeClr val="tx1"/>
                </a:solidFill>
              </a:rPr>
              <a:t> «А» з такого-то числа </a:t>
            </a:r>
            <a:r>
              <a:rPr lang="ru-RU" sz="2800" dirty="0" err="1">
                <a:solidFill>
                  <a:schemeClr val="tx1"/>
                </a:solidFill>
              </a:rPr>
              <a:t>переіменоване</a:t>
            </a:r>
            <a:r>
              <a:rPr lang="ru-RU" sz="2800" dirty="0">
                <a:solidFill>
                  <a:schemeClr val="tx1"/>
                </a:solidFill>
              </a:rPr>
              <a:t> на «И», а у </a:t>
            </a:r>
            <a:r>
              <a:rPr lang="ru-RU" sz="2800" dirty="0" err="1">
                <a:solidFill>
                  <a:schemeClr val="tx1"/>
                </a:solidFill>
              </a:rPr>
              <a:t>графі</a:t>
            </a:r>
            <a:r>
              <a:rPr lang="ru-RU" sz="2800" dirty="0">
                <a:solidFill>
                  <a:schemeClr val="tx1"/>
                </a:solidFill>
              </a:rPr>
              <a:t> 4 </a:t>
            </a:r>
            <a:r>
              <a:rPr lang="ru-RU" sz="2800" dirty="0" err="1">
                <a:solidFill>
                  <a:schemeClr val="tx1"/>
                </a:solidFill>
              </a:rPr>
              <a:t>проставляється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підстава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перейменування</a:t>
            </a:r>
            <a:r>
              <a:rPr lang="ru-RU" sz="2800" dirty="0">
                <a:solidFill>
                  <a:schemeClr val="tx1"/>
                </a:solidFill>
              </a:rPr>
              <a:t> — наказ (</a:t>
            </a:r>
            <a:r>
              <a:rPr lang="ru-RU" sz="2800" dirty="0" err="1">
                <a:solidFill>
                  <a:schemeClr val="tx1"/>
                </a:solidFill>
              </a:rPr>
              <a:t>розпорядження</a:t>
            </a:r>
            <a:r>
              <a:rPr lang="ru-RU" sz="2800" dirty="0">
                <a:solidFill>
                  <a:schemeClr val="tx1"/>
                </a:solidFill>
              </a:rPr>
              <a:t>), </a:t>
            </a:r>
            <a:r>
              <a:rPr lang="ru-RU" sz="2800" dirty="0" err="1">
                <a:solidFill>
                  <a:schemeClr val="tx1"/>
                </a:solidFill>
              </a:rPr>
              <a:t>його</a:t>
            </a:r>
            <a:r>
              <a:rPr lang="ru-RU" sz="2800" dirty="0">
                <a:solidFill>
                  <a:schemeClr val="tx1"/>
                </a:solidFill>
              </a:rPr>
              <a:t> дата і номер.</a:t>
            </a:r>
            <a:endParaRPr lang="uk-UA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714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310A316-6F3A-42BA-A362-CBFE3C809E7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29308" y="1764145"/>
            <a:ext cx="11933383" cy="2863274"/>
          </a:xfrm>
        </p:spPr>
        <p:txBody>
          <a:bodyPr>
            <a:normAutofit fontScale="62500" lnSpcReduction="20000"/>
          </a:bodyPr>
          <a:lstStyle/>
          <a:p>
            <a:pPr marL="22860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uk-UA" sz="2800" dirty="0">
                <a:solidFill>
                  <a:schemeClr val="tx1"/>
                </a:solidFill>
              </a:rPr>
              <a:t>У трудових книжках керівників закладів освіти маєте внести запис на підставі відповідного рішення ради, яким міська рада взяла на себе управління цими закладами і, відповідно, у назві закладів відбулися зміни.</a:t>
            </a:r>
          </a:p>
          <a:p>
            <a:pPr marL="228600" indent="0" algn="just">
              <a:spcBef>
                <a:spcPts val="1200"/>
              </a:spcBef>
              <a:spcAft>
                <a:spcPts val="1200"/>
              </a:spcAft>
              <a:buNone/>
            </a:pPr>
            <a:endParaRPr lang="uk-UA" sz="2800" dirty="0">
              <a:solidFill>
                <a:schemeClr val="tx1"/>
              </a:solidFill>
            </a:endParaRPr>
          </a:p>
          <a:p>
            <a:pPr marL="22860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uk-UA" sz="2800" dirty="0">
                <a:solidFill>
                  <a:schemeClr val="tx1"/>
                </a:solidFill>
              </a:rPr>
              <a:t>Так, у графі 3 зазначається «Назву закладу змінено на ____________________________ (вказуємо нову назву) _____________ ради (вказуємо назву органу місцевого самоврядування)», а у графі 4 «Рішення ___ сесії ___ скликання від ___ р. № ___.»</a:t>
            </a:r>
          </a:p>
        </p:txBody>
      </p:sp>
    </p:spTree>
    <p:extLst>
      <p:ext uri="{BB962C8B-B14F-4D97-AF65-F5344CB8AC3E}">
        <p14:creationId xmlns:p14="http://schemas.microsoft.com/office/powerpoint/2010/main" val="200217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310A316-6F3A-42BA-A362-CBFE3C809E7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29308" y="1764145"/>
            <a:ext cx="11933383" cy="2863274"/>
          </a:xfrm>
        </p:spPr>
        <p:txBody>
          <a:bodyPr>
            <a:normAutofit fontScale="85000" lnSpcReduction="10000"/>
          </a:bodyPr>
          <a:lstStyle/>
          <a:p>
            <a:pPr marL="22860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2800" dirty="0" err="1">
                <a:solidFill>
                  <a:schemeClr val="tx1"/>
                </a:solidFill>
              </a:rPr>
              <a:t>Аналогічні</a:t>
            </a:r>
            <a:r>
              <a:rPr lang="ru-RU" sz="2800" dirty="0">
                <a:solidFill>
                  <a:schemeClr val="tx1"/>
                </a:solidFill>
              </a:rPr>
              <a:t> записи </a:t>
            </a:r>
            <a:r>
              <a:rPr lang="ru-RU" sz="2800" dirty="0" err="1">
                <a:solidFill>
                  <a:schemeClr val="tx1"/>
                </a:solidFill>
              </a:rPr>
              <a:t>мають</a:t>
            </a:r>
            <a:r>
              <a:rPr lang="ru-RU" sz="2800" dirty="0">
                <a:solidFill>
                  <a:schemeClr val="tx1"/>
                </a:solidFill>
              </a:rPr>
              <a:t> внести до </a:t>
            </a:r>
            <a:r>
              <a:rPr lang="ru-RU" sz="2800" dirty="0" err="1">
                <a:solidFill>
                  <a:schemeClr val="tx1"/>
                </a:solidFill>
              </a:rPr>
              <a:t>трудових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книжок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решти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працівників</a:t>
            </a:r>
            <a:r>
              <a:rPr lang="ru-RU" sz="2800" dirty="0">
                <a:solidFill>
                  <a:schemeClr val="tx1"/>
                </a:solidFill>
              </a:rPr>
              <a:t> закладу.</a:t>
            </a:r>
          </a:p>
          <a:p>
            <a:pPr marL="228600" indent="0" algn="just">
              <a:spcBef>
                <a:spcPts val="1200"/>
              </a:spcBef>
              <a:spcAft>
                <a:spcPts val="1200"/>
              </a:spcAft>
              <a:buNone/>
            </a:pPr>
            <a:endParaRPr lang="ru-RU" sz="2800" dirty="0">
              <a:solidFill>
                <a:schemeClr val="tx1"/>
              </a:solidFill>
            </a:endParaRPr>
          </a:p>
          <a:p>
            <a:pPr marL="22860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2800" dirty="0" err="1">
                <a:solidFill>
                  <a:schemeClr val="tx1"/>
                </a:solidFill>
              </a:rPr>
              <a:t>Печаткою</a:t>
            </a:r>
            <a:r>
              <a:rPr lang="ru-RU" sz="2800" dirty="0">
                <a:solidFill>
                  <a:schemeClr val="tx1"/>
                </a:solidFill>
              </a:rPr>
              <a:t> та </a:t>
            </a:r>
            <a:r>
              <a:rPr lang="ru-RU" sz="2800" dirty="0" err="1">
                <a:solidFill>
                  <a:schemeClr val="tx1"/>
                </a:solidFill>
              </a:rPr>
              <a:t>підписом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такі</a:t>
            </a:r>
            <a:r>
              <a:rPr lang="ru-RU" sz="2800" dirty="0">
                <a:solidFill>
                  <a:schemeClr val="tx1"/>
                </a:solidFill>
              </a:rPr>
              <a:t> записи не </a:t>
            </a:r>
            <a:r>
              <a:rPr lang="ru-RU" sz="2800" dirty="0" err="1">
                <a:solidFill>
                  <a:schemeClr val="tx1"/>
                </a:solidFill>
              </a:rPr>
              <a:t>завіряються</a:t>
            </a:r>
            <a:r>
              <a:rPr lang="ru-RU" sz="2800" dirty="0">
                <a:solidFill>
                  <a:schemeClr val="tx1"/>
                </a:solidFill>
              </a:rPr>
              <a:t> (</a:t>
            </a:r>
            <a:r>
              <a:rPr lang="ru-RU" sz="2800" dirty="0" err="1">
                <a:solidFill>
                  <a:schemeClr val="tx1"/>
                </a:solidFill>
              </a:rPr>
              <a:t>завіряються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лише</a:t>
            </a:r>
            <a:r>
              <a:rPr lang="ru-RU" sz="2800" dirty="0">
                <a:solidFill>
                  <a:schemeClr val="tx1"/>
                </a:solidFill>
              </a:rPr>
              <a:t> у </a:t>
            </a:r>
            <a:r>
              <a:rPr lang="ru-RU" sz="2800" dirty="0" err="1">
                <a:solidFill>
                  <a:schemeClr val="tx1"/>
                </a:solidFill>
              </a:rPr>
              <a:t>разі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звільнення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працівника</a:t>
            </a:r>
            <a:r>
              <a:rPr lang="ru-RU" sz="2800" dirty="0">
                <a:solidFill>
                  <a:schemeClr val="tx1"/>
                </a:solidFill>
              </a:rPr>
              <a:t> з </a:t>
            </a:r>
            <a:r>
              <a:rPr lang="ru-RU" sz="2800" dirty="0" err="1">
                <a:solidFill>
                  <a:schemeClr val="tx1"/>
                </a:solidFill>
              </a:rPr>
              <a:t>роботи</a:t>
            </a:r>
            <a:r>
              <a:rPr lang="ru-RU" sz="2800" dirty="0">
                <a:solidFill>
                  <a:schemeClr val="tx1"/>
                </a:solidFill>
              </a:rPr>
              <a:t>).</a:t>
            </a:r>
            <a:endParaRPr lang="uk-UA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248474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Офіс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Копия presentation_DECIDE" id="{D2F0EB8D-A4DB-4458-AD55-28E3B0F89E2D}" vid="{4A0D791B-1E1C-4D2F-8E24-A0D4F8B92B1D}"/>
    </a:ext>
  </a:extLst>
</a:theme>
</file>

<file path=ppt/theme/theme2.xml><?xml version="1.0" encoding="utf-8"?>
<a:theme xmlns:a="http://schemas.openxmlformats.org/drawingml/2006/main" name="2_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2635</TotalTime>
  <Words>1942</Words>
  <Application>Microsoft Office PowerPoint</Application>
  <PresentationFormat>Широкоэкранный</PresentationFormat>
  <Paragraphs>66</Paragraphs>
  <Slides>23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23</vt:i4>
      </vt:variant>
    </vt:vector>
  </HeadingPairs>
  <TitlesOfParts>
    <vt:vector size="30" baseType="lpstr">
      <vt:lpstr>Arial</vt:lpstr>
      <vt:lpstr>Calibri</vt:lpstr>
      <vt:lpstr>Georgia</vt:lpstr>
      <vt:lpstr>Symbol</vt:lpstr>
      <vt:lpstr>Times New Roman</vt:lpstr>
      <vt:lpstr>1_Тема Office</vt:lpstr>
      <vt:lpstr>2_Simple Light</vt:lpstr>
      <vt:lpstr>Передача рухомого та нерухомого майна ЗСО</vt:lpstr>
      <vt:lpstr> </vt:lpstr>
      <vt:lpstr> Відповідно до статті 36 Кодексу законів про працю України у разі зміни власника підприємства, а також у разі його реорганізації (злиття, приєднання, поділу, виділення, перетворення) дія трудового договору працівника продовжується. Припинення трудового договору з ініціативи власника або уповноваженого ним органу можливе лише у разі скорочення чисельності або штату працівників (пункт 1 частини першої статті 40).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Дякую за Увагу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СТВОРЮЄМО ОРГАН УПРАВЛІННЯ ОСВІТОЮ  В ГРОМАДІ</dc:title>
  <dc:creator>Ковшова Елена Александровна</dc:creator>
  <cp:lastModifiedBy>comfy</cp:lastModifiedBy>
  <cp:revision>102</cp:revision>
  <dcterms:modified xsi:type="dcterms:W3CDTF">2021-03-18T13:53:46Z</dcterms:modified>
</cp:coreProperties>
</file>