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705" r:id="rId2"/>
  </p:sldMasterIdLst>
  <p:notesMasterIdLst>
    <p:notesMasterId r:id="rId26"/>
  </p:notesMasterIdLst>
  <p:sldIdLst>
    <p:sldId id="256" r:id="rId3"/>
    <p:sldId id="257" r:id="rId4"/>
    <p:sldId id="1078" r:id="rId5"/>
    <p:sldId id="1082" r:id="rId6"/>
    <p:sldId id="1079" r:id="rId7"/>
    <p:sldId id="1083" r:id="rId8"/>
    <p:sldId id="1089" r:id="rId9"/>
    <p:sldId id="1081" r:id="rId10"/>
    <p:sldId id="1086" r:id="rId11"/>
    <p:sldId id="1090" r:id="rId12"/>
    <p:sldId id="1091" r:id="rId13"/>
    <p:sldId id="1092" r:id="rId14"/>
    <p:sldId id="1084" r:id="rId15"/>
    <p:sldId id="1098" r:id="rId16"/>
    <p:sldId id="1099" r:id="rId17"/>
    <p:sldId id="1085" r:id="rId18"/>
    <p:sldId id="1094" r:id="rId19"/>
    <p:sldId id="1064" r:id="rId20"/>
    <p:sldId id="1080" r:id="rId21"/>
    <p:sldId id="1096" r:id="rId22"/>
    <p:sldId id="1095" r:id="rId23"/>
    <p:sldId id="1088" r:id="rId24"/>
    <p:sldId id="1097" r:id="rId2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Korinets" initials="RK" lastIdx="48" clrIdx="0"/>
  <p:cmAuthor id="2" name="Zmysla, Andriana GIZ UA" initials="ZAGU" lastIdx="6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B60"/>
    <a:srgbClr val="FDBB2D"/>
    <a:srgbClr val="515E6B"/>
    <a:srgbClr val="AB7665"/>
    <a:srgbClr val="778899"/>
    <a:srgbClr val="77E3FF"/>
    <a:srgbClr val="6D91CB"/>
    <a:srgbClr val="749BCA"/>
    <a:srgbClr val="B9E5F4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83509" autoAdjust="0"/>
  </p:normalViewPr>
  <p:slideViewPr>
    <p:cSldViewPr snapToGrid="0">
      <p:cViewPr>
        <p:scale>
          <a:sx n="60" d="100"/>
          <a:sy n="60" d="100"/>
        </p:scale>
        <p:origin x="300" y="-54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2"/>
    </p:cViewPr>
  </p:sorter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70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КЗОТИЧНИЙ МІНІ-ЗООПАРК В ЗАКАРПАТТІ</a:t>
            </a:r>
          </a:p>
          <a:p>
            <a:endParaRPr lang="uk-UA" dirty="0"/>
          </a:p>
          <a:p>
            <a:r>
              <a:rPr lang="uk-UA" dirty="0"/>
              <a:t>Фермер Василь Шимон із села </a:t>
            </a:r>
            <a:r>
              <a:rPr lang="uk-UA" dirty="0" err="1"/>
              <a:t>Горінчово</a:t>
            </a:r>
            <a:r>
              <a:rPr lang="uk-UA" dirty="0"/>
              <a:t> Закарпатської області на своїй фермі створив цілий «музей живої природи».</a:t>
            </a:r>
          </a:p>
          <a:p>
            <a:endParaRPr lang="uk-UA" dirty="0"/>
          </a:p>
          <a:p>
            <a:r>
              <a:rPr lang="uk-UA" dirty="0"/>
              <a:t>Господарство можна назвати екзотичним міні-зоопарком, де фермер розводить безліч екзотичних птахів, буйволів, благородних оленів, косуль, </a:t>
            </a:r>
            <a:r>
              <a:rPr lang="uk-UA" dirty="0" err="1"/>
              <a:t>овець</a:t>
            </a:r>
            <a:r>
              <a:rPr lang="uk-UA" dirty="0"/>
              <a:t>, кіз, диких кабанів, коней.</a:t>
            </a:r>
          </a:p>
          <a:p>
            <a:endParaRPr lang="uk-UA" dirty="0"/>
          </a:p>
          <a:p>
            <a:r>
              <a:rPr lang="uk-UA" dirty="0"/>
              <a:t>Фермер має також і кілька павичів у своєму господарстві. Також поруч із райськими птахами володіннями незвичної ферми гуляють фазани, гуси, індички, </a:t>
            </a:r>
            <a:r>
              <a:rPr lang="uk-UA" dirty="0" err="1"/>
              <a:t>курі</a:t>
            </a:r>
            <a:r>
              <a:rPr lang="uk-UA" dirty="0"/>
              <a:t> різних порід.</a:t>
            </a:r>
          </a:p>
          <a:p>
            <a:endParaRPr lang="uk-UA" dirty="0"/>
          </a:p>
          <a:p>
            <a:r>
              <a:rPr lang="uk-UA" dirty="0"/>
              <a:t>Господар каже, що взимку своїх екзотичних птахів утримує у теплих будиночках, де стелі оснащені спеціальними лампами, які і світять, і гріють. Їдять вони багато що: конюшину, люцерну, кропиву, лугове різнотрав’я, солодкі злаки, різні зернові, терті овочі.</a:t>
            </a:r>
          </a:p>
          <a:p>
            <a:endParaRPr lang="uk-UA" dirty="0"/>
          </a:p>
          <a:p>
            <a:r>
              <a:rPr lang="uk-UA" dirty="0"/>
              <a:t>Яйця і м'ясо господар використовує і для своєї родини, і збуває. Так, </a:t>
            </a:r>
            <a:r>
              <a:rPr lang="uk-UA" dirty="0" err="1"/>
              <a:t>страусихи</a:t>
            </a:r>
            <a:r>
              <a:rPr lang="uk-UA" dirty="0"/>
              <a:t> несуться приблизно раз на 2 дні, 10 місяців у році – із лютого до листопада, у залежності від погоди.</a:t>
            </a:r>
          </a:p>
          <a:p>
            <a:endParaRPr lang="uk-UA" dirty="0"/>
          </a:p>
          <a:p>
            <a:r>
              <a:rPr lang="uk-UA" dirty="0"/>
              <a:t>Підприємливий господар завжди радий відвідувачам на своїй фермі й привітно частує гостей </a:t>
            </a:r>
            <a:r>
              <a:rPr lang="uk-UA" dirty="0" err="1"/>
              <a:t>смаколиками</a:t>
            </a:r>
            <a:r>
              <a:rPr lang="uk-UA" dirty="0"/>
              <a:t> з екологічно-чистої продукції.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CC068C-43D5-4A42-888A-B76327F5D3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34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Обговоріть, хто займається розвитком підприємництва у громадах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C068C-43D5-4A42-888A-B76327F5D3C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0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A4256-BC5B-4BC3-A2FB-726F2CF03AFD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 bwMode="auto">
          <a:xfrm>
            <a:off x="2688013" y="6209030"/>
            <a:ext cx="6649720" cy="6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3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2A57-E6DB-45CE-B8C0-DB47BC57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C6C8468-B5D9-4DC0-B32A-95B8339DB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FE1422-98A4-4CCC-B9E0-6E723C9B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4C4FA-A1B4-44AC-917A-44E2B159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74EB8A-3391-446F-99E3-8EECC8D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77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D0011-BA20-4597-A2AD-C48196FE6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FB9E8B-8330-4593-81ED-F02899936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DB61A7-B3BC-4ACE-9739-CDC280A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315BE8-6A64-4CAB-9DBC-3EDE5DED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1CFA17-BC6C-4F6E-A22B-40B8C6E8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415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89583-14F3-4C2A-8BE3-4D9DE010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6B03BA-A512-47A0-98DE-7E07498EA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2EF71A-E38D-4A90-B852-288895405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6928D6-EAB6-4C85-A79C-7958F0B83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DB797B-FEF5-4EB1-B658-68685A6C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0BFA8F-6CB8-4693-8AF4-5C4A3FF7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56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5AEEB-F017-4575-8043-D0825859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18BB17-6282-4C9F-9CCB-B2B130EE2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77A491-AEA0-40BE-B2F3-4570D3D8E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0638B7-CA57-4290-8C76-DF4677D81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0D4A7A-D660-4ADE-B310-88DF6054A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B6FD87-8EEF-42B2-A949-F77A79BD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0F671-4890-4E11-839D-59E440BD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646989A-FE81-4523-9862-CBB8841D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188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D8D6-E7B4-4873-9450-9645C561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7208994-E800-4673-A8F9-BA3E8DD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D5A94E9-F6E9-4D7B-AA8A-BFE6177E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AECABA8-64D9-4454-94C9-5E8E0890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74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D18FE83-9CAB-440F-A7B6-48D8D990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172A15E-5A2B-4208-8635-D839B8D3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B2DB8D-E441-43F4-BCD5-50A1C8C1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1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56AF1-27B4-4E62-8CC7-AE90C8A3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6333E6-D7A3-45F5-9658-C684799AE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9C4F4B1-2114-4073-8401-966A1B0D9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3A930CA-90B1-4143-B5D2-DDB1046B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547F76-72A2-40E2-905D-059DEE93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97729F-6129-46DD-A4CE-7A385701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901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C0A86-B3A6-4016-B360-8427C6C49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09F47E-06ED-44F4-83DB-CB0782F03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9504B9-8F11-4F0E-9673-1E53BACBB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094D6A-80C8-45A7-9D7A-8E35967F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BCDB43-BF55-48EB-AE33-4B50AA72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D6423-FA11-4358-A9E0-BB9C768B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0250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5CF82-A627-478C-B081-70A3248E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012507C-0033-4B73-A42D-82BD907F3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5DB37-9F55-4EE2-8629-3CF7E0B7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D2D9D0C-B5B7-47C3-9D78-9B23A6A1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EB410C-E6EF-46C9-B7C3-48A0153E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8385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532097-03FC-46C8-AA5C-A8B87726E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4502CA5-0DA9-41CB-A9C0-35FF5F2B2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3F4CA9-46B0-4D81-B54D-4A7618FA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A0309B-17A2-4AF3-92DA-AA5E8880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CC0F8A-1625-4026-964E-D20A5A66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63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9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8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69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7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41406-9147-47A4-8C6D-A38F2C4F1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279" y="13849"/>
            <a:ext cx="665131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59704-6859-4D49-99CD-DC7CFDBF2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4F09C93-071F-4E2D-939F-B24AAB43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17D3CE-C061-4B1A-B329-F90999C9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CBEA88-12D5-42A2-9F46-884211F0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823F5-169D-4340-8011-98D94369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90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7EA1F4-77B1-46C5-84DB-85CBE3A5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110277B-7EC3-4FB9-80EC-66C88CBE9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184F2C-8FC3-4EF5-A5A7-3866A73C9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26A2B-0867-422C-92DB-5CE037FD4C9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2B605E0-1B71-49BC-AFBD-4271DB411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E0BB7A-2C24-41CF-95FE-CECA1724C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2513-D6BF-44C2-8351-D32BD487B9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3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06-2018-%D0%BF" TargetMode="External"/><Relationship Id="rId2" Type="http://schemas.openxmlformats.org/officeDocument/2006/relationships/hyperlink" Target="https://zakon.rada.gov.ua/laws/show/1102-2004-%D0%B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erezhany-rrada.gov.ua/index.php?option=com_content&amp;view=article&amp;id=3749:-2019-2020-&amp;catid=57:2012-02-17-07-32-23&amp;Itemid=80" TargetMode="External"/><Relationship Id="rId2" Type="http://schemas.openxmlformats.org/officeDocument/2006/relationships/hyperlink" Target="https://www.oblradack.gov.ua/oblasn-programi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hyperlink" Target="https://oda.odessa.gov.ua/statics/pages/files/5e32f84419dbb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notg.gov.ua/storage/documents/documents/ec2dab7f4d55dd0d033dc95b2e87c31c.pdf" TargetMode="External"/><Relationship Id="rId2" Type="http://schemas.openxmlformats.org/officeDocument/2006/relationships/hyperlink" Target="http://sergiyvska-rada.gov.ua/vlada/prohramy/743-prohrama-pidtrymky-ahrarnoho-sektoru-ta-rozvytku-silskykh-terytorii-serhiivskoi-obiednanoi-terytorialnoi-hromady-za-priorytetnymy-napriamkamy-na-period-do-2020-roku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hyperlink" Target="https://kopychynecka-gromada.gov.ua/cili-ta-zavdannya-do-strategii-kopichineckoi-otg-2020-2027-13-16-03-27-05-2020/" TargetMode="External"/><Relationship Id="rId4" Type="http://schemas.openxmlformats.org/officeDocument/2006/relationships/hyperlink" Target="https://berezivska-gromada.gov.ua/programa-rozvitku-malogo-ta-serednogo-pidpriemnictva-berezivskoi-silskoi-radi-gluhivskogo-rajonu-sumskoi-oblasti-na-20172020-roki-1535628876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funds.gov.mt/en/EU%20Funds%20Programmes/European%20Agricultural%20Fund/Pages/LEADER/Local-Action-Groups.aspx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hyperlink" Target="http://buzivska.gromada.org.ua/bjudzhet-uchasti-1563445494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3.png"/><Relationship Id="rId7" Type="http://schemas.openxmlformats.org/officeDocument/2006/relationships/hyperlink" Target="http://buzivska.gromada.org.ua/bjudzhet-uchasti-1563445494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enrd.ec.europa.eu/leader-clld/lag-database_en" TargetMode="External"/><Relationship Id="rId5" Type="http://schemas.openxmlformats.org/officeDocument/2006/relationships/hyperlink" Target="https://eufunds.gov.mt/en/EU%20Funds%20Programmes/European%20Agricultural%20Fund/Pages/LEADER/Local-Action-Groups.aspx" TargetMode="Externa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news/coronavirus-commission-announces-further-measures-support-agri-food-sector-2020-apr-02_en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hyperlink" Target="https://ec.europa.eu/info/food-farming-fisheries/farming/coronavirus-response_en#measures" TargetMode="External"/><Relationship Id="rId4" Type="http://schemas.openxmlformats.org/officeDocument/2006/relationships/hyperlink" Target="https://ec.europa.eu/competition/state_aid/what_is_new/covid_19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hyperlink" Target="https://biggggidea.com/" TargetMode="External"/><Relationship Id="rId12" Type="http://schemas.openxmlformats.org/officeDocument/2006/relationships/image" Target="../media/image41.jpeg"/><Relationship Id="rId2" Type="http://schemas.openxmlformats.org/officeDocument/2006/relationships/image" Target="../media/image36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11" Type="http://schemas.openxmlformats.org/officeDocument/2006/relationships/hyperlink" Target="https://www.prostir.ua/category/grants/" TargetMode="External"/><Relationship Id="rId5" Type="http://schemas.openxmlformats.org/officeDocument/2006/relationships/hyperlink" Target="https://gurt.org.ua/" TargetMode="External"/><Relationship Id="rId15" Type="http://schemas.openxmlformats.org/officeDocument/2006/relationships/hyperlink" Target="https://www.facebook.com/groups/480712965414301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://www.bayer.ua/media/news/bayer-announces-sixth-annual-competition.php" TargetMode="External"/><Relationship Id="rId9" Type="http://schemas.openxmlformats.org/officeDocument/2006/relationships/hyperlink" Target="https://na-starte.com/" TargetMode="External"/><Relationship Id="rId1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hyperlink" Target="https://zakon.rada.gov.ua/laws/show/1877-15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ity.lviv.ua/zoo_western_ukraine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024C79-90CE-4BC5-A4F0-39BCA02BA5A5}"/>
              </a:ext>
            </a:extLst>
          </p:cNvPr>
          <p:cNvSpPr txBox="1"/>
          <p:nvPr/>
        </p:nvSpPr>
        <p:spPr>
          <a:xfrm>
            <a:off x="144379" y="1841242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ФЕРМЕРИ І ОТГ</a:t>
            </a:r>
          </a:p>
          <a:p>
            <a:pPr algn="ctr"/>
            <a:endParaRPr lang="uk-UA" sz="7200" dirty="0">
              <a:solidFill>
                <a:schemeClr val="accent6">
                  <a:lumMod val="50000"/>
                </a:schemeClr>
              </a:solidFill>
              <a:latin typeface="Arial Black"/>
              <a:ea typeface="+mj-ea"/>
              <a:cs typeface="+mj-cs"/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  <a:latin typeface="Arial Black"/>
              <a:ea typeface="+mj-ea"/>
              <a:cs typeface="+mj-cs"/>
            </a:endParaRPr>
          </a:p>
          <a:p>
            <a:pPr algn="ctr"/>
            <a:endParaRPr lang="uk-UA" sz="3200" dirty="0">
              <a:solidFill>
                <a:schemeClr val="accent6">
                  <a:lumMod val="50000"/>
                </a:schemeClr>
              </a:solidFill>
              <a:latin typeface="Arial Black"/>
              <a:ea typeface="+mj-ea"/>
              <a:cs typeface="+mj-cs"/>
            </a:endParaRPr>
          </a:p>
          <a:p>
            <a:pPr algn="ctr"/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Arial Black"/>
                <a:ea typeface="+mj-ea"/>
                <a:cs typeface="+mj-cs"/>
              </a:rPr>
              <a:t>Роман Корінець,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+mj-ea"/>
                <a:cs typeface="+mj-cs"/>
              </a:rPr>
              <a:t>почесний президент Національної асоціації сільськогосподарських дорадчих служб України,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+mj-ea"/>
                <a:cs typeface="+mj-cs"/>
              </a:rPr>
              <a:t>заступник голови Комітету підприємців АПК при Торгово-промисловій палаті України,</a:t>
            </a:r>
          </a:p>
          <a:p>
            <a:pPr algn="ctr"/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Arial Black"/>
                <a:ea typeface="+mj-ea"/>
                <a:cs typeface="+mj-cs"/>
              </a:rPr>
              <a:t>кандидат економічних наук</a:t>
            </a:r>
          </a:p>
        </p:txBody>
      </p:sp>
    </p:spTree>
    <p:extLst>
      <p:ext uri="{BB962C8B-B14F-4D97-AF65-F5344CB8AC3E}">
        <p14:creationId xmlns:p14="http://schemas.microsoft.com/office/powerpoint/2010/main" val="51146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A3BB99-3222-4BF0-8B63-8A8033560A99}"/>
              </a:ext>
            </a:extLst>
          </p:cNvPr>
          <p:cNvSpPr txBox="1">
            <a:spLocks/>
          </p:cNvSpPr>
          <p:nvPr/>
        </p:nvSpPr>
        <p:spPr>
          <a:xfrm>
            <a:off x="220133" y="192518"/>
            <a:ext cx="11768944" cy="5017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259B6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Державна п</a:t>
            </a:r>
            <a:r>
              <a:rPr lang="uk-UA" sz="2600" dirty="0">
                <a:solidFill>
                  <a:srgbClr val="259B60"/>
                </a:solidFill>
                <a:latin typeface="Arial Black"/>
              </a:rPr>
              <a:t>і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59B6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дтримка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259B6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ФГ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2D0449-4169-4289-9587-F43255CB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986166"/>
            <a:ext cx="9781309" cy="549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2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A3BB99-3222-4BF0-8B63-8A8033560A99}"/>
              </a:ext>
            </a:extLst>
          </p:cNvPr>
          <p:cNvSpPr txBox="1">
            <a:spLocks/>
          </p:cNvSpPr>
          <p:nvPr/>
        </p:nvSpPr>
        <p:spPr>
          <a:xfrm>
            <a:off x="220133" y="192518"/>
            <a:ext cx="11768944" cy="5017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ДЕРЖАВНА П</a:t>
            </a:r>
            <a:r>
              <a:rPr lang="uk-UA" sz="2600" dirty="0">
                <a:solidFill>
                  <a:schemeClr val="accent6">
                    <a:lumMod val="50000"/>
                  </a:schemeClr>
                </a:solidFill>
                <a:latin typeface="Arial Black"/>
              </a:rPr>
              <a:t>І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ДТРИМКА ФГ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91C6BB4-353F-4E1A-8F15-2F5D43547313}"/>
              </a:ext>
            </a:extLst>
          </p:cNvPr>
          <p:cNvSpPr/>
          <p:nvPr/>
        </p:nvSpPr>
        <p:spPr>
          <a:xfrm>
            <a:off x="364686" y="443392"/>
            <a:ext cx="5254336" cy="5201424"/>
          </a:xfrm>
          <a:prstGeom prst="rect">
            <a:avLst/>
          </a:prstGeom>
          <a:solidFill>
            <a:srgbClr val="92D050">
              <a:alpha val="7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Закон України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«Про фермерське господарство»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/>
              <a:t>Концепція розвитку фермерських господарств та сільськогосподарської кооперації на 2018-2020 роки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/>
              <a:t>Розпорядження КМУ від 13 вересня 2017 р. № 664-р</a:t>
            </a: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Постанова КМУ від 25.08.2004 №1102 «Про затвердження Порядку використання коштів, передбачених у державному бюджеті для надання підтримки фермерським господарствам»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https://zakon.rada.gov.ua/laws/show/1102-2004-%D0%BF</a:t>
            </a:r>
            <a:r>
              <a:rPr kumimoji="0" lang="uk-UA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858E281-63C0-4F00-89B8-957C3435E17B}"/>
              </a:ext>
            </a:extLst>
          </p:cNvPr>
          <p:cNvSpPr/>
          <p:nvPr/>
        </p:nvSpPr>
        <p:spPr>
          <a:xfrm>
            <a:off x="6333065" y="1533062"/>
            <a:ext cx="5494249" cy="1569660"/>
          </a:xfrm>
          <a:prstGeom prst="rect">
            <a:avLst/>
          </a:prstGeom>
          <a:solidFill>
            <a:sysClr val="window" lastClr="FFFFFF">
              <a:alpha val="50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Постанова КМУ від 7 лютого 2018 р. № 106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</a:rPr>
              <a:t>«Про затвердження Порядку використання коштів, передбачених у державному бюджеті для надання фінансової підтримки розвитку фермерських господарств»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https://zakon.rada.gov.ua/laws/show/106-2018-%D0%BF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0BC3DDF-7107-45D4-BA9F-8F3615A3069E}"/>
              </a:ext>
            </a:extLst>
          </p:cNvPr>
          <p:cNvSpPr/>
          <p:nvPr/>
        </p:nvSpPr>
        <p:spPr>
          <a:xfrm>
            <a:off x="6151684" y="3755279"/>
            <a:ext cx="5857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Закон України </a:t>
            </a:r>
          </a:p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 державну підтримку сільського господарства України</a:t>
            </a:r>
          </a:p>
          <a:p>
            <a:pPr algn="ctr"/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Стаття 13</a:t>
            </a:r>
            <a:r>
              <a:rPr lang="uk-UA" b="1" baseline="30000" dirty="0">
                <a:solidFill>
                  <a:schemeClr val="accent6">
                    <a:lumMod val="50000"/>
                  </a:schemeClr>
                </a:solidFill>
              </a:rPr>
              <a:t>-1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. 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Додаткова фінансова підтримка сімейних фермерських господарств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4DE52E-EC27-4E73-AAAB-FFB75FEA8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677" y="2478067"/>
            <a:ext cx="845280" cy="13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A3BB99-3222-4BF0-8B63-8A8033560A99}"/>
              </a:ext>
            </a:extLst>
          </p:cNvPr>
          <p:cNvSpPr txBox="1">
            <a:spLocks/>
          </p:cNvSpPr>
          <p:nvPr/>
        </p:nvSpPr>
        <p:spPr>
          <a:xfrm>
            <a:off x="220133" y="192518"/>
            <a:ext cx="11768944" cy="5017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259B6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Державна п</a:t>
            </a:r>
            <a:r>
              <a:rPr lang="uk-UA" sz="2600" dirty="0">
                <a:solidFill>
                  <a:srgbClr val="259B60"/>
                </a:solidFill>
                <a:latin typeface="Arial Black"/>
              </a:rPr>
              <a:t>і</a:t>
            </a:r>
            <a:r>
              <a:rPr kumimoji="0" lang="uk-UA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59B6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дтримка</a:t>
            </a: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259B6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ФГ</a:t>
            </a:r>
          </a:p>
        </p:txBody>
      </p:sp>
      <p:sp>
        <p:nvSpPr>
          <p:cNvPr id="6" name="Объект 7">
            <a:extLst>
              <a:ext uri="{FF2B5EF4-FFF2-40B4-BE49-F238E27FC236}">
                <a16:creationId xmlns:a16="http://schemas.microsoft.com/office/drawing/2014/main" id="{E9D28459-54E8-4FD1-B692-E6BA3B913F54}"/>
              </a:ext>
            </a:extLst>
          </p:cNvPr>
          <p:cNvSpPr txBox="1">
            <a:spLocks/>
          </p:cNvSpPr>
          <p:nvPr/>
        </p:nvSpPr>
        <p:spPr bwMode="auto">
          <a:xfrm>
            <a:off x="779216" y="1503087"/>
            <a:ext cx="4881035" cy="385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altLang="uk-UA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Конкурс проектів секторальної підтримки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Інноваційна економіка та інвестиції,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Сільський розвиток,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Розвиток туризму,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Розвиток людського потенціалу,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Загальноукраїнська солідарність,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Розвиток депресивних територій,</a:t>
            </a:r>
          </a:p>
          <a:p>
            <a:pPr algn="just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Ефективне управління регіональним розвитком.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uk-UA" sz="2000" b="1" dirty="0"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1AB77-B722-47AD-B218-DE1EA2CF02B0}"/>
              </a:ext>
            </a:extLst>
          </p:cNvPr>
          <p:cNvSpPr txBox="1"/>
          <p:nvPr/>
        </p:nvSpPr>
        <p:spPr>
          <a:xfrm>
            <a:off x="6531751" y="1503087"/>
            <a:ext cx="545732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Програма регіонального розвитку</a:t>
            </a:r>
          </a:p>
          <a:p>
            <a:pPr algn="ctr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«Сільський розвиток»</a:t>
            </a:r>
          </a:p>
          <a:p>
            <a:pPr algn="ctr"/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Перелік завдань Стратегії, на вирішення яких спрямована програма:</a:t>
            </a:r>
          </a:p>
          <a:p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диверсифікація сільськогосподарського виробництва…</a:t>
            </a: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стимулювання зайнятості населення в сільській місцевості поза сферою сільськогосподарського виробництва,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включаючи розвиток аграрного бізнесу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, сільського туризму, народних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ремесел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про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збору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та переробки дикорослих ягід і грибів, лікарської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</a:rPr>
              <a:t>сирови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мислів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, підприємств сфери послуг, н…</a:t>
            </a:r>
          </a:p>
          <a:p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фінансова підтримка розвитку фермерських господарств…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25F047-1AB3-4B4C-A0B2-589B7B4B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50" y="2813707"/>
            <a:ext cx="859514" cy="13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9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0A59EB-83EF-42AF-BE08-6F4771DF59D0}"/>
              </a:ext>
            </a:extLst>
          </p:cNvPr>
          <p:cNvSpPr txBox="1"/>
          <p:nvPr/>
        </p:nvSpPr>
        <p:spPr>
          <a:xfrm>
            <a:off x="558800" y="2271977"/>
            <a:ext cx="10871200" cy="1638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300"/>
              </a:spcAft>
            </a:pP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РЕГІОНАЛЬНА</a:t>
            </a: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ПІДТРИМКА</a:t>
            </a:r>
          </a:p>
          <a:p>
            <a:pPr lvl="0" algn="ctr">
              <a:lnSpc>
                <a:spcPct val="115000"/>
              </a:lnSpc>
              <a:spcAft>
                <a:spcPts val="300"/>
              </a:spcAft>
            </a:pPr>
            <a:r>
              <a:rPr lang="uk-UA" sz="4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ФЕРМЕРСЬКИХ ГОСПОДАРСТВ</a:t>
            </a:r>
            <a:endParaRPr lang="uk-UA" sz="44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99DA370-18A1-49B9-952A-A69B14055602}"/>
              </a:ext>
            </a:extLst>
          </p:cNvPr>
          <p:cNvSpPr txBox="1">
            <a:spLocks/>
          </p:cNvSpPr>
          <p:nvPr/>
        </p:nvSpPr>
        <p:spPr>
          <a:xfrm>
            <a:off x="2171700" y="241009"/>
            <a:ext cx="9923317" cy="559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400" b="1" i="0" u="none" strike="noStrike" kern="1200" cap="none" spc="0" normalizeH="0" baseline="0" noProof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eal"/>
                <a:ea typeface="+mj-ea"/>
                <a:cs typeface="+mj-cs"/>
              </a:rPr>
              <a:t>ФГ В ОБЛАСНИХ І РАЙОННИХ  ПРОГРАМАХ</a:t>
            </a:r>
            <a:br>
              <a:rPr kumimoji="0" lang="uk-UA" altLang="uk-UA" sz="4000" b="1" i="0" u="none" strike="noStrike" kern="1200" cap="none" spc="0" normalizeH="0" baseline="0" noProof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eal"/>
                <a:ea typeface="+mj-ea"/>
                <a:cs typeface="+mj-cs"/>
              </a:rPr>
            </a:b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rgbClr val="FDBB2D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729D891-8C0A-4918-BC4A-C500E3F83D0A}"/>
              </a:ext>
            </a:extLst>
          </p:cNvPr>
          <p:cNvSpPr/>
          <p:nvPr/>
        </p:nvSpPr>
        <p:spPr>
          <a:xfrm>
            <a:off x="254001" y="1031550"/>
            <a:ext cx="567266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 panose="020B0604020202020204" pitchFamily="34" charset="0"/>
              </a:rPr>
              <a:t>Обласна програма створення регіональної системи дорадчої служби для розвитку та підтримки фермерських господарств, сільськогосподарських виробничих та обслуговуючих кооперативів у Черкаській області на 2018-2020 роки</a:t>
            </a:r>
          </a:p>
          <a:p>
            <a:pPr algn="ctr"/>
            <a:endParaRPr lang="uk-UA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solidFill>
                  <a:srgbClr val="778899"/>
                </a:solidFill>
                <a:latin typeface="Arial"/>
                <a:hlinkClick r:id="rId2"/>
              </a:rPr>
              <a:t>https://www.oblradack.gov.ua/oblasn-programi</a:t>
            </a:r>
            <a:endParaRPr lang="uk-UA" sz="1000" dirty="0">
              <a:solidFill>
                <a:prstClr val="black">
                  <a:lumMod val="95000"/>
                  <a:lumOff val="5000"/>
                </a:prst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FC92AD5-7F5F-4C7F-AD20-99BF286BAEEC}"/>
              </a:ext>
            </a:extLst>
          </p:cNvPr>
          <p:cNvSpPr/>
          <p:nvPr/>
        </p:nvSpPr>
        <p:spPr>
          <a:xfrm>
            <a:off x="6807198" y="1024746"/>
            <a:ext cx="5130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Arial"/>
              </a:rPr>
              <a:t>РАЙОННА ПРОГРАМА </a:t>
            </a:r>
            <a:endParaRPr lang="ru-RU" sz="1600" dirty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ru-RU" sz="1600" b="1" dirty="0" err="1">
                <a:solidFill>
                  <a:srgbClr val="333333"/>
                </a:solidFill>
                <a:latin typeface="Arial"/>
              </a:rPr>
              <a:t>розвитку</a:t>
            </a:r>
            <a:r>
              <a:rPr lang="ru-RU" sz="1600" b="1" dirty="0">
                <a:solidFill>
                  <a:srgbClr val="333333"/>
                </a:solidFill>
                <a:latin typeface="Arial"/>
              </a:rPr>
              <a:t> малого і </a:t>
            </a:r>
            <a:r>
              <a:rPr lang="ru-RU" sz="1600" b="1" dirty="0" err="1">
                <a:solidFill>
                  <a:srgbClr val="333333"/>
                </a:solidFill>
                <a:latin typeface="Arial"/>
              </a:rPr>
              <a:t>середнього</a:t>
            </a:r>
            <a:r>
              <a:rPr lang="ru-RU" sz="16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/>
              </a:rPr>
              <a:t>підприємництва</a:t>
            </a:r>
            <a:r>
              <a:rPr lang="ru-RU" sz="1600" b="1" dirty="0">
                <a:solidFill>
                  <a:srgbClr val="333333"/>
                </a:solidFill>
                <a:latin typeface="Arial"/>
              </a:rPr>
              <a:t> на 2019 - 2020 роки</a:t>
            </a:r>
          </a:p>
          <a:p>
            <a:pPr algn="ctr"/>
            <a:r>
              <a:rPr lang="ru-RU" sz="1600" b="1" dirty="0">
                <a:solidFill>
                  <a:srgbClr val="333333"/>
                </a:solidFill>
                <a:latin typeface="Arial"/>
              </a:rPr>
              <a:t>(</a:t>
            </a:r>
            <a:r>
              <a:rPr lang="ru-RU" sz="1600" b="1" dirty="0" err="1">
                <a:solidFill>
                  <a:srgbClr val="333333"/>
                </a:solidFill>
                <a:latin typeface="Arial"/>
              </a:rPr>
              <a:t>Бережанський</a:t>
            </a:r>
            <a:r>
              <a:rPr lang="ru-RU" sz="1600" b="1" dirty="0">
                <a:solidFill>
                  <a:srgbClr val="333333"/>
                </a:solidFill>
                <a:latin typeface="Arial"/>
              </a:rPr>
              <a:t> район  </a:t>
            </a:r>
            <a:r>
              <a:rPr lang="ru-RU" sz="1600" b="1" dirty="0" err="1">
                <a:solidFill>
                  <a:srgbClr val="333333"/>
                </a:solidFill>
                <a:latin typeface="Arial"/>
              </a:rPr>
              <a:t>Тернопільської</a:t>
            </a:r>
            <a:r>
              <a:rPr lang="ru-RU" sz="16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/>
              </a:rPr>
              <a:t>області</a:t>
            </a:r>
            <a:r>
              <a:rPr lang="ru-RU" sz="1600" b="1" dirty="0">
                <a:solidFill>
                  <a:srgbClr val="333333"/>
                </a:solidFill>
                <a:latin typeface="Arial"/>
              </a:rPr>
              <a:t>)</a:t>
            </a:r>
          </a:p>
          <a:p>
            <a:pPr algn="ctr"/>
            <a:endParaRPr lang="ru-RU" sz="1600" b="1" dirty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uk-UA" sz="1000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1000" dirty="0">
                <a:solidFill>
                  <a:srgbClr val="333333"/>
                </a:solidFill>
                <a:latin typeface="Arial"/>
                <a:hlinkClick r:id="rId3"/>
              </a:rPr>
              <a:t>http://berezhany-rrada.gov.ua/index.php?option=com_content&amp;view=article&amp;id=3749:-2019-2020-&amp;catid=57:2012-02-17-07-32-23&amp;Itemid=80</a:t>
            </a:r>
            <a:r>
              <a:rPr lang="uk-UA" sz="1000" dirty="0">
                <a:solidFill>
                  <a:srgbClr val="333333"/>
                </a:solidFill>
                <a:latin typeface="Arial"/>
              </a:rPr>
              <a:t> </a:t>
            </a:r>
            <a:endParaRPr lang="ru-RU" sz="100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5D48868-2686-46FB-9FD2-27780A078BF1}"/>
              </a:ext>
            </a:extLst>
          </p:cNvPr>
          <p:cNvSpPr/>
          <p:nvPr/>
        </p:nvSpPr>
        <p:spPr>
          <a:xfrm>
            <a:off x="254001" y="4040263"/>
            <a:ext cx="44973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Програма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розвитку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агропромкомплексу</a:t>
            </a:r>
          </a:p>
          <a:p>
            <a:pPr algn="ctr"/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на 2019-2023 роки</a:t>
            </a:r>
          </a:p>
          <a:p>
            <a:pPr algn="ctr"/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«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Аграрна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Одещина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»</a:t>
            </a:r>
          </a:p>
          <a:p>
            <a:pPr algn="ctr"/>
            <a:r>
              <a:rPr lang="en-US" sz="1000" dirty="0">
                <a:solidFill>
                  <a:srgbClr val="778899"/>
                </a:solidFill>
                <a:latin typeface="Arial"/>
                <a:hlinkClick r:id="rId4"/>
              </a:rPr>
              <a:t>https://oda.odessa.gov.ua/statics/pages/files/5e32f84419dbb.pdf</a:t>
            </a:r>
            <a:r>
              <a:rPr lang="uk-UA" sz="1000" dirty="0">
                <a:solidFill>
                  <a:srgbClr val="778899"/>
                </a:solidFill>
                <a:latin typeface="Arial"/>
              </a:rPr>
              <a:t> </a:t>
            </a:r>
            <a:endParaRPr lang="en-US" sz="1000" dirty="0">
              <a:solidFill>
                <a:srgbClr val="778899"/>
              </a:solidFill>
              <a:latin typeface="Arial"/>
            </a:endParaRPr>
          </a:p>
          <a:p>
            <a:endParaRPr lang="uk-UA" dirty="0">
              <a:solidFill>
                <a:srgbClr val="778899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54676-B9C8-46CE-933F-740DD6A36B03}"/>
              </a:ext>
            </a:extLst>
          </p:cNvPr>
          <p:cNvSpPr txBox="1"/>
          <p:nvPr/>
        </p:nvSpPr>
        <p:spPr>
          <a:xfrm>
            <a:off x="5932657" y="4904748"/>
            <a:ext cx="4050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altLang="uk-UA" sz="3200" b="1" dirty="0">
                <a:solidFill>
                  <a:srgbClr val="FCF09F">
                    <a:lumMod val="10000"/>
                  </a:srgbClr>
                </a:solidFill>
                <a:latin typeface="Arieal"/>
              </a:rPr>
              <a:t>А що у Ваших</a:t>
            </a:r>
          </a:p>
          <a:p>
            <a:pPr algn="r"/>
            <a:r>
              <a:rPr lang="uk-UA" altLang="uk-UA" sz="3200" b="1" dirty="0">
                <a:solidFill>
                  <a:srgbClr val="FCF09F">
                    <a:lumMod val="10000"/>
                  </a:srgbClr>
                </a:solidFill>
                <a:latin typeface="Arieal"/>
              </a:rPr>
              <a:t>областях і районах?</a:t>
            </a:r>
            <a:endParaRPr lang="uk-UA" sz="3200" dirty="0">
              <a:solidFill>
                <a:srgbClr val="FCF09F">
                  <a:lumMod val="10000"/>
                </a:srgbClr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0637D0-55F8-4875-AA2A-DC80B27EB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953" y="3292936"/>
            <a:ext cx="1791046" cy="28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4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519D0A7-40A1-43DF-9000-FF38AE00C529}"/>
              </a:ext>
            </a:extLst>
          </p:cNvPr>
          <p:cNvSpPr/>
          <p:nvPr/>
        </p:nvSpPr>
        <p:spPr>
          <a:xfrm>
            <a:off x="6212124" y="818147"/>
            <a:ext cx="56666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59B60"/>
                </a:solidFill>
                <a:latin typeface="Arial"/>
              </a:rPr>
              <a:t>С Т Р А Т Е Г І Я </a:t>
            </a:r>
          </a:p>
          <a:p>
            <a:pPr algn="ctr"/>
            <a:r>
              <a:rPr lang="ru-RU" sz="2400" b="1" dirty="0" err="1">
                <a:solidFill>
                  <a:srgbClr val="259B60"/>
                </a:solidFill>
                <a:latin typeface="Arial"/>
              </a:rPr>
              <a:t>розвитку</a:t>
            </a:r>
            <a:r>
              <a:rPr lang="ru-RU" sz="2400" b="1" dirty="0">
                <a:solidFill>
                  <a:srgbClr val="259B6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259B60"/>
                </a:solidFill>
                <a:latin typeface="Arial"/>
              </a:rPr>
              <a:t>Житомирської</a:t>
            </a:r>
            <a:r>
              <a:rPr lang="ru-RU" sz="2400" b="1" dirty="0">
                <a:solidFill>
                  <a:srgbClr val="259B60"/>
                </a:solidFill>
                <a:latin typeface="Arial"/>
              </a:rPr>
              <a:t> </a:t>
            </a:r>
            <a:r>
              <a:rPr lang="ru-RU" sz="2400" b="1" dirty="0" err="1">
                <a:solidFill>
                  <a:srgbClr val="259B60"/>
                </a:solidFill>
                <a:latin typeface="Arial"/>
              </a:rPr>
              <a:t>області</a:t>
            </a:r>
            <a:r>
              <a:rPr lang="ru-RU" sz="2400" b="1" dirty="0">
                <a:solidFill>
                  <a:srgbClr val="259B60"/>
                </a:solidFill>
                <a:latin typeface="Arial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259B60"/>
                </a:solidFill>
                <a:latin typeface="Arial"/>
              </a:rPr>
              <a:t>на </a:t>
            </a:r>
            <a:r>
              <a:rPr lang="ru-RU" sz="2400" b="1" dirty="0" err="1">
                <a:solidFill>
                  <a:srgbClr val="259B60"/>
                </a:solidFill>
                <a:latin typeface="Arial"/>
              </a:rPr>
              <a:t>період</a:t>
            </a:r>
            <a:r>
              <a:rPr lang="ru-RU" sz="2400" b="1" dirty="0">
                <a:solidFill>
                  <a:srgbClr val="259B60"/>
                </a:solidFill>
                <a:latin typeface="Arial"/>
              </a:rPr>
              <a:t> до 2020 року </a:t>
            </a:r>
            <a:endParaRPr lang="uk-UA" sz="2400" b="1" dirty="0">
              <a:solidFill>
                <a:srgbClr val="259B6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2FF80-B8B5-4E7B-B7E8-4297B2B96C2D}"/>
              </a:ext>
            </a:extLst>
          </p:cNvPr>
          <p:cNvSpPr txBox="1"/>
          <p:nvPr/>
        </p:nvSpPr>
        <p:spPr>
          <a:xfrm>
            <a:off x="313266" y="1035597"/>
            <a:ext cx="584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259B60"/>
                </a:solidFill>
                <a:latin typeface="Arial"/>
              </a:rPr>
              <a:t>Операційна ціль 2.1. Підвищення продуктивності сільськогосподарського сектору.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78D4A7-8A73-42AB-8F95-1F155DCA0597}"/>
              </a:ext>
            </a:extLst>
          </p:cNvPr>
          <p:cNvSpPr txBox="1"/>
          <p:nvPr/>
        </p:nvSpPr>
        <p:spPr>
          <a:xfrm>
            <a:off x="313266" y="2275428"/>
            <a:ext cx="56666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2.1.1.2.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Надання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технічної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допомоги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фермерам у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збуті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товарів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органічної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сільськогосподарської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продукції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.</a:t>
            </a:r>
          </a:p>
          <a:p>
            <a:endParaRPr lang="ru-RU" dirty="0">
              <a:solidFill>
                <a:srgbClr val="DCE0E4">
                  <a:lumMod val="10000"/>
                </a:srgbClr>
              </a:solidFill>
              <a:latin typeface="Arial"/>
            </a:endParaRPr>
          </a:p>
          <a:p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2.1.2.3.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Сприяння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обміну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між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фермерами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досвідом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та передовою практикою (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використовуючи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DCE0E4">
                    <a:lumMod val="10000"/>
                  </a:srgbClr>
                </a:solidFill>
                <a:latin typeface="Arial"/>
              </a:rPr>
              <a:t>досвід</a:t>
            </a:r>
            <a:r>
              <a:rPr lang="ru-RU" dirty="0">
                <a:solidFill>
                  <a:srgbClr val="DCE0E4">
                    <a:lumMod val="10000"/>
                  </a:srgbClr>
                </a:solidFill>
                <a:latin typeface="Arial"/>
              </a:rPr>
              <a:t> один одного). </a:t>
            </a:r>
            <a:endParaRPr lang="uk-UA" dirty="0">
              <a:solidFill>
                <a:srgbClr val="778899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1FFD4-34A8-4BBE-B087-233255B50E6E}"/>
              </a:ext>
            </a:extLst>
          </p:cNvPr>
          <p:cNvSpPr txBox="1"/>
          <p:nvPr/>
        </p:nvSpPr>
        <p:spPr>
          <a:xfrm>
            <a:off x="313266" y="4923524"/>
            <a:ext cx="115654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DCE0E4">
                    <a:lumMod val="10000"/>
                  </a:srgbClr>
                </a:solidFill>
                <a:latin typeface="Arial"/>
              </a:rPr>
              <a:t>Очікувані результати</a:t>
            </a:r>
          </a:p>
          <a:p>
            <a:endParaRPr lang="uk-UA" dirty="0">
              <a:solidFill>
                <a:srgbClr val="778899"/>
              </a:solidFill>
              <a:latin typeface="Arial"/>
            </a:endParaRPr>
          </a:p>
          <a:p>
            <a:pPr algn="just"/>
            <a:r>
              <a:rPr lang="uk-UA" dirty="0">
                <a:solidFill>
                  <a:srgbClr val="DCE0E4">
                    <a:lumMod val="10000"/>
                  </a:srgbClr>
                </a:solidFill>
                <a:latin typeface="Arial"/>
              </a:rPr>
              <a:t>можливість сільгоспвиробників, </a:t>
            </a:r>
            <a:r>
              <a:rPr lang="uk-UA" b="1" dirty="0">
                <a:solidFill>
                  <a:srgbClr val="DCE0E4">
                    <a:lumMod val="10000"/>
                  </a:srgbClr>
                </a:solidFill>
                <a:latin typeface="Arial"/>
              </a:rPr>
              <a:t>особливо дрібних фермерських господарств, </a:t>
            </a:r>
            <a:r>
              <a:rPr lang="uk-UA" dirty="0">
                <a:solidFill>
                  <a:srgbClr val="DCE0E4">
                    <a:lumMod val="10000"/>
                  </a:srgbClr>
                </a:solidFill>
                <a:latin typeface="Arial"/>
              </a:rPr>
              <a:t>мати доступ до фінансових ресурсів, необхідних для вдосконалення технології та впровадження інновацій для ведення сільського господарства та використання нових, більш продуктивних сортів рослин та порід тварин.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BE9DD6-6CFC-4281-BAD7-1FC4C6A4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198" y="2119163"/>
            <a:ext cx="1738462" cy="27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0A59EB-83EF-42AF-BE08-6F4771DF59D0}"/>
              </a:ext>
            </a:extLst>
          </p:cNvPr>
          <p:cNvSpPr txBox="1"/>
          <p:nvPr/>
        </p:nvSpPr>
        <p:spPr>
          <a:xfrm>
            <a:off x="558800" y="2271977"/>
            <a:ext cx="10871200" cy="218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300"/>
              </a:spcAft>
            </a:pP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ПРИКЛАДИ ПРОГРАМ ОТГ</a:t>
            </a:r>
          </a:p>
          <a:p>
            <a:pPr lvl="0" algn="ctr">
              <a:lnSpc>
                <a:spcPct val="115000"/>
              </a:lnSpc>
              <a:spcAft>
                <a:spcPts val="300"/>
              </a:spcAft>
            </a:pP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ЩОДО ПІДТРИМКИ ФГ</a:t>
            </a:r>
            <a:endParaRPr lang="uk-UA" sz="6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6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BC4C3B2-D5ED-4DBF-922D-90F6AB4ABA48}"/>
              </a:ext>
            </a:extLst>
          </p:cNvPr>
          <p:cNvSpPr/>
          <p:nvPr/>
        </p:nvSpPr>
        <p:spPr>
          <a:xfrm>
            <a:off x="441742" y="218749"/>
            <a:ext cx="56542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191970">
                    <a:lumMod val="50000"/>
                  </a:srgbClr>
                </a:solidFill>
                <a:latin typeface="Arial"/>
              </a:rPr>
              <a:t>Програма підтримки аграрного сектору та розвитку сільських територій </a:t>
            </a:r>
            <a:r>
              <a:rPr lang="uk-UA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Сергіївської</a:t>
            </a:r>
            <a:r>
              <a:rPr lang="uk-UA" dirty="0">
                <a:solidFill>
                  <a:srgbClr val="191970">
                    <a:lumMod val="50000"/>
                  </a:srgbClr>
                </a:solidFill>
                <a:latin typeface="Arial"/>
              </a:rPr>
              <a:t> об’єднаної територіальної громади за пріоритетними напрямками на період до 2020 року</a:t>
            </a:r>
          </a:p>
          <a:p>
            <a:pPr algn="ctr"/>
            <a:r>
              <a:rPr lang="uk-UA" dirty="0">
                <a:solidFill>
                  <a:srgbClr val="191970">
                    <a:lumMod val="50000"/>
                  </a:srgbClr>
                </a:solidFill>
                <a:latin typeface="Arial"/>
              </a:rPr>
              <a:t>(Полтавська область)</a:t>
            </a:r>
          </a:p>
          <a:p>
            <a:pPr algn="ctr"/>
            <a:endParaRPr lang="uk-UA" dirty="0">
              <a:solidFill>
                <a:srgbClr val="191970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191970">
                    <a:lumMod val="50000"/>
                  </a:srgbClr>
                </a:solidFill>
                <a:latin typeface="Arial"/>
                <a:hlinkClick r:id="rId2"/>
              </a:rPr>
              <a:t>http://sergiyvska-rada.gov.ua/vlada/prohramy/743-prohrama-pidtrymky-ahrarnoho-sektoru-ta-rozvytku-silskykh-terytorii-serhiivskoi-obiednanoi-terytorialnoi-hromady-za-priorytetnymy-napriamkamy-na-period-do-2020-roku</a:t>
            </a:r>
            <a:r>
              <a:rPr lang="uk-UA" sz="1000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8E51B29-56CB-44FE-864B-CF6E747428A8}"/>
              </a:ext>
            </a:extLst>
          </p:cNvPr>
          <p:cNvSpPr/>
          <p:nvPr/>
        </p:nvSpPr>
        <p:spPr>
          <a:xfrm>
            <a:off x="558801" y="2699365"/>
            <a:ext cx="49445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Програми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розвитку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та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підтримки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сільського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господарства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Печеніжинської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191970">
                    <a:lumMod val="50000"/>
                  </a:srgbClr>
                </a:solidFill>
                <a:latin typeface="Arial"/>
              </a:rPr>
              <a:t>селищної</a:t>
            </a:r>
            <a:r>
              <a:rPr lang="ru-RU" dirty="0">
                <a:solidFill>
                  <a:srgbClr val="191970">
                    <a:lumMod val="50000"/>
                  </a:srgbClr>
                </a:solidFill>
                <a:latin typeface="Arial"/>
              </a:rPr>
              <a:t> ради ОТГ на 2019-2020 роки</a:t>
            </a:r>
          </a:p>
          <a:p>
            <a:pPr algn="ctr"/>
            <a:endParaRPr lang="ru-RU" dirty="0">
              <a:solidFill>
                <a:srgbClr val="191970">
                  <a:lumMod val="50000"/>
                </a:srgbClr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191970">
                    <a:lumMod val="50000"/>
                  </a:srgbClr>
                </a:solidFill>
                <a:latin typeface="Arial"/>
                <a:hlinkClick r:id="rId3"/>
              </a:rPr>
              <a:t>https://pnotg.gov.ua/storage/documents/documents/ec2dab7f4d55dd0d033dc95b2e87c31c.pdf</a:t>
            </a:r>
            <a:r>
              <a:rPr lang="uk-UA" sz="1000" dirty="0">
                <a:solidFill>
                  <a:srgbClr val="191970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BDFA369-17EC-4D2C-B27E-414D499CA5D6}"/>
              </a:ext>
            </a:extLst>
          </p:cNvPr>
          <p:cNvSpPr/>
          <p:nvPr/>
        </p:nvSpPr>
        <p:spPr>
          <a:xfrm>
            <a:off x="558801" y="4472095"/>
            <a:ext cx="51985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333333"/>
                </a:solidFill>
                <a:latin typeface="Arial"/>
              </a:rPr>
              <a:t>Програма розвитку малого та середнього підприємництва </a:t>
            </a:r>
            <a:r>
              <a:rPr lang="uk-UA" dirty="0" err="1">
                <a:solidFill>
                  <a:srgbClr val="333333"/>
                </a:solidFill>
                <a:latin typeface="Arial"/>
              </a:rPr>
              <a:t>Березівської</a:t>
            </a:r>
            <a:r>
              <a:rPr lang="uk-UA" dirty="0">
                <a:solidFill>
                  <a:srgbClr val="333333"/>
                </a:solidFill>
                <a:latin typeface="Arial"/>
              </a:rPr>
              <a:t> сільської ради Глухівського району Сумської області на 2017-2020 роки</a:t>
            </a:r>
          </a:p>
          <a:p>
            <a:pPr algn="ctr"/>
            <a:endParaRPr lang="ru-RU" dirty="0">
              <a:solidFill>
                <a:srgbClr val="333333"/>
              </a:solidFill>
              <a:latin typeface="Arial"/>
            </a:endParaRPr>
          </a:p>
          <a:p>
            <a:pPr algn="ctr"/>
            <a:r>
              <a:rPr lang="en-US" sz="1000" dirty="0">
                <a:solidFill>
                  <a:srgbClr val="778899"/>
                </a:solidFill>
                <a:latin typeface="Arial"/>
                <a:hlinkClick r:id="rId4"/>
              </a:rPr>
              <a:t>https://berezivska-gromada.gov.ua/programa-rozvitku-malogo-ta-serednogo-pidpriemnictva-berezivskoi-silskoi-radi-gluhivskogo-rajonu-sumskoi-oblasti-na-20172020-roki-1535628876/</a:t>
            </a:r>
            <a:endParaRPr lang="ru-RU" dirty="0">
              <a:solidFill>
                <a:srgbClr val="333333"/>
              </a:solidFill>
              <a:latin typeface="Roboto Condensed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ADCE190-AD70-47A0-B598-BF88699628E3}"/>
              </a:ext>
            </a:extLst>
          </p:cNvPr>
          <p:cNvSpPr/>
          <p:nvPr/>
        </p:nvSpPr>
        <p:spPr>
          <a:xfrm>
            <a:off x="6333067" y="322927"/>
            <a:ext cx="541719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3333"/>
                </a:solidFill>
                <a:latin typeface="Merriweather"/>
              </a:rPr>
              <a:t>Цілі</a:t>
            </a:r>
            <a:r>
              <a:rPr lang="ru-RU" b="1" dirty="0">
                <a:solidFill>
                  <a:srgbClr val="333333"/>
                </a:solidFill>
                <a:latin typeface="Merriweather"/>
              </a:rPr>
              <a:t> та </a:t>
            </a:r>
            <a:r>
              <a:rPr lang="ru-RU" b="1" dirty="0" err="1">
                <a:solidFill>
                  <a:srgbClr val="333333"/>
                </a:solidFill>
                <a:latin typeface="Merriweather"/>
              </a:rPr>
              <a:t>завдання</a:t>
            </a:r>
            <a:r>
              <a:rPr lang="ru-RU" b="1" dirty="0">
                <a:solidFill>
                  <a:srgbClr val="333333"/>
                </a:solidFill>
                <a:latin typeface="Merriweather"/>
              </a:rPr>
              <a:t> до </a:t>
            </a:r>
            <a:r>
              <a:rPr lang="ru-RU" b="1" dirty="0" err="1">
                <a:solidFill>
                  <a:srgbClr val="333333"/>
                </a:solidFill>
                <a:latin typeface="Merriweather"/>
              </a:rPr>
              <a:t>стратегії</a:t>
            </a:r>
            <a:r>
              <a:rPr lang="ru-RU" b="1" dirty="0">
                <a:solidFill>
                  <a:srgbClr val="333333"/>
                </a:solidFill>
                <a:latin typeface="Merriweather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Merriweather"/>
              </a:rPr>
              <a:t>Копичинецької</a:t>
            </a:r>
            <a:r>
              <a:rPr lang="ru-RU" b="1" dirty="0">
                <a:solidFill>
                  <a:srgbClr val="333333"/>
                </a:solidFill>
                <a:latin typeface="Merriweather"/>
              </a:rPr>
              <a:t> ОТГ 2020 -2027</a:t>
            </a:r>
          </a:p>
          <a:p>
            <a:pPr algn="ctr"/>
            <a:endParaRPr lang="ru-RU" b="1" dirty="0">
              <a:solidFill>
                <a:srgbClr val="333333"/>
              </a:solidFill>
              <a:latin typeface="Merriweather"/>
            </a:endParaRPr>
          </a:p>
          <a:p>
            <a:pPr algn="ctr"/>
            <a:r>
              <a:rPr lang="en-US" sz="1000" b="1" dirty="0">
                <a:solidFill>
                  <a:srgbClr val="333333"/>
                </a:solidFill>
                <a:latin typeface="Merriweather"/>
                <a:hlinkClick r:id="rId5"/>
              </a:rPr>
              <a:t>https://kopychynecka-gromada.gov.ua/cili-ta-zavdannya-do-strategii-kopichineckoi-otg-2020-2027-13-16-03-27-05-2020/</a:t>
            </a:r>
            <a:endParaRPr lang="uk-UA" sz="1000" b="1" dirty="0">
              <a:solidFill>
                <a:srgbClr val="333333"/>
              </a:solidFill>
              <a:latin typeface="Merriweather"/>
            </a:endParaRPr>
          </a:p>
          <a:p>
            <a:pPr algn="ctr"/>
            <a:endParaRPr lang="uk-UA" sz="1000" b="1" dirty="0">
              <a:solidFill>
                <a:srgbClr val="333333"/>
              </a:solidFill>
              <a:latin typeface="Merriweather"/>
            </a:endParaRPr>
          </a:p>
          <a:p>
            <a:pPr algn="ctr"/>
            <a:endParaRPr lang="uk-UA" sz="1000" b="1" dirty="0">
              <a:solidFill>
                <a:srgbClr val="333333"/>
              </a:solidFill>
              <a:latin typeface="Merriweather"/>
            </a:endParaRPr>
          </a:p>
          <a:p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1.1.3.5.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фонду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підтримки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малого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бізнесу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кооперативів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фермерських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господарств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громаді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uk-UA" sz="2000" b="1" dirty="0">
              <a:solidFill>
                <a:srgbClr val="333333"/>
              </a:solidFill>
              <a:latin typeface="Merriweather"/>
            </a:endParaRPr>
          </a:p>
          <a:p>
            <a:pPr algn="ctr"/>
            <a:r>
              <a:rPr lang="uk-UA" sz="1000" b="1" dirty="0">
                <a:solidFill>
                  <a:srgbClr val="333333"/>
                </a:solidFill>
                <a:latin typeface="Merriweather"/>
              </a:rPr>
              <a:t> </a:t>
            </a:r>
            <a:endParaRPr lang="ru-RU" sz="1000" b="1" dirty="0">
              <a:solidFill>
                <a:srgbClr val="333333"/>
              </a:solidFill>
              <a:latin typeface="Merriweather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FEB54CF-2495-4323-B591-7EBBD0D30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3357563"/>
            <a:ext cx="3386666" cy="34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0052A84-065E-4BDB-B6EC-3D797F1D42F3}"/>
              </a:ext>
            </a:extLst>
          </p:cNvPr>
          <p:cNvSpPr/>
          <p:nvPr/>
        </p:nvSpPr>
        <p:spPr>
          <a:xfrm>
            <a:off x="9584266" y="3357563"/>
            <a:ext cx="2286000" cy="707886"/>
          </a:xfrm>
          <a:prstGeom prst="rect">
            <a:avLst/>
          </a:prstGeom>
          <a:solidFill>
            <a:srgbClr val="ADD8E6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FCF09F">
                    <a:lumMod val="10000"/>
                  </a:srgbClr>
                </a:solidFill>
                <a:effectLst/>
                <a:uLnTx/>
                <a:uFillTx/>
                <a:latin typeface="Arial"/>
              </a:rPr>
              <a:t>Фонд підтримки підприємництва</a:t>
            </a:r>
          </a:p>
        </p:txBody>
      </p:sp>
    </p:spTree>
    <p:extLst>
      <p:ext uri="{BB962C8B-B14F-4D97-AF65-F5344CB8AC3E}">
        <p14:creationId xmlns:p14="http://schemas.microsoft.com/office/powerpoint/2010/main" val="35728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AD83E2-153B-41EB-90C5-B739FAA17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799" y="1459993"/>
            <a:ext cx="2387602" cy="3795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D590C8-92A0-42DD-9983-C1F4A3F3FF83}"/>
              </a:ext>
            </a:extLst>
          </p:cNvPr>
          <p:cNvSpPr txBox="1"/>
          <p:nvPr/>
        </p:nvSpPr>
        <p:spPr>
          <a:xfrm>
            <a:off x="863599" y="2367171"/>
            <a:ext cx="75691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4">
                    <a:lumMod val="10000"/>
                  </a:schemeClr>
                </a:solidFill>
                <a:latin typeface="Arial"/>
              </a:rPr>
              <a:t>На яку підтримку можуть розраховувати фермери </a:t>
            </a:r>
          </a:p>
          <a:p>
            <a:r>
              <a:rPr lang="uk-UA" sz="4400" b="1" dirty="0">
                <a:solidFill>
                  <a:schemeClr val="accent4">
                    <a:lumMod val="10000"/>
                  </a:schemeClr>
                </a:solidFill>
                <a:latin typeface="Arial"/>
              </a:rPr>
              <a:t>у Ваших громадах?</a:t>
            </a:r>
            <a:endParaRPr lang="uk-UA" sz="44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B4E6A-0F4C-43E0-BF74-77985680EA5C}"/>
              </a:ext>
            </a:extLst>
          </p:cNvPr>
          <p:cNvSpPr txBox="1"/>
          <p:nvPr/>
        </p:nvSpPr>
        <p:spPr>
          <a:xfrm>
            <a:off x="0" y="2572733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ФОРМУВАННЯ В ОТГ ВРЯДУВАННЯ, ДРУЖНЬОГО ДО ФЕРМЕРСТВА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80F48E-5AED-4D2B-8F7E-23F559E59358}"/>
              </a:ext>
            </a:extLst>
          </p:cNvPr>
          <p:cNvSpPr txBox="1"/>
          <p:nvPr/>
        </p:nvSpPr>
        <p:spPr>
          <a:xfrm>
            <a:off x="0" y="1979357"/>
            <a:ext cx="844973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РОЛЬ ФЕРМЕРІВ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300"/>
              </a:spcAft>
            </a:pPr>
            <a:r>
              <a:rPr lang="uk-UA" sz="6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 ЖИТТІ СІЛЬСЬКИХ ГРОМАД </a:t>
            </a:r>
            <a:endParaRPr lang="uk-UA" sz="60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Обмін думками, дискусія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4" descr="Фотография на тему Зеленый знак вопроса с глазами - 3d иллюстрация ...">
            <a:extLst>
              <a:ext uri="{FF2B5EF4-FFF2-40B4-BE49-F238E27FC236}">
                <a16:creationId xmlns:a16="http://schemas.microsoft.com/office/drawing/2014/main" id="{D3F486A4-3221-4CD7-93A5-7FEF8BC6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1582835"/>
            <a:ext cx="2859925" cy="454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4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C790-7FB5-45B4-819B-9FACE948A441}"/>
              </a:ext>
            </a:extLst>
          </p:cNvPr>
          <p:cNvSpPr txBox="1">
            <a:spLocks/>
          </p:cNvSpPr>
          <p:nvPr/>
        </p:nvSpPr>
        <p:spPr>
          <a:xfrm>
            <a:off x="1604179" y="386885"/>
            <a:ext cx="5327912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9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	 </a:t>
            </a:r>
            <a:r>
              <a:rPr kumimoji="0" lang="uk-UA" sz="29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ЄС: </a:t>
            </a: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LAG</a:t>
            </a:r>
            <a:endParaRPr kumimoji="0" lang="uk-UA" sz="2900" b="0" i="0" u="none" strike="noStrike" kern="0" cap="none" spc="0" normalizeH="0" baseline="0" noProof="0" dirty="0">
              <a:ln>
                <a:noFill/>
              </a:ln>
              <a:solidFill>
                <a:srgbClr val="FDBB2D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D647101-979C-4E85-BCD1-7197AAC5ABBD}"/>
              </a:ext>
            </a:extLst>
          </p:cNvPr>
          <p:cNvSpPr txBox="1">
            <a:spLocks/>
          </p:cNvSpPr>
          <p:nvPr/>
        </p:nvSpPr>
        <p:spPr>
          <a:xfrm>
            <a:off x="7181774" y="353276"/>
            <a:ext cx="482466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9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УКРАЇНА: ГРУПИ ДІЙ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EE76E9F-8954-4093-BEA4-4C1D69A3BE02}"/>
              </a:ext>
            </a:extLst>
          </p:cNvPr>
          <p:cNvSpPr/>
          <p:nvPr/>
        </p:nvSpPr>
        <p:spPr>
          <a:xfrm>
            <a:off x="6059488" y="1194364"/>
            <a:ext cx="5788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rPr>
              <a:t>Закон України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rPr>
              <a:t>“Про громадські об'єднання”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</a:t>
            </a:r>
            <a:r>
              <a:rPr kumimoji="0" lang="en-US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uk-UA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Про органи самоорганізації населення</a:t>
            </a:r>
            <a:r>
              <a:rPr kumimoji="0" lang="en-US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uk-UA" altLang="uk-UA" sz="1800" b="1" i="0" u="none" strike="noStrike" kern="0" cap="none" spc="0" normalizeH="0" baseline="0" noProof="0" dirty="0">
              <a:ln/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uk-UA" sz="1800" b="1" i="0" u="none" strike="noStrike" kern="0" cap="none" spc="0" normalizeH="0" baseline="0" noProof="0" dirty="0">
              <a:ln/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АФЗУ – </a:t>
            </a:r>
            <a:r>
              <a:rPr kumimoji="0" lang="uk-UA" altLang="uk-UA" sz="1800" b="1" i="0" u="none" strike="noStrike" kern="0" cap="none" spc="0" normalizeH="0" baseline="0" noProof="0" dirty="0" err="1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саморегуляна</a:t>
            </a:r>
            <a:r>
              <a:rPr kumimoji="0" lang="uk-UA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організація фермерів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3317032-6780-40C2-B940-972BFCA9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1" y="2755549"/>
            <a:ext cx="5255885" cy="316240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E9FCD92-29C0-43FC-B1AD-8DDD30DD04A4}"/>
              </a:ext>
            </a:extLst>
          </p:cNvPr>
          <p:cNvSpPr/>
          <p:nvPr/>
        </p:nvSpPr>
        <p:spPr>
          <a:xfrm>
            <a:off x="256191" y="1331048"/>
            <a:ext cx="5588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Місцева група дій (LAG)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</a:rPr>
              <a:t>це неприбуткова композиція, що складається з державних та приватних організацій із сільських сіл, що мають широке представництво у різних соціально-економічних секторах.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https://eufunds.gov.mt/en/EU%20Funds%20Programmes/European%20Agricultural%20Fund/Pages/LEADER/Local-Action-Groups.aspx</a:t>
            </a: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B7D05DF-835D-48FE-8101-245BDFC221FF}"/>
              </a:ext>
            </a:extLst>
          </p:cNvPr>
          <p:cNvSpPr/>
          <p:nvPr/>
        </p:nvSpPr>
        <p:spPr>
          <a:xfrm>
            <a:off x="7402846" y="3678937"/>
            <a:ext cx="4603594" cy="2400657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"/>
              </a:rPr>
              <a:t>Цільова програма  «Бюджет участі (громадський бюджеті)  в </a:t>
            </a:r>
            <a:r>
              <a:rPr kumimoji="0" lang="uk-UA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"/>
              </a:rPr>
              <a:t>Бузівській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"/>
              </a:rPr>
              <a:t> сільській ОТГ на 2019- 2021 роки»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http://buzivska.gromada.org.ua/bjudzhet-uchasti-1563445494/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DBB2D"/>
              </a:solidFill>
              <a:effectLst/>
              <a:uLnTx/>
              <a:uFillTx/>
              <a:latin typeface="Roboto Condensed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BF2AF0-C2C0-44E9-B31E-7F3B415A0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076" y="2755549"/>
            <a:ext cx="1960609" cy="3116426"/>
          </a:xfrm>
          <a:prstGeom prst="rect">
            <a:avLst/>
          </a:prstGeom>
        </p:spPr>
      </p:pic>
      <p:pic>
        <p:nvPicPr>
          <p:cNvPr id="9" name="Picture 4" descr="Image result for eu flag">
            <a:extLst>
              <a:ext uri="{FF2B5EF4-FFF2-40B4-BE49-F238E27FC236}">
                <a16:creationId xmlns:a16="http://schemas.microsoft.com/office/drawing/2014/main" id="{8E7830BD-0B19-4320-BD7D-607045EC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15" y="386885"/>
            <a:ext cx="719231" cy="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ua flag">
            <a:extLst>
              <a:ext uri="{FF2B5EF4-FFF2-40B4-BE49-F238E27FC236}">
                <a16:creationId xmlns:a16="http://schemas.microsoft.com/office/drawing/2014/main" id="{4F50E8C8-17FA-4CB4-AF0D-4388B846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43" y="348881"/>
            <a:ext cx="719231" cy="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8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42AD06B-8EAE-49BE-A940-ED7ECCFBFB53}"/>
              </a:ext>
            </a:extLst>
          </p:cNvPr>
          <p:cNvSpPr txBox="1">
            <a:spLocks/>
          </p:cNvSpPr>
          <p:nvPr/>
        </p:nvSpPr>
        <p:spPr>
          <a:xfrm>
            <a:off x="1604179" y="386885"/>
            <a:ext cx="5327912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9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	 </a:t>
            </a:r>
            <a:r>
              <a:rPr kumimoji="0" lang="uk-UA" sz="29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ЄС: </a:t>
            </a: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LAG</a:t>
            </a:r>
            <a:endParaRPr kumimoji="0" lang="uk-UA" sz="2900" b="0" i="0" u="none" strike="noStrike" kern="0" cap="none" spc="0" normalizeH="0" baseline="0" noProof="0" dirty="0">
              <a:ln>
                <a:noFill/>
              </a:ln>
              <a:solidFill>
                <a:srgbClr val="FDBB2D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4818AC-3D3B-43FD-B22D-D6E917C5A523}"/>
              </a:ext>
            </a:extLst>
          </p:cNvPr>
          <p:cNvSpPr txBox="1">
            <a:spLocks/>
          </p:cNvSpPr>
          <p:nvPr/>
        </p:nvSpPr>
        <p:spPr>
          <a:xfrm>
            <a:off x="7181774" y="353276"/>
            <a:ext cx="4824666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9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УКРАЇНА: ГРУПИ ДІЙ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9898AEE-0AF6-4BC6-A28A-C2129E076184}"/>
              </a:ext>
            </a:extLst>
          </p:cNvPr>
          <p:cNvSpPr/>
          <p:nvPr/>
        </p:nvSpPr>
        <p:spPr>
          <a:xfrm>
            <a:off x="6059488" y="1194364"/>
            <a:ext cx="5788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rPr>
              <a:t>Закон України </a:t>
            </a: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</a:rPr>
              <a:t>“Про громадські об'єднання”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uk-UA" sz="1800" b="0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</a:t>
            </a:r>
            <a:r>
              <a:rPr kumimoji="0" lang="en-US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uk-UA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Про органи самоорганізації населення</a:t>
            </a:r>
            <a:r>
              <a:rPr kumimoji="0" lang="en-US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uk-UA" altLang="uk-UA" sz="1800" b="1" i="0" u="none" strike="noStrike" kern="0" cap="none" spc="0" normalizeH="0" baseline="0" noProof="0" dirty="0">
              <a:ln/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uk-UA" sz="1800" b="1" i="0" u="none" strike="noStrike" kern="0" cap="none" spc="0" normalizeH="0" baseline="0" noProof="0" dirty="0">
              <a:ln/>
              <a:solidFill>
                <a:srgbClr val="4BACC6">
                  <a:lumMod val="50000"/>
                </a:srgbClr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АФЗУ – </a:t>
            </a:r>
            <a:r>
              <a:rPr kumimoji="0" lang="uk-UA" altLang="uk-UA" sz="1800" b="1" i="0" u="none" strike="noStrike" kern="0" cap="none" spc="0" normalizeH="0" baseline="0" noProof="0" dirty="0" err="1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саморегуляна</a:t>
            </a:r>
            <a:r>
              <a:rPr kumimoji="0" lang="uk-UA" altLang="uk-UA" sz="1800" b="1" i="0" u="none" strike="noStrike" kern="0" cap="none" spc="0" normalizeH="0" baseline="0" noProof="0" dirty="0">
                <a:ln/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організація фермерів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DCC0815-EE71-4C83-BFF6-F45D4E99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1" y="2755549"/>
            <a:ext cx="5255885" cy="31624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Picture 4" descr="Image result for eu flag">
            <a:extLst>
              <a:ext uri="{FF2B5EF4-FFF2-40B4-BE49-F238E27FC236}">
                <a16:creationId xmlns:a16="http://schemas.microsoft.com/office/drawing/2014/main" id="{5558C947-E7E8-497D-9E35-DD96D251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515" y="386885"/>
            <a:ext cx="719231" cy="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ua flag">
            <a:extLst>
              <a:ext uri="{FF2B5EF4-FFF2-40B4-BE49-F238E27FC236}">
                <a16:creationId xmlns:a16="http://schemas.microsoft.com/office/drawing/2014/main" id="{0D9F7AAD-2200-4833-9601-BCB618B9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43" y="348881"/>
            <a:ext cx="719231" cy="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EC7E963-467E-4DAA-9FD1-DD8B0E430213}"/>
              </a:ext>
            </a:extLst>
          </p:cNvPr>
          <p:cNvSpPr/>
          <p:nvPr/>
        </p:nvSpPr>
        <p:spPr>
          <a:xfrm>
            <a:off x="256191" y="1331048"/>
            <a:ext cx="5588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Місцева група дій (LAG)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-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</a:rPr>
              <a:t>це неприбуткова композиція, що складається з державних та приватних організацій із сільських сіл, що мають широке представництво у різних соціально-економічних секторах.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https://eufunds.gov.mt/en/EU%20Funds%20Programmes/European%20Agricultural%20Fund/Pages/LEADER/Local-Action-Groups.aspx</a:t>
            </a:r>
            <a:r>
              <a:rPr kumimoji="0" lang="uk-UA" sz="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 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01F26C4-5D9D-4413-92C2-FD31E7F17B71}"/>
              </a:ext>
            </a:extLst>
          </p:cNvPr>
          <p:cNvSpPr/>
          <p:nvPr/>
        </p:nvSpPr>
        <p:spPr>
          <a:xfrm>
            <a:off x="283100" y="6222325"/>
            <a:ext cx="5202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База даних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LAG EU</a:t>
            </a:r>
            <a:r>
              <a:rPr kumimoji="0" lang="uk-UA" sz="16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: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hlinkClick r:id="rId6"/>
              </a:rPr>
              <a:t>https://enrd.ec.europa.eu/leader-clld/lag-database_en</a:t>
            </a:r>
            <a:r>
              <a:rPr kumimoji="0" lang="uk-UA" sz="10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6338522-90C8-4E88-A132-DB31F0BE827B}"/>
              </a:ext>
            </a:extLst>
          </p:cNvPr>
          <p:cNvSpPr/>
          <p:nvPr/>
        </p:nvSpPr>
        <p:spPr>
          <a:xfrm>
            <a:off x="7402846" y="3678937"/>
            <a:ext cx="4603594" cy="2400657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"/>
              </a:rPr>
              <a:t>Цільова програма  «Бюджет участі (громадський бюджеті)  в </a:t>
            </a:r>
            <a:r>
              <a:rPr kumimoji="0" lang="uk-UA" sz="28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"/>
              </a:rPr>
              <a:t>Бузівській</a:t>
            </a: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 Condensed"/>
              </a:rPr>
              <a:t> сільській ОТГ на 2019- 2021 роки» 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http://buzivska.gromada.org.ua/bjudzhet-uchasti-1563445494/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DBB2D"/>
              </a:solidFill>
              <a:effectLst/>
              <a:uLnTx/>
              <a:uFillTx/>
              <a:latin typeface="Roboto Condensed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C4A46E-3320-406E-A9AF-0BBB86C862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076" y="2755549"/>
            <a:ext cx="1960609" cy="31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CAF55F-2CC5-47A3-AA18-9EC342044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123707"/>
            <a:ext cx="2498558" cy="1233856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DE39C3AE-6576-49D3-9B66-79DAAF9BE565}"/>
              </a:ext>
            </a:extLst>
          </p:cNvPr>
          <p:cNvSpPr/>
          <p:nvPr/>
        </p:nvSpPr>
        <p:spPr>
          <a:xfrm>
            <a:off x="228600" y="3458625"/>
            <a:ext cx="5638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CRII +</a:t>
            </a:r>
          </a:p>
          <a:p>
            <a:pPr algn="just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У рамках "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Arial"/>
              </a:rPr>
              <a:t>Коронавірусної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 інвестиційної ініціативи плюс"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CRII +)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Arial"/>
              </a:rPr>
              <a:t>ЄС оголосила новий набір заходів, спеціально спрямованих на підтримку фермерів та сільських територій</a:t>
            </a:r>
          </a:p>
          <a:p>
            <a:pPr algn="just"/>
            <a:endParaRPr lang="uk-UA" sz="2000" dirty="0">
              <a:solidFill>
                <a:srgbClr val="333333"/>
              </a:solidFill>
              <a:latin typeface="Arial"/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https://ec.europa.eu/info/news/coronavirus-commission-announces-further-measures-support-agri-food-sector-2020-apr-02_en</a:t>
            </a:r>
            <a:endParaRPr lang="uk-UA" sz="2000" dirty="0">
              <a:solidFill>
                <a:schemeClr val="accent1">
                  <a:lumMod val="50000"/>
                </a:schemeClr>
              </a:solidFill>
              <a:latin typeface="Arieal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F02FD8A-159C-416A-B7AE-A7DBE0D329D3}"/>
              </a:ext>
            </a:extLst>
          </p:cNvPr>
          <p:cNvSpPr/>
          <p:nvPr/>
        </p:nvSpPr>
        <p:spPr>
          <a:xfrm>
            <a:off x="6324602" y="413942"/>
            <a:ext cx="56387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Збільшена державна допомога</a:t>
            </a:r>
          </a:p>
          <a:p>
            <a:pPr algn="ctr"/>
            <a:endParaRPr lang="uk-UA" sz="12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sz="12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https://ec.europa.eu/competition/state_aid/what_is_new/covid_19.html</a:t>
            </a:r>
            <a:endParaRPr lang="uk-UA" sz="12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підтримки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ланцюга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постачання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продовольства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1200" dirty="0">
              <a:solidFill>
                <a:srgbClr val="778899"/>
              </a:solidFill>
              <a:latin typeface="Arial"/>
              <a:hlinkClick r:id="rId5"/>
            </a:endParaRPr>
          </a:p>
          <a:p>
            <a:pPr algn="ctr"/>
            <a:r>
              <a:rPr lang="en-US" sz="1200" dirty="0">
                <a:solidFill>
                  <a:srgbClr val="778899"/>
                </a:solidFill>
                <a:latin typeface="Arial"/>
                <a:hlinkClick r:id="rId5"/>
              </a:rPr>
              <a:t>https://ec.europa.eu/info/food-farming-fisheries/farming/coronavirus-response_en#measures</a:t>
            </a:r>
            <a:endParaRPr lang="uk-UA" sz="12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15BF61-1704-4DA3-A002-4B08530FA266}"/>
              </a:ext>
            </a:extLst>
          </p:cNvPr>
          <p:cNvSpPr txBox="1"/>
          <p:nvPr/>
        </p:nvSpPr>
        <p:spPr>
          <a:xfrm>
            <a:off x="7137401" y="5385824"/>
            <a:ext cx="3335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 що в Україні?</a:t>
            </a:r>
          </a:p>
        </p:txBody>
      </p:sp>
      <p:pic>
        <p:nvPicPr>
          <p:cNvPr id="1028" name="Picture 4" descr="Фотография на тему Зеленый знак вопроса с глазами - 3d иллюстрация ...">
            <a:extLst>
              <a:ext uri="{FF2B5EF4-FFF2-40B4-BE49-F238E27FC236}">
                <a16:creationId xmlns:a16="http://schemas.microsoft.com/office/drawing/2014/main" id="{C0B0420F-B67B-4CF3-8CAC-5349EBC3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68" y="3962399"/>
            <a:ext cx="1395190" cy="22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436B01-89BD-48C1-8B51-EB30247C4535}"/>
              </a:ext>
            </a:extLst>
          </p:cNvPr>
          <p:cNvSpPr txBox="1"/>
          <p:nvPr/>
        </p:nvSpPr>
        <p:spPr>
          <a:xfrm>
            <a:off x="639076" y="302246"/>
            <a:ext cx="4943576" cy="14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ФЕРМЕРИ І КОРОНАВІРУС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5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ABA66-9FEB-449B-A7A7-1A5EE680F90D}"/>
              </a:ext>
            </a:extLst>
          </p:cNvPr>
          <p:cNvSpPr txBox="1">
            <a:spLocks/>
          </p:cNvSpPr>
          <p:nvPr/>
        </p:nvSpPr>
        <p:spPr>
          <a:xfrm>
            <a:off x="2390768" y="241009"/>
            <a:ext cx="9562241" cy="5590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uk-UA" sz="2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eal"/>
                <a:ea typeface="+mj-ea"/>
                <a:cs typeface="+mj-cs"/>
              </a:rPr>
              <a:t>НЕДЕРЖАВНІ РЕСУРСИ ДЛЯ ФЕРМЕРІВ</a:t>
            </a:r>
            <a:br>
              <a:rPr kumimoji="0" lang="uk-UA" altLang="uk-UA" sz="4000" b="1" i="0" u="none" strike="noStrike" kern="1200" cap="none" spc="0" normalizeH="0" baseline="0" noProof="0">
                <a:ln>
                  <a:noFill/>
                </a:ln>
                <a:solidFill>
                  <a:srgbClr val="FDBB2D"/>
                </a:solidFill>
                <a:effectLst/>
                <a:uLnTx/>
                <a:uFillTx/>
                <a:latin typeface="Arieal"/>
                <a:ea typeface="+mj-ea"/>
                <a:cs typeface="+mj-cs"/>
              </a:rPr>
            </a:b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rgbClr val="FDBB2D"/>
              </a:solidFill>
              <a:effectLst/>
              <a:uLnTx/>
              <a:uFillTx/>
              <a:latin typeface="Arial Black"/>
              <a:ea typeface="+mj-ea"/>
              <a:cs typeface="+mj-cs"/>
            </a:endParaRPr>
          </a:p>
        </p:txBody>
      </p:sp>
      <p:pic>
        <p:nvPicPr>
          <p:cNvPr id="3" name="Picture 8" descr="Ð ÐµÐ·ÑÐ»ÑÑÐ°Ñ Ð¿Ð¾ÑÑÐºÑ Ð·Ð¾Ð±ÑÐ°Ð¶ÐµÐ½Ñ Ð·Ð° Ð·Ð°Ð¿Ð¸ÑÐ¾Ð¼ &quot;Ð¤ÐÐ¢Ð ÐÐÐÐÐ &quot;">
            <a:extLst>
              <a:ext uri="{FF2B5EF4-FFF2-40B4-BE49-F238E27FC236}">
                <a16:creationId xmlns:a16="http://schemas.microsoft.com/office/drawing/2014/main" id="{EB5FE833-C099-4BBE-BDE7-3EE99F5AD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1" y="3772886"/>
            <a:ext cx="678369" cy="6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4C6C5FB-8081-41A8-B3F8-CAE29340A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67" y="1237386"/>
            <a:ext cx="2662933" cy="13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2">
            <a:extLst>
              <a:ext uri="{FF2B5EF4-FFF2-40B4-BE49-F238E27FC236}">
                <a16:creationId xmlns:a16="http://schemas.microsoft.com/office/drawing/2014/main" id="{C5CBEF47-CE7D-4034-AC96-CFB47C6A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78" y="4687847"/>
            <a:ext cx="165778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1200" dirty="0">
                <a:solidFill>
                  <a:srgbClr val="1F497D"/>
                </a:solidFill>
                <a:cs typeface="Arial" panose="020B0604020202020204" pitchFamily="34" charset="0"/>
              </a:rPr>
              <a:t>Щорічний конкурс соціальних проектів для сільських громад «Україна – житниця майбутнього»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 sz="120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uk-UA" sz="800" dirty="0">
                <a:solidFill>
                  <a:srgbClr val="1F497D"/>
                </a:solidFill>
                <a:cs typeface="Arial" panose="020B0604020202020204" pitchFamily="34" charset="0"/>
                <a:hlinkClick r:id="rId4"/>
              </a:rPr>
              <a:t>http://www.bayer.ua/media/news/bayer-announces-sixth-annual-competition.php</a:t>
            </a:r>
            <a:r>
              <a:rPr lang="uk-UA" altLang="uk-UA" sz="800" dirty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endParaRPr lang="ru-RU" altLang="uk-UA" sz="16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18">
            <a:hlinkClick r:id="rId5"/>
            <a:extLst>
              <a:ext uri="{FF2B5EF4-FFF2-40B4-BE49-F238E27FC236}">
                <a16:creationId xmlns:a16="http://schemas.microsoft.com/office/drawing/2014/main" id="{C6E8D5B5-A3BB-464E-8FA5-2171B8ED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481" y="5218106"/>
            <a:ext cx="1433783" cy="1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ÐÐµÐ»Ð¸ÐºÐ° ÐÐ´ÐµÑ">
            <a:hlinkClick r:id="rId7"/>
            <a:extLst>
              <a:ext uri="{FF2B5EF4-FFF2-40B4-BE49-F238E27FC236}">
                <a16:creationId xmlns:a16="http://schemas.microsoft.com/office/drawing/2014/main" id="{51BF64A4-297F-47F7-B467-E22FC5B2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21" y="4292948"/>
            <a:ext cx="2411835" cy="38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1">
            <a:hlinkClick r:id="rId9"/>
            <a:extLst>
              <a:ext uri="{FF2B5EF4-FFF2-40B4-BE49-F238E27FC236}">
                <a16:creationId xmlns:a16="http://schemas.microsoft.com/office/drawing/2014/main" id="{4787F38D-F5FA-4629-8FEF-3E368DC8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29" y="4317847"/>
            <a:ext cx="1927048" cy="3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ww.prostir.ua/wp-content/themes/prostir/images/logo.jpg">
            <a:hlinkClick r:id="rId11"/>
            <a:extLst>
              <a:ext uri="{FF2B5EF4-FFF2-40B4-BE49-F238E27FC236}">
                <a16:creationId xmlns:a16="http://schemas.microsoft.com/office/drawing/2014/main" id="{5644FEA8-C43D-47DD-8A14-DFF2B3BF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86" y="5637771"/>
            <a:ext cx="3459163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4818116-DC9F-46CB-8A3F-1CC4FB81DFD5}"/>
              </a:ext>
            </a:extLst>
          </p:cNvPr>
          <p:cNvSpPr txBox="1">
            <a:spLocks/>
          </p:cNvSpPr>
          <p:nvPr/>
        </p:nvSpPr>
        <p:spPr>
          <a:xfrm>
            <a:off x="7843337" y="5010825"/>
            <a:ext cx="2597144" cy="308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uk-UA" altLang="uk-UA" sz="1600" b="1" dirty="0">
                <a:solidFill>
                  <a:srgbClr val="00B0F0"/>
                </a:solidFill>
                <a:latin typeface="Arieal"/>
              </a:rPr>
              <a:t>Ресурсні центри</a:t>
            </a:r>
            <a:endParaRPr lang="uk-UA" dirty="0">
              <a:solidFill>
                <a:srgbClr val="FDBB2D"/>
              </a:solidFill>
              <a:latin typeface="Arial Black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EE1F1FC-4185-4109-9B29-5BB367ACDBC9}"/>
              </a:ext>
            </a:extLst>
          </p:cNvPr>
          <p:cNvSpPr txBox="1">
            <a:spLocks/>
          </p:cNvSpPr>
          <p:nvPr/>
        </p:nvSpPr>
        <p:spPr>
          <a:xfrm>
            <a:off x="7458557" y="3597731"/>
            <a:ext cx="3366704" cy="308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uk-UA" altLang="uk-UA" sz="1600" b="1" dirty="0" err="1">
                <a:solidFill>
                  <a:srgbClr val="00B0F0"/>
                </a:solidFill>
                <a:latin typeface="Arieal"/>
              </a:rPr>
              <a:t>Краудфандингові</a:t>
            </a:r>
            <a:r>
              <a:rPr lang="uk-UA" altLang="uk-UA" sz="1600" b="1" dirty="0">
                <a:solidFill>
                  <a:srgbClr val="00B0F0"/>
                </a:solidFill>
                <a:latin typeface="Arieal"/>
              </a:rPr>
              <a:t> платформи</a:t>
            </a:r>
            <a:endParaRPr lang="uk-UA" dirty="0">
              <a:solidFill>
                <a:srgbClr val="FDBB2D"/>
              </a:solidFill>
              <a:latin typeface="Arial Black"/>
            </a:endParaRPr>
          </a:p>
        </p:txBody>
      </p:sp>
      <p:pic>
        <p:nvPicPr>
          <p:cNvPr id="12" name="Picture 2" descr="Друзі, Проект USAID «Підтримка аграрного... - Проект USAID ...">
            <a:extLst>
              <a:ext uri="{FF2B5EF4-FFF2-40B4-BE49-F238E27FC236}">
                <a16:creationId xmlns:a16="http://schemas.microsoft.com/office/drawing/2014/main" id="{B61101AA-D1E3-48CF-AA56-F23BEE4D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34" y="1101387"/>
            <a:ext cx="2624571" cy="22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0F5105-545C-49A2-BDFC-1A33B9BC19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4420" y="3772886"/>
            <a:ext cx="4492429" cy="2540153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1602798-2E62-446E-AFA8-4831CAD434F5}"/>
              </a:ext>
            </a:extLst>
          </p:cNvPr>
          <p:cNvSpPr/>
          <p:nvPr/>
        </p:nvSpPr>
        <p:spPr>
          <a:xfrm>
            <a:off x="2362624" y="5961017"/>
            <a:ext cx="325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778899"/>
                </a:solidFill>
                <a:latin typeface="Arial"/>
                <a:hlinkClick r:id="rId15"/>
              </a:rPr>
              <a:t>https://www.facebook.com/groups/480712965414301</a:t>
            </a:r>
            <a:r>
              <a:rPr lang="en-US" dirty="0">
                <a:solidFill>
                  <a:srgbClr val="778899"/>
                </a:solidFill>
                <a:latin typeface="Arial"/>
                <a:hlinkClick r:id="rId15"/>
              </a:rPr>
              <a:t>/</a:t>
            </a:r>
            <a:endParaRPr lang="uk-UA" dirty="0">
              <a:solidFill>
                <a:srgbClr val="778899"/>
              </a:solidFill>
              <a:latin typeface="Arial"/>
            </a:endParaRPr>
          </a:p>
        </p:txBody>
      </p:sp>
      <p:pic>
        <p:nvPicPr>
          <p:cNvPr id="15" name="Picture 4" descr="Фонд Східна Європа оголошує про старт нового проекту «Заснування соціальних шкільних підприємств у сільській місцевості та малих містах України для заохочення молоді до соціального підприємництва в Iвано-Франківській, Житомирській та Донецькій областях»">
            <a:extLst>
              <a:ext uri="{FF2B5EF4-FFF2-40B4-BE49-F238E27FC236}">
                <a16:creationId xmlns:a16="http://schemas.microsoft.com/office/drawing/2014/main" id="{708A9E62-AAE7-41A8-86B9-CA62C770A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99" y="1101387"/>
            <a:ext cx="3868690" cy="22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94944BA-6086-4B84-9C95-F700FE65F972}"/>
              </a:ext>
            </a:extLst>
          </p:cNvPr>
          <p:cNvSpPr txBox="1"/>
          <p:nvPr/>
        </p:nvSpPr>
        <p:spPr>
          <a:xfrm>
            <a:off x="1236133" y="212480"/>
            <a:ext cx="10092265" cy="45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Закон України «Про фермерське господарство»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B093D-A14C-4745-9394-AE8355883666}"/>
              </a:ext>
            </a:extLst>
          </p:cNvPr>
          <p:cNvSpPr txBox="1"/>
          <p:nvPr/>
        </p:nvSpPr>
        <p:spPr>
          <a:xfrm>
            <a:off x="270934" y="1035672"/>
            <a:ext cx="582506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Фермерське господарство </a:t>
            </a:r>
          </a:p>
          <a:p>
            <a:endParaRPr lang="uk-UA" sz="20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є формою підприємницької діяльності громадян, </a:t>
            </a:r>
          </a:p>
          <a:p>
            <a:endParaRPr lang="uk-UA" sz="20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які виявили бажання виробляти товарну сільськогосподарську продукцію, </a:t>
            </a:r>
          </a:p>
          <a:p>
            <a:endParaRPr lang="uk-UA" sz="20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здійснювати її переробку та реалізацію </a:t>
            </a:r>
          </a:p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 метою отримання прибутку </a:t>
            </a:r>
          </a:p>
          <a:p>
            <a:endParaRPr lang="uk-UA" sz="20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на земельних ділянках, наданих їм у власність та/або користування, у тому числі в оренду, </a:t>
            </a:r>
          </a:p>
          <a:p>
            <a:endParaRPr lang="uk-UA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для ведення фермерського господарства, товарного сільськогосподарського виробництва, особистого селянського господарства, відповідно до закону</a:t>
            </a:r>
            <a:r>
              <a:rPr lang="uk-UA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BCB554-BCF8-44F4-B308-5230EA8E5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868" y="1202267"/>
            <a:ext cx="6434666" cy="51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5BE4AF-6401-4799-A788-B4B0480E69BC}"/>
              </a:ext>
            </a:extLst>
          </p:cNvPr>
          <p:cNvSpPr/>
          <p:nvPr/>
        </p:nvSpPr>
        <p:spPr>
          <a:xfrm>
            <a:off x="135467" y="3835400"/>
            <a:ext cx="58081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Ключові ознаки сімейного фермерського господарства:</a:t>
            </a:r>
          </a:p>
          <a:p>
            <a:pPr marL="285750" indent="-285750" algn="just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юридична особа: використовується праця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виключно членів однієї сім’ї</a:t>
            </a:r>
          </a:p>
          <a:p>
            <a:pPr marL="285750" indent="-285750" algn="just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без статусу юридичної особи: голова – ФОП; використовується праця членів сім’ї ФОП.</a:t>
            </a:r>
          </a:p>
          <a:p>
            <a:pPr marL="285750" indent="-285750" algn="just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Типова форма договору (декларації)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 створення сімейного фермерського господарства</a:t>
            </a:r>
          </a:p>
        </p:txBody>
      </p:sp>
      <p:pic>
        <p:nvPicPr>
          <p:cNvPr id="5" name="Picture 2" descr="United Nations Decade of Family Farming - Wikipedia">
            <a:extLst>
              <a:ext uri="{FF2B5EF4-FFF2-40B4-BE49-F238E27FC236}">
                <a16:creationId xmlns:a16="http://schemas.microsoft.com/office/drawing/2014/main" id="{75E1340A-45D0-49FB-8C7B-06AD4958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23" y="3124253"/>
            <a:ext cx="4317913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55888364-F054-4C9E-BA75-4FDED0FBE3DD}"/>
              </a:ext>
            </a:extLst>
          </p:cNvPr>
          <p:cNvSpPr/>
          <p:nvPr/>
        </p:nvSpPr>
        <p:spPr>
          <a:xfrm>
            <a:off x="340052" y="1577084"/>
            <a:ext cx="4858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spcAft>
                <a:spcPts val="750"/>
              </a:spcAft>
              <a:defRPr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Стаття 8</a:t>
            </a:r>
            <a:r>
              <a:rPr lang="uk-UA" sz="2400" b="1" baseline="30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-1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. 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Особливості створення та діяльності СФГ без набуття статусу юридичної особи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373F32-0F37-485A-9C4E-09378D5DD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56" y="190045"/>
            <a:ext cx="10089754" cy="695004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B0B6BA11-747D-4FDD-BD53-D1A40FD3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187728"/>
            <a:ext cx="2135716" cy="8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E5C7AE-9BE8-4758-9364-07CB442EC97E}"/>
              </a:ext>
            </a:extLst>
          </p:cNvPr>
          <p:cNvSpPr txBox="1"/>
          <p:nvPr/>
        </p:nvSpPr>
        <p:spPr>
          <a:xfrm>
            <a:off x="7636328" y="1109186"/>
            <a:ext cx="43179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ФГ </a:t>
            </a:r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зі статусом СФГ надається додаткова державна підтримка у порядку, передбаченому </a:t>
            </a:r>
            <a:r>
              <a:rPr lang="uk-UA" sz="20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Законом України</a:t>
            </a:r>
            <a:r>
              <a:rPr lang="uk-UA" sz="2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 "Про державну підтримку сільського господарства України", в тому числі на сплату ЄСВ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63475C-0448-4DB6-BD04-7B2F4E7BD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620" y="2004413"/>
            <a:ext cx="1638113" cy="132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A2867B-48CD-4BA8-9655-7F0C1D75602C}"/>
              </a:ext>
            </a:extLst>
          </p:cNvPr>
          <p:cNvSpPr txBox="1"/>
          <p:nvPr/>
        </p:nvSpPr>
        <p:spPr>
          <a:xfrm>
            <a:off x="8419201" y="3298896"/>
            <a:ext cx="3702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</a:rPr>
              <a:t>Чому СФГ є важливими для </a:t>
            </a:r>
            <a:b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</a:rPr>
            </a:b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</a:rPr>
              <a:t>сільської громади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14D129-F166-43A9-B7B0-1F2F38CA84A1}"/>
              </a:ext>
            </a:extLst>
          </p:cNvPr>
          <p:cNvGrpSpPr>
            <a:grpSpLocks/>
          </p:cNvGrpSpPr>
          <p:nvPr/>
        </p:nvGrpSpPr>
        <p:grpSpPr bwMode="auto">
          <a:xfrm>
            <a:off x="237067" y="321733"/>
            <a:ext cx="8144933" cy="5954327"/>
            <a:chOff x="0" y="0"/>
            <a:chExt cx="9588" cy="7355"/>
          </a:xfrm>
        </p:grpSpPr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C471E9A0-5991-45AF-B8EF-7DE97EA44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588" cy="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8A1836CF-BF5C-493E-91B7-CE741DAF0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3" y="1252"/>
              <a:ext cx="1397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Рідний дім для родини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77A4F16C-16BC-403E-A3FA-C29A08F43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3" y="493"/>
              <a:ext cx="2054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Забезпечує зв’язок між минулим, теперішнім і майбутнім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2C929BCD-0A76-4FAF-8AEC-7FCB419AC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" y="1265"/>
              <a:ext cx="1874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Місце навчання і передачі знань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8312F274-D0B3-448C-8301-76007271C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2672"/>
              <a:ext cx="1750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Забезпечує родину доходами та їжею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6467BDE-22F6-45F7-8CDC-8089AC0C1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2" y="2793"/>
              <a:ext cx="1869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Активний учасник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сільської економіки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7996B1D3-7E44-4C63-9537-057C4648B1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" y="4200"/>
              <a:ext cx="1750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Зв’язок родина –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господарство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E291AEF6-BE8E-41D6-BF62-6AE9C8DD8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6" y="3338"/>
              <a:ext cx="206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2000" b="1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Сімейне фермерське господарство</a:t>
              </a:r>
              <a:endParaRPr lang="uk-UA" altLang="uk-UA" sz="2000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FFFCB5BE-FD60-4CA3-9ECF-FABCBBE33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2" y="4490"/>
              <a:ext cx="1869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indent="36513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Береже місцеву культуру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4">
              <a:extLst>
                <a:ext uri="{FF2B5EF4-FFF2-40B4-BE49-F238E27FC236}">
                  <a16:creationId xmlns:a16="http://schemas.microsoft.com/office/drawing/2014/main" id="{36389B7C-E586-47A2-A8BD-62989F40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8" y="5574"/>
              <a:ext cx="1648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Надає основні трудові ресурси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BE4617F6-5E26-47D1-A5F6-81152402A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3" y="6052"/>
              <a:ext cx="1648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Контролює свої основні ресурси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C36BCAA-D926-488B-9688-1E5D15D5B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" y="5681"/>
              <a:ext cx="1769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uk-UA" sz="1400" dirty="0">
                  <a:solidFill>
                    <a:prstClr val="black"/>
                  </a:solidFill>
                  <a:latin typeface="Arial" panose="020B0604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Є частиною середовища і селянської громади</a:t>
              </a:r>
              <a:endParaRPr lang="uk-UA" altLang="uk-UA" sz="1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3DF247-30E6-481C-A783-4275ECD2C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150" y="-45392"/>
            <a:ext cx="2103962" cy="334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C3CA0F-B761-44B8-97E6-0A7A43395679}"/>
              </a:ext>
            </a:extLst>
          </p:cNvPr>
          <p:cNvSpPr txBox="1"/>
          <p:nvPr/>
        </p:nvSpPr>
        <p:spPr>
          <a:xfrm>
            <a:off x="541867" y="1646704"/>
            <a:ext cx="1110826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Що стримує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розвиток СФГ у Ваших ОТГ?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Що можуть зробити ОТГ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перетворення ОСГ в СФГ?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81F4B5-B28C-46D5-B2D0-73AB9D51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2319432"/>
            <a:ext cx="1396105" cy="22191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EE4E99-243C-446A-8D6A-2FF84257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614" y="2591570"/>
            <a:ext cx="139610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0A59EB-83EF-42AF-BE08-6F4771DF59D0}"/>
              </a:ext>
            </a:extLst>
          </p:cNvPr>
          <p:cNvSpPr txBox="1"/>
          <p:nvPr/>
        </p:nvSpPr>
        <p:spPr>
          <a:xfrm>
            <a:off x="965199" y="324881"/>
            <a:ext cx="1087120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Чим ще можуть займатися фермери: роль громад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Ð ÐµÐ·ÑÐ»ÑÑÐ°Ñ Ð¿Ð¾ÑÑÐºÑ Ð·Ð¾Ð±ÑÐ°Ð¶ÐµÐ½Ñ Ð·Ð° Ð·Ð°Ð¿Ð¸ÑÐ¾Ð¼ &quot;ÑÐ¾ÑÐ¾ ÐÑÑÑÐ»ÑÑÑÐºÐ° Ð±ÑÐ¸Ð½Ð´Ð·Ñ ÑÐµÑÑÐ¸Ð²Ð°Ð»Ñ-ÑÑÐ¼Ð°ÑÐ¾Ðº&quot;">
            <a:extLst>
              <a:ext uri="{FF2B5EF4-FFF2-40B4-BE49-F238E27FC236}">
                <a16:creationId xmlns:a16="http://schemas.microsoft.com/office/drawing/2014/main" id="{E48AE5F8-A7A8-4132-AA7B-DB43B2BC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8" y="1185332"/>
            <a:ext cx="4487335" cy="224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34DA0D-698A-46D2-BC99-6E8B4D66F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8" y="4084734"/>
            <a:ext cx="1612490" cy="158793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8967F27-08CB-4A10-9574-575EFB799301}"/>
              </a:ext>
            </a:extLst>
          </p:cNvPr>
          <p:cNvSpPr/>
          <p:nvPr/>
        </p:nvSpPr>
        <p:spPr>
          <a:xfrm>
            <a:off x="2368193" y="5058771"/>
            <a:ext cx="335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779C56"/>
                </a:solidFill>
                <a:effectLst/>
                <a:uLnTx/>
                <a:uFillTx/>
                <a:latin typeface="FlamingoVR"/>
                <a:ea typeface="+mn-ea"/>
                <a:cs typeface="+mn-cs"/>
              </a:rPr>
              <a:t>Мережа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779C56"/>
                </a:solidFill>
                <a:effectLst/>
                <a:uLnTx/>
                <a:uFillTx/>
                <a:latin typeface="FlamingoVR"/>
                <a:ea typeface="+mn-ea"/>
                <a:cs typeface="+mn-cs"/>
              </a:rPr>
              <a:t>"Українська гостинна садиба"</a:t>
            </a:r>
          </a:p>
        </p:txBody>
      </p:sp>
      <p:pic>
        <p:nvPicPr>
          <p:cNvPr id="9" name="Picture 2" descr="https://www.greentour.com.ua/images/logo-min.png">
            <a:extLst>
              <a:ext uri="{FF2B5EF4-FFF2-40B4-BE49-F238E27FC236}">
                <a16:creationId xmlns:a16="http://schemas.microsoft.com/office/drawing/2014/main" id="{0FE11535-8EBF-49A0-BEA8-5CD263D8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93" y="3889188"/>
            <a:ext cx="31242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2F4C9B-4A57-4143-A073-63F44D2389D0}"/>
              </a:ext>
            </a:extLst>
          </p:cNvPr>
          <p:cNvSpPr txBox="1"/>
          <p:nvPr/>
        </p:nvSpPr>
        <p:spPr>
          <a:xfrm>
            <a:off x="7057197" y="3090446"/>
            <a:ext cx="3905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https://dity.lviv.ua/zoo_western_ukraine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C007152-FD64-45A0-8E4B-4B86D8B9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2860"/>
            <a:ext cx="2714977" cy="203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51E4B0D-642F-4382-8947-C7CEF5AF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01" y="998394"/>
            <a:ext cx="2714977" cy="18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horbohory.com.ua/wp-content/uploads/2019/02/52637259_1399563696852459_3446866415028535296_n-1.jpg">
            <a:extLst>
              <a:ext uri="{FF2B5EF4-FFF2-40B4-BE49-F238E27FC236}">
                <a16:creationId xmlns:a16="http://schemas.microsoft.com/office/drawing/2014/main" id="{694D5035-0844-4588-BE52-DC7DB649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21" y="3660353"/>
            <a:ext cx="3905608" cy="2929206"/>
          </a:xfrm>
          <a:prstGeom prst="rect">
            <a:avLst/>
          </a:prstGeom>
          <a:noFill/>
          <a:ln w="76200">
            <a:solidFill>
              <a:srgbClr val="77E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A5E824-96FD-4DFF-A978-E83061D6F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5609" y="3119892"/>
            <a:ext cx="1280152" cy="203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0A59EB-83EF-42AF-BE08-6F4771DF59D0}"/>
              </a:ext>
            </a:extLst>
          </p:cNvPr>
          <p:cNvSpPr txBox="1"/>
          <p:nvPr/>
        </p:nvSpPr>
        <p:spPr>
          <a:xfrm>
            <a:off x="558800" y="2271977"/>
            <a:ext cx="10871200" cy="1775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300"/>
              </a:spcAft>
            </a:pP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ДЕРЖАВНА ПІДТРИМКА</a:t>
            </a:r>
          </a:p>
          <a:p>
            <a:pPr lvl="0" algn="ctr">
              <a:lnSpc>
                <a:spcPct val="115000"/>
              </a:lnSpc>
              <a:spcAft>
                <a:spcPts val="300"/>
              </a:spcAft>
            </a:pP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ФЕРМЕРСЬКИХ ГОСПОДАРСТВ</a:t>
            </a:r>
            <a:endParaRPr lang="uk-UA" sz="4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4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A3BB99-3222-4BF0-8B63-8A8033560A99}"/>
              </a:ext>
            </a:extLst>
          </p:cNvPr>
          <p:cNvSpPr txBox="1">
            <a:spLocks/>
          </p:cNvSpPr>
          <p:nvPr/>
        </p:nvSpPr>
        <p:spPr>
          <a:xfrm>
            <a:off x="220133" y="192518"/>
            <a:ext cx="11768944" cy="50174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ХТО ОПІКУЄТЬСЯ ФГ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74451-76C6-4A07-A894-167BD4196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663438"/>
            <a:ext cx="4864347" cy="1945109"/>
          </a:xfrm>
          <a:prstGeom prst="rect">
            <a:avLst/>
          </a:prstGeom>
        </p:spPr>
      </p:pic>
      <p:pic>
        <p:nvPicPr>
          <p:cNvPr id="6" name="Picture 2" descr="Міністерство розвитку економіки, торгівлі та сільського господарства України">
            <a:extLst>
              <a:ext uri="{FF2B5EF4-FFF2-40B4-BE49-F238E27FC236}">
                <a16:creationId xmlns:a16="http://schemas.microsoft.com/office/drawing/2014/main" id="{165094B1-BB71-4E05-B1BB-CFBFB264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9" y="502024"/>
            <a:ext cx="4737654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E56AE37-DECC-4DFE-8B46-C01880BE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05" y="2821903"/>
            <a:ext cx="2767745" cy="9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Українська асоціація молодих фермерів, Робота">
            <a:extLst>
              <a:ext uri="{FF2B5EF4-FFF2-40B4-BE49-F238E27FC236}">
                <a16:creationId xmlns:a16="http://schemas.microsoft.com/office/drawing/2014/main" id="{3BB89120-93A5-4C0C-91EA-C84100413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327" y="1109133"/>
            <a:ext cx="33337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A9CF97-70C4-4E10-8E0E-096128149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08567"/>
            <a:ext cx="2317278" cy="1158639"/>
          </a:xfrm>
          <a:prstGeom prst="rect">
            <a:avLst/>
          </a:prstGeom>
        </p:spPr>
      </p:pic>
      <p:pic>
        <p:nvPicPr>
          <p:cNvPr id="12" name="Picture 18" descr="disarmproject.eu/wp-content/uploads/2019/08/Cop...">
            <a:extLst>
              <a:ext uri="{FF2B5EF4-FFF2-40B4-BE49-F238E27FC236}">
                <a16:creationId xmlns:a16="http://schemas.microsoft.com/office/drawing/2014/main" id="{102152B4-0961-4F98-A469-6CE8DB47E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32" y="2884381"/>
            <a:ext cx="2767744" cy="6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50EA344-992B-4AB6-9591-F74001E48D03}"/>
              </a:ext>
            </a:extLst>
          </p:cNvPr>
          <p:cNvSpPr/>
          <p:nvPr/>
        </p:nvSpPr>
        <p:spPr>
          <a:xfrm>
            <a:off x="622146" y="4045425"/>
            <a:ext cx="4864347" cy="2616101"/>
          </a:xfrm>
          <a:prstGeom prst="rect">
            <a:avLst/>
          </a:prstGeom>
          <a:solidFill>
            <a:srgbClr val="ADD8E6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HelveticaNeue-Light"/>
              </a:rPr>
              <a:t>У ПЕРСПЕКТИВІ: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HelveticaNeue-Ligh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636363"/>
                </a:solidFill>
                <a:effectLst/>
                <a:uLnTx/>
                <a:uFillTx/>
                <a:latin typeface="HelveticaNeue-Light"/>
              </a:rPr>
              <a:t>Державний фонд розвитку сільських територій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HelveticaNeue-Ligh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</a:rPr>
              <a:t>Фонд часткового гарантування кредитів у сільському господарстві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HelveticaNeue-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636363"/>
              </a:solidFill>
              <a:effectLst/>
              <a:uLnTx/>
              <a:uFillTx/>
              <a:latin typeface="HelveticaNeue-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7788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8A2F5-860A-4FF8-A4A5-EAC2F305B9FB}"/>
              </a:ext>
            </a:extLst>
          </p:cNvPr>
          <p:cNvSpPr txBox="1"/>
          <p:nvPr/>
        </p:nvSpPr>
        <p:spPr>
          <a:xfrm>
            <a:off x="6304479" y="4753310"/>
            <a:ext cx="4217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АСОЦІАЦІЯ ОТГ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279CED0-AE67-41B3-A831-B26E9DA4F2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2202" y="4045425"/>
            <a:ext cx="1396105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939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13107</TotalTime>
  <Words>1549</Words>
  <Application>Microsoft Office PowerPoint</Application>
  <PresentationFormat>Широкий екран</PresentationFormat>
  <Paragraphs>208</Paragraphs>
  <Slides>23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23</vt:i4>
      </vt:variant>
    </vt:vector>
  </HeadingPairs>
  <TitlesOfParts>
    <vt:vector size="35" baseType="lpstr">
      <vt:lpstr>Arial</vt:lpstr>
      <vt:lpstr>Arial Black</vt:lpstr>
      <vt:lpstr>Arieal</vt:lpstr>
      <vt:lpstr>Calibri</vt:lpstr>
      <vt:lpstr>Calibri Light</vt:lpstr>
      <vt:lpstr>FlamingoVR</vt:lpstr>
      <vt:lpstr>HelveticaNeue-Light</vt:lpstr>
      <vt:lpstr>Merriweather</vt:lpstr>
      <vt:lpstr>Roboto Condensed</vt:lpstr>
      <vt:lpstr>Times New Roman</vt:lpstr>
      <vt:lpstr>1_Office Theme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Sofiya Oliynyk</dc:creator>
  <cp:lastModifiedBy>Roman Korinets</cp:lastModifiedBy>
  <cp:revision>819</cp:revision>
  <cp:lastPrinted>2019-06-03T10:44:30Z</cp:lastPrinted>
  <dcterms:created xsi:type="dcterms:W3CDTF">2019-05-23T20:41:00Z</dcterms:created>
  <dcterms:modified xsi:type="dcterms:W3CDTF">2020-06-24T12:04:14Z</dcterms:modified>
</cp:coreProperties>
</file>