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465-DADE-44D5-8E01-0D114D15FBB1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A010-558E-4049-B061-41F8CA5A1B4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06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465-DADE-44D5-8E01-0D114D15FBB1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A010-558E-4049-B061-41F8CA5A1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0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465-DADE-44D5-8E01-0D114D15FBB1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A010-558E-4049-B061-41F8CA5A1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33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465-DADE-44D5-8E01-0D114D15FBB1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A010-558E-4049-B061-41F8CA5A1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7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465-DADE-44D5-8E01-0D114D15FBB1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A010-558E-4049-B061-41F8CA5A1B4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71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465-DADE-44D5-8E01-0D114D15FBB1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A010-558E-4049-B061-41F8CA5A1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9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465-DADE-44D5-8E01-0D114D15FBB1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A010-558E-4049-B061-41F8CA5A1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4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465-DADE-44D5-8E01-0D114D15FBB1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A010-558E-4049-B061-41F8CA5A1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6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465-DADE-44D5-8E01-0D114D15FBB1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A010-558E-4049-B061-41F8CA5A1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1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6695465-DADE-44D5-8E01-0D114D15FBB1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69A010-558E-4049-B061-41F8CA5A1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96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95465-DADE-44D5-8E01-0D114D15FBB1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9A010-558E-4049-B061-41F8CA5A1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6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6695465-DADE-44D5-8E01-0D114D15FBB1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69A010-558E-4049-B061-41F8CA5A1B4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6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elan97@ukr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4C7374"/>
                </a:solidFill>
              </a:rPr>
              <a:t>Муніципальна</a:t>
            </a:r>
            <a:r>
              <a:rPr lang="ru-RU" b="1" dirty="0">
                <a:solidFill>
                  <a:srgbClr val="4C7374"/>
                </a:solidFill>
              </a:rPr>
              <a:t> ГІС: </a:t>
            </a:r>
            <a:r>
              <a:rPr lang="uk-UA" b="1" dirty="0">
                <a:solidFill>
                  <a:srgbClr val="4C7374"/>
                </a:solidFill>
              </a:rPr>
              <a:t>інструмент </a:t>
            </a:r>
            <a:r>
              <a:rPr lang="ru-RU" b="1" dirty="0" err="1">
                <a:solidFill>
                  <a:srgbClr val="4C7374"/>
                </a:solidFill>
              </a:rPr>
              <a:t>управління</a:t>
            </a:r>
            <a:r>
              <a:rPr lang="ru-RU" b="1" dirty="0">
                <a:solidFill>
                  <a:srgbClr val="4C7374"/>
                </a:solidFill>
              </a:rPr>
              <a:t> </a:t>
            </a:r>
            <a:r>
              <a:rPr lang="ru-RU" b="1" dirty="0" err="1">
                <a:solidFill>
                  <a:srgbClr val="4C7374"/>
                </a:solidFill>
              </a:rPr>
              <a:t>ризиками</a:t>
            </a:r>
            <a:endParaRPr lang="ru-RU" dirty="0">
              <a:solidFill>
                <a:srgbClr val="4C7374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820866"/>
              </p:ext>
            </p:extLst>
          </p:nvPr>
        </p:nvGraphicFramePr>
        <p:xfrm>
          <a:off x="7396333" y="4674821"/>
          <a:ext cx="4388485" cy="92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8485">
                  <a:extLst>
                    <a:ext uri="{9D8B030D-6E8A-4147-A177-3AD203B41FA5}">
                      <a16:colId xmlns:a16="http://schemas.microsoft.com/office/drawing/2014/main" val="35539920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Мельничук Анатолій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46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067 926 60 59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9797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hlinkClick r:id="rId2"/>
                        </a:rPr>
                        <a:t>melan97@ukr.net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664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https://www.facebook.com/melnychuk.anatoliy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606341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348390"/>
              </p:ext>
            </p:extLst>
          </p:nvPr>
        </p:nvGraphicFramePr>
        <p:xfrm>
          <a:off x="434322" y="4674821"/>
          <a:ext cx="6077585" cy="967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9100">
                  <a:extLst>
                    <a:ext uri="{9D8B030D-6E8A-4147-A177-3AD203B41FA5}">
                      <a16:colId xmlns:a16="http://schemas.microsoft.com/office/drawing/2014/main" val="4188106352"/>
                    </a:ext>
                  </a:extLst>
                </a:gridCol>
                <a:gridCol w="4388485">
                  <a:extLst>
                    <a:ext uri="{9D8B030D-6E8A-4147-A177-3AD203B41FA5}">
                      <a16:colId xmlns:a16="http://schemas.microsoft.com/office/drawing/2014/main" val="3287028188"/>
                    </a:ext>
                  </a:extLst>
                </a:gridCol>
              </a:tblGrid>
              <a:tr h="851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Команда проекту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dirty="0">
                          <a:effectLst/>
                        </a:rPr>
                        <a:t>НДС Регіональних проблем економіки і політики географічного факультету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dirty="0" err="1" smtClean="0">
                          <a:effectLst/>
                        </a:rPr>
                        <a:t>керіник</a:t>
                      </a:r>
                      <a:r>
                        <a:rPr lang="uk-UA" sz="1400" dirty="0" smtClean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проекту Мельничук Анатолій </a:t>
                      </a:r>
                      <a:endParaRPr lang="ru-RU" sz="14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3622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5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44929"/>
            <a:ext cx="5303519" cy="66643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4C7374"/>
                </a:solidFill>
              </a:rPr>
              <a:t>Інструменти ГІС</a:t>
            </a:r>
            <a:endParaRPr lang="ru-RU" dirty="0">
              <a:solidFill>
                <a:srgbClr val="4C7374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63" y="880837"/>
            <a:ext cx="11346573" cy="534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5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54548"/>
            <a:ext cx="6333830" cy="425003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4C7374"/>
                </a:solidFill>
              </a:rPr>
              <a:t>Основні етапи та бюджет</a:t>
            </a:r>
            <a:endParaRPr lang="ru-RU" sz="4000" b="1" dirty="0">
              <a:solidFill>
                <a:srgbClr val="4C737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334" y="526788"/>
            <a:ext cx="11603865" cy="5565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solidFill>
                  <a:srgbClr val="4C7374"/>
                </a:solidFill>
              </a:rPr>
              <a:t>Розроблено ідею та програму комунікаційної платформи, реалізовано її пілотну версію з використання хмарних технологій, реалізується робота з популяризації продукту.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 smtClean="0">
                <a:solidFill>
                  <a:srgbClr val="4C7374"/>
                </a:solidFill>
              </a:rPr>
              <a:t>Етапи </a:t>
            </a:r>
            <a:r>
              <a:rPr lang="uk-UA" sz="2400" b="1" dirty="0">
                <a:solidFill>
                  <a:srgbClr val="4C7374"/>
                </a:solidFill>
              </a:rPr>
              <a:t>розвитку </a:t>
            </a:r>
            <a:r>
              <a:rPr lang="uk-UA" sz="2400" b="1" dirty="0" smtClean="0">
                <a:solidFill>
                  <a:srgbClr val="4C7374"/>
                </a:solidFill>
              </a:rPr>
              <a:t>проекту</a:t>
            </a:r>
          </a:p>
          <a:p>
            <a:r>
              <a:rPr lang="ru-RU" dirty="0" err="1" smtClean="0">
                <a:solidFill>
                  <a:srgbClr val="4C7374"/>
                </a:solidFill>
              </a:rPr>
              <a:t>Підбір</a:t>
            </a:r>
            <a:r>
              <a:rPr lang="ru-RU" dirty="0" smtClean="0">
                <a:solidFill>
                  <a:srgbClr val="4C7374"/>
                </a:solidFill>
              </a:rPr>
              <a:t> </a:t>
            </a:r>
            <a:r>
              <a:rPr lang="ru-RU" dirty="0">
                <a:solidFill>
                  <a:srgbClr val="4C7374"/>
                </a:solidFill>
              </a:rPr>
              <a:t>персоналу, закупка </a:t>
            </a:r>
            <a:r>
              <a:rPr lang="ru-RU" dirty="0" err="1">
                <a:solidFill>
                  <a:srgbClr val="4C7374"/>
                </a:solidFill>
              </a:rPr>
              <a:t>технічного</a:t>
            </a:r>
            <a:r>
              <a:rPr lang="ru-RU" dirty="0">
                <a:solidFill>
                  <a:srgbClr val="4C7374"/>
                </a:solidFill>
              </a:rPr>
              <a:t> </a:t>
            </a:r>
            <a:r>
              <a:rPr lang="ru-RU" dirty="0" err="1">
                <a:solidFill>
                  <a:srgbClr val="4C7374"/>
                </a:solidFill>
              </a:rPr>
              <a:t>обладнання</a:t>
            </a:r>
            <a:r>
              <a:rPr lang="ru-RU" dirty="0">
                <a:solidFill>
                  <a:srgbClr val="4C7374"/>
                </a:solidFill>
              </a:rPr>
              <a:t>, </a:t>
            </a:r>
            <a:r>
              <a:rPr lang="ru-RU" dirty="0" err="1">
                <a:solidFill>
                  <a:srgbClr val="4C7374"/>
                </a:solidFill>
              </a:rPr>
              <a:t>оренда</a:t>
            </a:r>
            <a:r>
              <a:rPr lang="ru-RU" dirty="0">
                <a:solidFill>
                  <a:srgbClr val="4C7374"/>
                </a:solidFill>
              </a:rPr>
              <a:t> </a:t>
            </a:r>
            <a:r>
              <a:rPr lang="ru-RU" dirty="0" err="1">
                <a:solidFill>
                  <a:srgbClr val="4C7374"/>
                </a:solidFill>
              </a:rPr>
              <a:t>приміщення</a:t>
            </a:r>
            <a:r>
              <a:rPr lang="ru-RU" dirty="0">
                <a:solidFill>
                  <a:srgbClr val="4C7374"/>
                </a:solidFill>
              </a:rPr>
              <a:t>, </a:t>
            </a:r>
            <a:r>
              <a:rPr lang="ru-RU" dirty="0" err="1">
                <a:solidFill>
                  <a:srgbClr val="4C7374"/>
                </a:solidFill>
              </a:rPr>
              <a:t>підписання</a:t>
            </a:r>
            <a:r>
              <a:rPr lang="ru-RU" dirty="0">
                <a:solidFill>
                  <a:srgbClr val="4C7374"/>
                </a:solidFill>
              </a:rPr>
              <a:t> </a:t>
            </a:r>
            <a:r>
              <a:rPr lang="ru-RU" dirty="0" err="1">
                <a:solidFill>
                  <a:srgbClr val="4C7374"/>
                </a:solidFill>
              </a:rPr>
              <a:t>договорів</a:t>
            </a:r>
            <a:r>
              <a:rPr lang="ru-RU" dirty="0">
                <a:solidFill>
                  <a:srgbClr val="4C7374"/>
                </a:solidFill>
              </a:rPr>
              <a:t> з </a:t>
            </a:r>
            <a:r>
              <a:rPr lang="ru-RU" dirty="0" err="1">
                <a:solidFill>
                  <a:srgbClr val="4C7374"/>
                </a:solidFill>
              </a:rPr>
              <a:t>підрядниками</a:t>
            </a:r>
            <a:r>
              <a:rPr lang="uk-UA" dirty="0">
                <a:solidFill>
                  <a:srgbClr val="4C7374"/>
                </a:solidFill>
              </a:rPr>
              <a:t>.</a:t>
            </a:r>
            <a:endParaRPr lang="ru-RU" dirty="0">
              <a:solidFill>
                <a:srgbClr val="4C7374"/>
              </a:solidFill>
            </a:endParaRPr>
          </a:p>
          <a:p>
            <a:endParaRPr lang="ru-RU" dirty="0" smtClean="0">
              <a:solidFill>
                <a:srgbClr val="4C7374"/>
              </a:solidFill>
            </a:endParaRPr>
          </a:p>
          <a:p>
            <a:r>
              <a:rPr lang="ru-RU" dirty="0" err="1" smtClean="0">
                <a:solidFill>
                  <a:srgbClr val="4C7374"/>
                </a:solidFill>
              </a:rPr>
              <a:t>Збір</a:t>
            </a:r>
            <a:r>
              <a:rPr lang="ru-RU" dirty="0" smtClean="0">
                <a:solidFill>
                  <a:srgbClr val="4C7374"/>
                </a:solidFill>
              </a:rPr>
              <a:t> </a:t>
            </a:r>
            <a:r>
              <a:rPr lang="ru-RU" dirty="0" err="1">
                <a:solidFill>
                  <a:srgbClr val="4C7374"/>
                </a:solidFill>
              </a:rPr>
              <a:t>вихідних</a:t>
            </a:r>
            <a:r>
              <a:rPr lang="ru-RU" dirty="0">
                <a:solidFill>
                  <a:srgbClr val="4C7374"/>
                </a:solidFill>
              </a:rPr>
              <a:t> </a:t>
            </a:r>
            <a:r>
              <a:rPr lang="ru-RU" dirty="0" err="1">
                <a:solidFill>
                  <a:srgbClr val="4C7374"/>
                </a:solidFill>
              </a:rPr>
              <a:t>даних</a:t>
            </a:r>
            <a:r>
              <a:rPr lang="ru-RU" dirty="0">
                <a:solidFill>
                  <a:srgbClr val="4C7374"/>
                </a:solidFill>
              </a:rPr>
              <a:t> на </a:t>
            </a:r>
            <a:r>
              <a:rPr lang="ru-RU" dirty="0" err="1">
                <a:solidFill>
                  <a:srgbClr val="4C7374"/>
                </a:solidFill>
              </a:rPr>
              <a:t>розробку</a:t>
            </a:r>
            <a:r>
              <a:rPr lang="ru-RU" dirty="0">
                <a:solidFill>
                  <a:srgbClr val="4C7374"/>
                </a:solidFill>
              </a:rPr>
              <a:t> ГІС, </a:t>
            </a:r>
            <a:r>
              <a:rPr lang="ru-RU" dirty="0" err="1">
                <a:solidFill>
                  <a:srgbClr val="4C7374"/>
                </a:solidFill>
              </a:rPr>
              <a:t>розробка</a:t>
            </a:r>
            <a:r>
              <a:rPr lang="ru-RU" dirty="0">
                <a:solidFill>
                  <a:srgbClr val="4C7374"/>
                </a:solidFill>
              </a:rPr>
              <a:t> </a:t>
            </a:r>
            <a:r>
              <a:rPr lang="ru-RU" dirty="0" err="1">
                <a:solidFill>
                  <a:srgbClr val="4C7374"/>
                </a:solidFill>
              </a:rPr>
              <a:t>архітектири</a:t>
            </a:r>
            <a:r>
              <a:rPr lang="ru-RU" dirty="0">
                <a:solidFill>
                  <a:srgbClr val="4C7374"/>
                </a:solidFill>
              </a:rPr>
              <a:t> ГІС і </a:t>
            </a:r>
            <a:r>
              <a:rPr lang="ru-RU" dirty="0" err="1">
                <a:solidFill>
                  <a:srgbClr val="4C7374"/>
                </a:solidFill>
              </a:rPr>
              <a:t>платформи</a:t>
            </a:r>
            <a:r>
              <a:rPr lang="uk-UA" dirty="0">
                <a:solidFill>
                  <a:srgbClr val="4C7374"/>
                </a:solidFill>
              </a:rPr>
              <a:t>.</a:t>
            </a:r>
            <a:endParaRPr lang="ru-RU" dirty="0">
              <a:solidFill>
                <a:srgbClr val="4C7374"/>
              </a:solidFill>
            </a:endParaRPr>
          </a:p>
          <a:p>
            <a:endParaRPr lang="ru-RU" dirty="0" smtClean="0">
              <a:solidFill>
                <a:srgbClr val="4C7374"/>
              </a:solidFill>
            </a:endParaRPr>
          </a:p>
          <a:p>
            <a:r>
              <a:rPr lang="ru-RU" dirty="0" err="1" smtClean="0">
                <a:solidFill>
                  <a:srgbClr val="4C7374"/>
                </a:solidFill>
              </a:rPr>
              <a:t>Виготовлення</a:t>
            </a:r>
            <a:r>
              <a:rPr lang="ru-RU" dirty="0" smtClean="0">
                <a:solidFill>
                  <a:srgbClr val="4C7374"/>
                </a:solidFill>
              </a:rPr>
              <a:t> </a:t>
            </a:r>
            <a:r>
              <a:rPr lang="ru-RU" dirty="0" err="1">
                <a:solidFill>
                  <a:srgbClr val="4C7374"/>
                </a:solidFill>
              </a:rPr>
              <a:t>картографічної</a:t>
            </a:r>
            <a:r>
              <a:rPr lang="ru-RU" dirty="0">
                <a:solidFill>
                  <a:srgbClr val="4C7374"/>
                </a:solidFill>
              </a:rPr>
              <a:t> </a:t>
            </a:r>
            <a:r>
              <a:rPr lang="ru-RU" dirty="0" err="1">
                <a:solidFill>
                  <a:srgbClr val="4C7374"/>
                </a:solidFill>
              </a:rPr>
              <a:t>основи</a:t>
            </a:r>
            <a:r>
              <a:rPr lang="ru-RU" dirty="0">
                <a:solidFill>
                  <a:srgbClr val="4C7374"/>
                </a:solidFill>
              </a:rPr>
              <a:t> в </a:t>
            </a:r>
            <a:r>
              <a:rPr lang="ru-RU" dirty="0" err="1">
                <a:solidFill>
                  <a:srgbClr val="4C7374"/>
                </a:solidFill>
              </a:rPr>
              <a:t>цифровій</a:t>
            </a:r>
            <a:r>
              <a:rPr lang="ru-RU" dirty="0">
                <a:solidFill>
                  <a:srgbClr val="4C7374"/>
                </a:solidFill>
              </a:rPr>
              <a:t> </a:t>
            </a:r>
            <a:r>
              <a:rPr lang="ru-RU" dirty="0" err="1">
                <a:solidFill>
                  <a:srgbClr val="4C7374"/>
                </a:solidFill>
              </a:rPr>
              <a:t>формі</a:t>
            </a:r>
            <a:r>
              <a:rPr lang="ru-RU" dirty="0">
                <a:solidFill>
                  <a:srgbClr val="4C7374"/>
                </a:solidFill>
              </a:rPr>
              <a:t> </a:t>
            </a:r>
            <a:r>
              <a:rPr lang="uk-UA" dirty="0">
                <a:solidFill>
                  <a:srgbClr val="4C7374"/>
                </a:solidFill>
              </a:rPr>
              <a:t>.</a:t>
            </a:r>
            <a:endParaRPr lang="ru-RU" dirty="0">
              <a:solidFill>
                <a:srgbClr val="4C7374"/>
              </a:solidFill>
            </a:endParaRPr>
          </a:p>
          <a:p>
            <a:endParaRPr lang="ru-RU" dirty="0" smtClean="0">
              <a:solidFill>
                <a:srgbClr val="4C7374"/>
              </a:solidFill>
            </a:endParaRPr>
          </a:p>
          <a:p>
            <a:r>
              <a:rPr lang="ru-RU" dirty="0" err="1" smtClean="0">
                <a:solidFill>
                  <a:srgbClr val="4C7374"/>
                </a:solidFill>
              </a:rPr>
              <a:t>Адміністрування</a:t>
            </a:r>
            <a:r>
              <a:rPr lang="ru-RU" dirty="0" smtClean="0">
                <a:solidFill>
                  <a:srgbClr val="4C7374"/>
                </a:solidFill>
              </a:rPr>
              <a:t> </a:t>
            </a:r>
            <a:r>
              <a:rPr lang="ru-RU" dirty="0" err="1">
                <a:solidFill>
                  <a:srgbClr val="4C7374"/>
                </a:solidFill>
              </a:rPr>
              <a:t>платформи</a:t>
            </a:r>
            <a:r>
              <a:rPr lang="ru-RU" dirty="0">
                <a:solidFill>
                  <a:srgbClr val="4C7374"/>
                </a:solidFill>
              </a:rPr>
              <a:t> та </a:t>
            </a:r>
            <a:r>
              <a:rPr lang="ru-RU" dirty="0" err="1">
                <a:solidFill>
                  <a:srgbClr val="4C7374"/>
                </a:solidFill>
              </a:rPr>
              <a:t>експертний</a:t>
            </a:r>
            <a:r>
              <a:rPr lang="ru-RU" dirty="0">
                <a:solidFill>
                  <a:srgbClr val="4C7374"/>
                </a:solidFill>
              </a:rPr>
              <a:t> </a:t>
            </a:r>
            <a:r>
              <a:rPr lang="ru-RU" dirty="0" err="1">
                <a:solidFill>
                  <a:srgbClr val="4C7374"/>
                </a:solidFill>
              </a:rPr>
              <a:t>супровід</a:t>
            </a:r>
            <a:r>
              <a:rPr lang="ru-RU" dirty="0">
                <a:solidFill>
                  <a:srgbClr val="4C7374"/>
                </a:solidFill>
              </a:rPr>
              <a:t> </a:t>
            </a:r>
            <a:r>
              <a:rPr lang="ru-RU" dirty="0" err="1">
                <a:solidFill>
                  <a:srgbClr val="4C7374"/>
                </a:solidFill>
              </a:rPr>
              <a:t>її</a:t>
            </a:r>
            <a:r>
              <a:rPr lang="ru-RU" dirty="0">
                <a:solidFill>
                  <a:srgbClr val="4C7374"/>
                </a:solidFill>
              </a:rPr>
              <a:t> </a:t>
            </a:r>
            <a:r>
              <a:rPr lang="ru-RU" dirty="0" err="1">
                <a:solidFill>
                  <a:srgbClr val="4C7374"/>
                </a:solidFill>
              </a:rPr>
              <a:t>функціонування</a:t>
            </a:r>
            <a:r>
              <a:rPr lang="uk-UA" dirty="0">
                <a:solidFill>
                  <a:srgbClr val="4C7374"/>
                </a:solidFill>
              </a:rPr>
              <a:t>.</a:t>
            </a:r>
            <a:endParaRPr lang="ru-RU" dirty="0">
              <a:solidFill>
                <a:srgbClr val="4C7374"/>
              </a:solidFill>
            </a:endParaRPr>
          </a:p>
          <a:p>
            <a:endParaRPr lang="ru-RU" dirty="0" smtClean="0">
              <a:solidFill>
                <a:srgbClr val="4C7374"/>
              </a:solidFill>
            </a:endParaRPr>
          </a:p>
          <a:p>
            <a:r>
              <a:rPr lang="ru-RU" dirty="0" err="1" smtClean="0">
                <a:solidFill>
                  <a:srgbClr val="4C7374"/>
                </a:solidFill>
              </a:rPr>
              <a:t>Проведення</a:t>
            </a:r>
            <a:r>
              <a:rPr lang="ru-RU" dirty="0" smtClean="0">
                <a:solidFill>
                  <a:srgbClr val="4C7374"/>
                </a:solidFill>
              </a:rPr>
              <a:t> </a:t>
            </a:r>
            <a:r>
              <a:rPr lang="ru-RU" dirty="0" err="1">
                <a:solidFill>
                  <a:srgbClr val="4C7374"/>
                </a:solidFill>
              </a:rPr>
              <a:t>експертизи</a:t>
            </a:r>
            <a:r>
              <a:rPr lang="ru-RU" dirty="0">
                <a:solidFill>
                  <a:srgbClr val="4C7374"/>
                </a:solidFill>
              </a:rPr>
              <a:t> </a:t>
            </a:r>
            <a:r>
              <a:rPr lang="ru-RU" dirty="0" err="1">
                <a:solidFill>
                  <a:srgbClr val="4C7374"/>
                </a:solidFill>
              </a:rPr>
              <a:t>функціонування</a:t>
            </a:r>
            <a:r>
              <a:rPr lang="ru-RU" dirty="0">
                <a:solidFill>
                  <a:srgbClr val="4C7374"/>
                </a:solidFill>
              </a:rPr>
              <a:t> </a:t>
            </a:r>
            <a:r>
              <a:rPr lang="ru-RU" dirty="0" err="1">
                <a:solidFill>
                  <a:srgbClr val="4C7374"/>
                </a:solidFill>
              </a:rPr>
              <a:t>Комунікаційної</a:t>
            </a:r>
            <a:r>
              <a:rPr lang="ru-RU" dirty="0">
                <a:solidFill>
                  <a:srgbClr val="4C7374"/>
                </a:solidFill>
              </a:rPr>
              <a:t> </a:t>
            </a:r>
            <a:r>
              <a:rPr lang="ru-RU" dirty="0" err="1">
                <a:solidFill>
                  <a:srgbClr val="4C7374"/>
                </a:solidFill>
              </a:rPr>
              <a:t>платформи,її</a:t>
            </a:r>
            <a:r>
              <a:rPr lang="ru-RU" dirty="0">
                <a:solidFill>
                  <a:srgbClr val="4C7374"/>
                </a:solidFill>
              </a:rPr>
              <a:t> </a:t>
            </a:r>
            <a:r>
              <a:rPr lang="ru-RU" dirty="0" err="1">
                <a:solidFill>
                  <a:srgbClr val="4C7374"/>
                </a:solidFill>
              </a:rPr>
              <a:t>корегування</a:t>
            </a:r>
            <a:r>
              <a:rPr lang="uk-UA" dirty="0">
                <a:solidFill>
                  <a:srgbClr val="4C7374"/>
                </a:solidFill>
              </a:rPr>
              <a:t>.</a:t>
            </a:r>
            <a:endParaRPr lang="ru-RU" dirty="0">
              <a:solidFill>
                <a:srgbClr val="4C7374"/>
              </a:solidFill>
            </a:endParaRPr>
          </a:p>
          <a:p>
            <a:endParaRPr lang="uk-UA" dirty="0" smtClean="0">
              <a:solidFill>
                <a:srgbClr val="4C7374"/>
              </a:solidFill>
            </a:endParaRPr>
          </a:p>
          <a:p>
            <a:r>
              <a:rPr lang="uk-UA" dirty="0" smtClean="0">
                <a:solidFill>
                  <a:srgbClr val="4C7374"/>
                </a:solidFill>
              </a:rPr>
              <a:t>Проведення </a:t>
            </a:r>
            <a:r>
              <a:rPr lang="uk-UA" dirty="0">
                <a:solidFill>
                  <a:srgbClr val="4C7374"/>
                </a:solidFill>
              </a:rPr>
              <a:t>рекламної кампанії, реалізації </a:t>
            </a:r>
            <a:r>
              <a:rPr lang="uk-UA" dirty="0" err="1">
                <a:solidFill>
                  <a:srgbClr val="4C7374"/>
                </a:solidFill>
              </a:rPr>
              <a:t>проудкуту</a:t>
            </a:r>
            <a:r>
              <a:rPr lang="uk-UA" dirty="0">
                <a:solidFill>
                  <a:srgbClr val="4C7374"/>
                </a:solidFill>
              </a:rPr>
              <a:t> та навчання роботи персоналу клієнтів.</a:t>
            </a:r>
            <a:endParaRPr lang="ru-RU" dirty="0">
              <a:solidFill>
                <a:srgbClr val="4C7374"/>
              </a:solidFill>
            </a:endParaRPr>
          </a:p>
          <a:p>
            <a:endParaRPr lang="uk-UA" dirty="0" smtClean="0">
              <a:solidFill>
                <a:srgbClr val="4C7374"/>
              </a:solidFill>
            </a:endParaRPr>
          </a:p>
          <a:p>
            <a:r>
              <a:rPr lang="uk-UA" dirty="0" smtClean="0">
                <a:solidFill>
                  <a:srgbClr val="4C7374"/>
                </a:solidFill>
              </a:rPr>
              <a:t>Супровід </a:t>
            </a:r>
            <a:r>
              <a:rPr lang="uk-UA" dirty="0">
                <a:solidFill>
                  <a:srgbClr val="4C7374"/>
                </a:solidFill>
              </a:rPr>
              <a:t>роботи платформи.</a:t>
            </a:r>
            <a:endParaRPr lang="ru-RU" dirty="0">
              <a:solidFill>
                <a:srgbClr val="4C7374"/>
              </a:solidFill>
            </a:endParaRPr>
          </a:p>
          <a:p>
            <a:endParaRPr lang="uk-UA" dirty="0" smtClean="0">
              <a:solidFill>
                <a:srgbClr val="4C7374"/>
              </a:solidFill>
            </a:endParaRPr>
          </a:p>
          <a:p>
            <a:r>
              <a:rPr lang="uk-UA" dirty="0" smtClean="0">
                <a:solidFill>
                  <a:srgbClr val="4C7374"/>
                </a:solidFill>
              </a:rPr>
              <a:t>Розвиток </a:t>
            </a:r>
            <a:r>
              <a:rPr lang="uk-UA" dirty="0">
                <a:solidFill>
                  <a:srgbClr val="4C7374"/>
                </a:solidFill>
              </a:rPr>
              <a:t>супровідних продуктів та формування національної різногалузевої та різнорівневої платформи. </a:t>
            </a:r>
            <a:endParaRPr lang="ru-RU" dirty="0">
              <a:solidFill>
                <a:srgbClr val="4C73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2" y="415388"/>
            <a:ext cx="3268657" cy="66643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4C7374"/>
                </a:solidFill>
              </a:rPr>
              <a:t>Опис проекту</a:t>
            </a:r>
            <a:endParaRPr lang="ru-RU" dirty="0">
              <a:solidFill>
                <a:srgbClr val="4C7374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864661"/>
              </p:ext>
            </p:extLst>
          </p:nvPr>
        </p:nvGraphicFramePr>
        <p:xfrm>
          <a:off x="90151" y="1711652"/>
          <a:ext cx="4275786" cy="3942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5786">
                  <a:extLst>
                    <a:ext uri="{9D8B030D-6E8A-4147-A177-3AD203B41FA5}">
                      <a16:colId xmlns:a16="http://schemas.microsoft.com/office/drawing/2014/main" val="3401588879"/>
                    </a:ext>
                  </a:extLst>
                </a:gridCol>
              </a:tblGrid>
              <a:tr h="394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bg1"/>
                          </a:solidFill>
                          <a:effectLst/>
                        </a:rPr>
                        <a:t>Пілотна довідково-інформаційна ГІС, розроблена НДС “Регіональних проблем економіки і політики”, у модифікованому варіанті є інструментом зі зниження ризиків виникнення надзвичайних ситуацій та втрат і витрат, пов'язаних із їх проявом. Вона орієнтована і на управлінців, і на громадян, та, крім іншого, є площадкою для їхньою взаємодії.</a:t>
                      </a:r>
                    </a:p>
                  </a:txBody>
                  <a:tcPr marL="55283" marR="55283" marT="0" marB="0" anchor="ctr"/>
                </a:tc>
                <a:extLst>
                  <a:ext uri="{0D108BD9-81ED-4DB2-BD59-A6C34878D82A}">
                    <a16:rowId xmlns:a16="http://schemas.microsoft.com/office/drawing/2014/main" val="616254975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48" y="1829998"/>
            <a:ext cx="7611414" cy="354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6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757" y="338120"/>
            <a:ext cx="10058400" cy="66643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4C7374"/>
                </a:solidFill>
              </a:rPr>
              <a:t>Опис проекту</a:t>
            </a:r>
            <a:endParaRPr lang="ru-RU" dirty="0">
              <a:solidFill>
                <a:srgbClr val="4C7374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909555"/>
              </p:ext>
            </p:extLst>
          </p:nvPr>
        </p:nvGraphicFramePr>
        <p:xfrm>
          <a:off x="154547" y="1687132"/>
          <a:ext cx="3541689" cy="4271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1689">
                  <a:extLst>
                    <a:ext uri="{9D8B030D-6E8A-4147-A177-3AD203B41FA5}">
                      <a16:colId xmlns:a16="http://schemas.microsoft.com/office/drawing/2014/main" val="3401588879"/>
                    </a:ext>
                  </a:extLst>
                </a:gridCol>
              </a:tblGrid>
              <a:tr h="4271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bg1"/>
                          </a:solidFill>
                          <a:effectLst/>
                        </a:rPr>
                        <a:t>ГІС містить інформацію про небезпечні об’єкти та загрози, їх локалізацію та потенційні зони впливу, розміщення сил реагування та може використовуватися для різних рівнів просторової деталізації, є джерелом інформації про сприйняття загроз, а відповідно – розробку управлінської стратегії у для різних цільових потреб.</a:t>
                      </a:r>
                      <a:endParaRPr lang="ru-RU" sz="180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5283" marR="55283" marT="0" marB="0" anchor="ctr"/>
                </a:tc>
                <a:extLst>
                  <a:ext uri="{0D108BD9-81ED-4DB2-BD59-A6C34878D82A}">
                    <a16:rowId xmlns:a16="http://schemas.microsoft.com/office/drawing/2014/main" val="61625497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34" y="1754348"/>
            <a:ext cx="8405829" cy="388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0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415388"/>
            <a:ext cx="5303519" cy="66643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4C7374"/>
                </a:solidFill>
              </a:rPr>
              <a:t>Визначення проблеми</a:t>
            </a:r>
            <a:endParaRPr lang="ru-RU" dirty="0">
              <a:solidFill>
                <a:srgbClr val="4C7374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069550"/>
              </p:ext>
            </p:extLst>
          </p:nvPr>
        </p:nvGraphicFramePr>
        <p:xfrm>
          <a:off x="90151" y="1608620"/>
          <a:ext cx="4275786" cy="3942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5786">
                  <a:extLst>
                    <a:ext uri="{9D8B030D-6E8A-4147-A177-3AD203B41FA5}">
                      <a16:colId xmlns:a16="http://schemas.microsoft.com/office/drawing/2014/main" val="3401588879"/>
                    </a:ext>
                  </a:extLst>
                </a:gridCol>
              </a:tblGrid>
              <a:tr h="3942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Міста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, особливо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великі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і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щільно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заселені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, є особливо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вразливими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до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</a:rPr>
                        <a:t>різноманітних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effectLst/>
                        </a:rPr>
                        <a:t>загроз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характеру, а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також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весь час стоять перед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необхідністю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підвищення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ефективності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управління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комунальним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господарством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Принципово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новий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рівень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можливостей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у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цій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сфері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може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забезпечити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муніципальна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ГІС.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Її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пілотний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проект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був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розроблений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НДС «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Регіональних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проблем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економіки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 та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/>
                        </a:rPr>
                        <a:t>політики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».</a:t>
                      </a:r>
                    </a:p>
                  </a:txBody>
                  <a:tcPr marL="55283" marR="55283" marT="0" marB="0" anchor="ctr"/>
                </a:tc>
                <a:extLst>
                  <a:ext uri="{0D108BD9-81ED-4DB2-BD59-A6C34878D82A}">
                    <a16:rowId xmlns:a16="http://schemas.microsoft.com/office/drawing/2014/main" val="616254975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95" y="1801732"/>
            <a:ext cx="7723031" cy="363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1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44929"/>
            <a:ext cx="5303519" cy="66643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4C7374"/>
                </a:solidFill>
              </a:rPr>
              <a:t>Рішення</a:t>
            </a:r>
            <a:endParaRPr lang="ru-RU" dirty="0">
              <a:solidFill>
                <a:srgbClr val="4C7374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836089"/>
              </p:ext>
            </p:extLst>
          </p:nvPr>
        </p:nvGraphicFramePr>
        <p:xfrm>
          <a:off x="90151" y="758613"/>
          <a:ext cx="4275786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5786">
                  <a:extLst>
                    <a:ext uri="{9D8B030D-6E8A-4147-A177-3AD203B41FA5}">
                      <a16:colId xmlns:a16="http://schemas.microsoft.com/office/drawing/2014/main" val="3401588879"/>
                    </a:ext>
                  </a:extLst>
                </a:gridCol>
              </a:tblGrid>
              <a:tr h="3942172">
                <a:tc>
                  <a:txBody>
                    <a:bodyPr/>
                    <a:lstStyle/>
                    <a:p>
                      <a:pPr lvl="0"/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Запровадження сучасних міжнародних підходів до визначення цільових принципів та змісту основних категорій у сфері управління ризиками;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Формування диференційованих регіональних стратегій управління ризиками, що дозволяють враховувати особливості регіонів та забезпечують більш ефективну стратегію зниження ризиків;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Корегування управлінського механізму, зокрема в частині залучення ширшого кола управлінських інструментів та громадянського суспільства до управління ризиками;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Доцільність розбудови та насичення інформацією відкритої довідково-аналітичної ГІС як інструменту моніторингу та управління міськими територіями.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83" marR="55283" marT="0" marB="0" anchor="ctr"/>
                </a:tc>
                <a:extLst>
                  <a:ext uri="{0D108BD9-81ED-4DB2-BD59-A6C34878D82A}">
                    <a16:rowId xmlns:a16="http://schemas.microsoft.com/office/drawing/2014/main" val="616254975"/>
                  </a:ext>
                </a:extLst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1"/>
          <a:stretch/>
        </p:blipFill>
        <p:spPr bwMode="auto">
          <a:xfrm>
            <a:off x="5331855" y="261848"/>
            <a:ext cx="6259130" cy="585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3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74" y="-72784"/>
            <a:ext cx="11209812" cy="66643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4C7374"/>
                </a:solidFill>
              </a:rPr>
              <a:t>Зацікавлені сторони, на які орієнтовано проект </a:t>
            </a:r>
            <a:endParaRPr lang="ru-RU" dirty="0">
              <a:solidFill>
                <a:srgbClr val="4C7374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7091" t="16220" r="18431" b="5009"/>
          <a:stretch/>
        </p:blipFill>
        <p:spPr>
          <a:xfrm>
            <a:off x="3454395" y="593650"/>
            <a:ext cx="8389257" cy="5762173"/>
          </a:xfrm>
          <a:prstGeom prst="rect">
            <a:avLst/>
          </a:prstGeom>
        </p:spPr>
      </p:pic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49597"/>
              </p:ext>
            </p:extLst>
          </p:nvPr>
        </p:nvGraphicFramePr>
        <p:xfrm>
          <a:off x="58061" y="1260084"/>
          <a:ext cx="3364244" cy="3942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4244">
                  <a:extLst>
                    <a:ext uri="{9D8B030D-6E8A-4147-A177-3AD203B41FA5}">
                      <a16:colId xmlns:a16="http://schemas.microsoft.com/office/drawing/2014/main" val="3401588879"/>
                    </a:ext>
                  </a:extLst>
                </a:gridCol>
              </a:tblGrid>
              <a:tr h="3942172">
                <a:tc>
                  <a:txBody>
                    <a:bodyPr/>
                    <a:lstStyle/>
                    <a:p>
                      <a:pPr lvl="0" algn="just"/>
                      <a:r>
                        <a:rPr lang="uk-UA" sz="20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 місцевого управління, органи державного управління, органи самоорганізації населення, державні та приватні інституції з розвитку території (агенції регіонального розвитку, </a:t>
                      </a:r>
                      <a:r>
                        <a:rPr lang="uk-UA" sz="20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ЦНАПи</a:t>
                      </a:r>
                      <a:r>
                        <a:rPr lang="uk-UA" sz="20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uk-UA" sz="20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</a:t>
                      </a:r>
                      <a:r>
                        <a:rPr lang="uk-UA" sz="20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283" marR="55283" marT="0" marB="0" anchor="ctr"/>
                </a:tc>
                <a:extLst>
                  <a:ext uri="{0D108BD9-81ED-4DB2-BD59-A6C34878D82A}">
                    <a16:rowId xmlns:a16="http://schemas.microsoft.com/office/drawing/2014/main" val="61625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9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44929"/>
            <a:ext cx="5303519" cy="66643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4C7374"/>
                </a:solidFill>
              </a:rPr>
              <a:t>Інструменти ГІС</a:t>
            </a:r>
            <a:endParaRPr lang="ru-RU" dirty="0">
              <a:solidFill>
                <a:srgbClr val="4C737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7" y="728314"/>
            <a:ext cx="10200068" cy="5508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5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44929"/>
            <a:ext cx="5303519" cy="66643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4C7374"/>
                </a:solidFill>
              </a:rPr>
              <a:t>Інструменти ГІС</a:t>
            </a:r>
            <a:endParaRPr lang="ru-RU" dirty="0">
              <a:solidFill>
                <a:srgbClr val="4C7374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26" y="811364"/>
            <a:ext cx="11493907" cy="537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1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1" y="144929"/>
            <a:ext cx="5303519" cy="66643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4C7374"/>
                </a:solidFill>
              </a:rPr>
              <a:t>Інструменти ГІС</a:t>
            </a:r>
            <a:endParaRPr lang="ru-RU" dirty="0">
              <a:solidFill>
                <a:srgbClr val="4C7374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1" y="811364"/>
            <a:ext cx="11337007" cy="530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5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</TotalTime>
  <Words>411</Words>
  <Application>Microsoft Office PowerPoint</Application>
  <PresentationFormat>Широкоэкранный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Symbol</vt:lpstr>
      <vt:lpstr>Times New Roman</vt:lpstr>
      <vt:lpstr>Ретро</vt:lpstr>
      <vt:lpstr>Муніципальна ГІС: інструмент управління ризиками</vt:lpstr>
      <vt:lpstr>Опис проекту</vt:lpstr>
      <vt:lpstr>Опис проекту</vt:lpstr>
      <vt:lpstr>Визначення проблеми</vt:lpstr>
      <vt:lpstr>Рішення</vt:lpstr>
      <vt:lpstr>Зацікавлені сторони, на які орієнтовано проект </vt:lpstr>
      <vt:lpstr>Інструменти ГІС</vt:lpstr>
      <vt:lpstr>Інструменти ГІС</vt:lpstr>
      <vt:lpstr>Інструменти ГІС</vt:lpstr>
      <vt:lpstr>Інструменти ГІС</vt:lpstr>
      <vt:lpstr>Основні етапи та бюджет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Муніципальна ГІС: інструмент управління ризиками</dc:title>
  <dc:creator>Пользователь</dc:creator>
  <cp:lastModifiedBy>Image&amp;Matros ®</cp:lastModifiedBy>
  <cp:revision>17</cp:revision>
  <dcterms:created xsi:type="dcterms:W3CDTF">2016-11-03T08:28:14Z</dcterms:created>
  <dcterms:modified xsi:type="dcterms:W3CDTF">2020-06-30T13:34:33Z</dcterms:modified>
</cp:coreProperties>
</file>