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5"/>
  </p:notesMasterIdLst>
  <p:sldIdLst>
    <p:sldId id="256" r:id="rId2"/>
    <p:sldId id="275" r:id="rId3"/>
    <p:sldId id="291" r:id="rId4"/>
    <p:sldId id="287" r:id="rId5"/>
    <p:sldId id="288" r:id="rId6"/>
    <p:sldId id="289" r:id="rId7"/>
    <p:sldId id="290" r:id="rId8"/>
    <p:sldId id="285" r:id="rId9"/>
    <p:sldId id="292" r:id="rId10"/>
    <p:sldId id="293" r:id="rId11"/>
    <p:sldId id="286" r:id="rId12"/>
    <p:sldId id="295" r:id="rId13"/>
    <p:sldId id="2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Світли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E0F0D-EEF4-4C33-9389-9824AE96569E}" type="doc">
      <dgm:prSet loTypeId="urn:microsoft.com/office/officeart/2005/8/layout/hProcess9" loCatId="process" qsTypeId="urn:microsoft.com/office/officeart/2005/8/quickstyle/simple1" qsCatId="simple" csTypeId="urn:microsoft.com/office/officeart/2005/8/colors/accent2_1" csCatId="accent2" phldr="1"/>
      <dgm:spPr/>
    </dgm:pt>
    <dgm:pt modelId="{DD48508D-E87D-45DC-8E05-11A1A1FFF2DD}">
      <dgm:prSet phldrT="[Текст]" custT="1"/>
      <dgm:spPr/>
      <dgm:t>
        <a:bodyPr/>
        <a:lstStyle/>
        <a:p>
          <a:pPr algn="ctr"/>
          <a:r>
            <a:rPr lang="uk-UA" sz="1800" b="1" dirty="0" smtClean="0">
              <a:latin typeface="Bookman Old Style" panose="02050604050505020204" pitchFamily="18" charset="0"/>
            </a:rPr>
            <a:t>1. Розподіл повноважень</a:t>
          </a:r>
          <a:endParaRPr lang="uk-UA" sz="1800" dirty="0"/>
        </a:p>
      </dgm:t>
    </dgm:pt>
    <dgm:pt modelId="{37C6B650-3279-4E98-A3E0-FAB7C515BCA2}" type="parTrans" cxnId="{76649599-EB8D-4330-BDBC-B0308F9611A6}">
      <dgm:prSet/>
      <dgm:spPr/>
      <dgm:t>
        <a:bodyPr/>
        <a:lstStyle/>
        <a:p>
          <a:pPr algn="l"/>
          <a:endParaRPr lang="uk-UA" sz="1800">
            <a:solidFill>
              <a:schemeClr val="tx1"/>
            </a:solidFill>
          </a:endParaRPr>
        </a:p>
      </dgm:t>
    </dgm:pt>
    <dgm:pt modelId="{3CFBC812-80F2-430E-BEC2-00103A7BB74D}" type="sibTrans" cxnId="{76649599-EB8D-4330-BDBC-B0308F9611A6}">
      <dgm:prSet/>
      <dgm:spPr/>
      <dgm:t>
        <a:bodyPr/>
        <a:lstStyle/>
        <a:p>
          <a:pPr algn="l"/>
          <a:endParaRPr lang="uk-UA" sz="1800">
            <a:solidFill>
              <a:schemeClr val="tx1"/>
            </a:solidFill>
          </a:endParaRPr>
        </a:p>
      </dgm:t>
    </dgm:pt>
    <dgm:pt modelId="{EFF3D0B4-98F4-49EA-B0F8-92F58F4A0046}">
      <dgm:prSet phldrT="[Текст]" custT="1"/>
      <dgm:spPr/>
      <dgm:t>
        <a:bodyPr/>
        <a:lstStyle/>
        <a:p>
          <a:pPr algn="ctr"/>
          <a:r>
            <a:rPr lang="uk-UA" sz="1800" b="1" dirty="0" smtClean="0">
              <a:latin typeface="Bookman Old Style" panose="02050604050505020204" pitchFamily="18" charset="0"/>
            </a:rPr>
            <a:t>2. Комунікація</a:t>
          </a:r>
          <a:endParaRPr lang="uk-UA" sz="1800" dirty="0"/>
        </a:p>
      </dgm:t>
    </dgm:pt>
    <dgm:pt modelId="{3DA25152-179E-498D-9A04-A7F80D407498}" type="parTrans" cxnId="{BD361082-CF1A-4051-8584-1EE4490A2AF1}">
      <dgm:prSet/>
      <dgm:spPr/>
      <dgm:t>
        <a:bodyPr/>
        <a:lstStyle/>
        <a:p>
          <a:pPr algn="l"/>
          <a:endParaRPr lang="uk-UA" sz="1800">
            <a:solidFill>
              <a:schemeClr val="tx1"/>
            </a:solidFill>
          </a:endParaRPr>
        </a:p>
      </dgm:t>
    </dgm:pt>
    <dgm:pt modelId="{8FA3B19F-8A7C-4A36-A1B4-9FB626AFA92C}" type="sibTrans" cxnId="{BD361082-CF1A-4051-8584-1EE4490A2AF1}">
      <dgm:prSet/>
      <dgm:spPr/>
      <dgm:t>
        <a:bodyPr/>
        <a:lstStyle/>
        <a:p>
          <a:pPr algn="l"/>
          <a:endParaRPr lang="uk-UA" sz="1800">
            <a:solidFill>
              <a:schemeClr val="tx1"/>
            </a:solidFill>
          </a:endParaRPr>
        </a:p>
      </dgm:t>
    </dgm:pt>
    <dgm:pt modelId="{05EB929C-DCB3-44AA-B8A5-C0D0DA0A82EE}">
      <dgm:prSet phldrT="[Текст]" custT="1"/>
      <dgm:spPr/>
      <dgm:t>
        <a:bodyPr/>
        <a:lstStyle/>
        <a:p>
          <a:r>
            <a:rPr lang="uk-UA" sz="1800" b="1" dirty="0" smtClean="0">
              <a:latin typeface="Bookman Old Style" panose="02050604050505020204" pitchFamily="18" charset="0"/>
            </a:rPr>
            <a:t>3. Навчання</a:t>
          </a:r>
          <a:endParaRPr lang="uk-UA" sz="1800" dirty="0"/>
        </a:p>
      </dgm:t>
    </dgm:pt>
    <dgm:pt modelId="{5A9647FE-7173-44B7-B17A-5C2147065C5C}" type="parTrans" cxnId="{852596A6-9A45-4C19-98E3-FDD92ABC21B7}">
      <dgm:prSet/>
      <dgm:spPr/>
      <dgm:t>
        <a:bodyPr/>
        <a:lstStyle/>
        <a:p>
          <a:endParaRPr lang="uk-UA"/>
        </a:p>
      </dgm:t>
    </dgm:pt>
    <dgm:pt modelId="{F14AAF7C-9197-4DCF-89CC-8BD316FDC7B8}" type="sibTrans" cxnId="{852596A6-9A45-4C19-98E3-FDD92ABC21B7}">
      <dgm:prSet/>
      <dgm:spPr/>
      <dgm:t>
        <a:bodyPr/>
        <a:lstStyle/>
        <a:p>
          <a:endParaRPr lang="uk-UA"/>
        </a:p>
      </dgm:t>
    </dgm:pt>
    <dgm:pt modelId="{1CA894FD-5524-42F5-83AD-FA0A1D4B9DD6}" type="pres">
      <dgm:prSet presAssocID="{8A6E0F0D-EEF4-4C33-9389-9824AE96569E}" presName="CompostProcess" presStyleCnt="0">
        <dgm:presLayoutVars>
          <dgm:dir/>
          <dgm:resizeHandles val="exact"/>
        </dgm:presLayoutVars>
      </dgm:prSet>
      <dgm:spPr/>
    </dgm:pt>
    <dgm:pt modelId="{612AB0F7-6836-42D6-B4AE-5664AD1F3EA7}" type="pres">
      <dgm:prSet presAssocID="{8A6E0F0D-EEF4-4C33-9389-9824AE96569E}" presName="arrow" presStyleLbl="bgShp" presStyleIdx="0" presStyleCnt="1" custScaleX="117647" custLinFactNeighborX="991"/>
      <dgm:spPr/>
    </dgm:pt>
    <dgm:pt modelId="{FCE3C88D-9006-4167-84E8-4FEE3F0E9904}" type="pres">
      <dgm:prSet presAssocID="{8A6E0F0D-EEF4-4C33-9389-9824AE96569E}" presName="linearProcess" presStyleCnt="0"/>
      <dgm:spPr/>
    </dgm:pt>
    <dgm:pt modelId="{584D82B6-06FF-4BAA-9F0A-5684029D73A6}" type="pres">
      <dgm:prSet presAssocID="{DD48508D-E87D-45DC-8E05-11A1A1FFF2DD}" presName="textNode" presStyleLbl="node1" presStyleIdx="0" presStyleCnt="3" custScaleX="80028" custScaleY="47661" custLinFactNeighborX="-92624" custLinFactNeighborY="2989">
        <dgm:presLayoutVars>
          <dgm:bulletEnabled val="1"/>
        </dgm:presLayoutVars>
      </dgm:prSet>
      <dgm:spPr/>
      <dgm:t>
        <a:bodyPr/>
        <a:lstStyle/>
        <a:p>
          <a:endParaRPr lang="uk-UA"/>
        </a:p>
      </dgm:t>
    </dgm:pt>
    <dgm:pt modelId="{FC0BB282-455D-4B1E-8F99-CB7301EFAD5C}" type="pres">
      <dgm:prSet presAssocID="{3CFBC812-80F2-430E-BEC2-00103A7BB74D}" presName="sibTrans" presStyleCnt="0"/>
      <dgm:spPr/>
    </dgm:pt>
    <dgm:pt modelId="{01FFE2B0-49EB-4E17-91FA-6D9BB279B017}" type="pres">
      <dgm:prSet presAssocID="{EFF3D0B4-98F4-49EA-B0F8-92F58F4A0046}" presName="textNode" presStyleLbl="node1" presStyleIdx="1" presStyleCnt="3" custScaleX="79945" custScaleY="47813" custLinFactX="-12823" custLinFactNeighborX="-100000" custLinFactNeighborY="2913">
        <dgm:presLayoutVars>
          <dgm:bulletEnabled val="1"/>
        </dgm:presLayoutVars>
      </dgm:prSet>
      <dgm:spPr/>
      <dgm:t>
        <a:bodyPr/>
        <a:lstStyle/>
        <a:p>
          <a:endParaRPr lang="uk-UA"/>
        </a:p>
      </dgm:t>
    </dgm:pt>
    <dgm:pt modelId="{B2BF3627-8F56-41E6-8BB4-FED362960C8D}" type="pres">
      <dgm:prSet presAssocID="{8FA3B19F-8A7C-4A36-A1B4-9FB626AFA92C}" presName="sibTrans" presStyleCnt="0"/>
      <dgm:spPr/>
    </dgm:pt>
    <dgm:pt modelId="{9F461A89-6B27-4C2A-856E-15CAE96B52BB}" type="pres">
      <dgm:prSet presAssocID="{05EB929C-DCB3-44AA-B8A5-C0D0DA0A82EE}" presName="textNode" presStyleLbl="node1" presStyleIdx="2" presStyleCnt="3" custScaleX="81519" custScaleY="47985" custLinFactX="-23222" custLinFactNeighborX="-100000" custLinFactNeighborY="2827">
        <dgm:presLayoutVars>
          <dgm:bulletEnabled val="1"/>
        </dgm:presLayoutVars>
      </dgm:prSet>
      <dgm:spPr/>
      <dgm:t>
        <a:bodyPr/>
        <a:lstStyle/>
        <a:p>
          <a:endParaRPr lang="uk-UA"/>
        </a:p>
      </dgm:t>
    </dgm:pt>
  </dgm:ptLst>
  <dgm:cxnLst>
    <dgm:cxn modelId="{2E484062-00EC-434B-8D58-63B52A213E97}" type="presOf" srcId="{05EB929C-DCB3-44AA-B8A5-C0D0DA0A82EE}" destId="{9F461A89-6B27-4C2A-856E-15CAE96B52BB}" srcOrd="0" destOrd="0" presId="urn:microsoft.com/office/officeart/2005/8/layout/hProcess9"/>
    <dgm:cxn modelId="{76649599-EB8D-4330-BDBC-B0308F9611A6}" srcId="{8A6E0F0D-EEF4-4C33-9389-9824AE96569E}" destId="{DD48508D-E87D-45DC-8E05-11A1A1FFF2DD}" srcOrd="0" destOrd="0" parTransId="{37C6B650-3279-4E98-A3E0-FAB7C515BCA2}" sibTransId="{3CFBC812-80F2-430E-BEC2-00103A7BB74D}"/>
    <dgm:cxn modelId="{C27211EC-7D19-4068-98D2-3729ABF7083C}" type="presOf" srcId="{8A6E0F0D-EEF4-4C33-9389-9824AE96569E}" destId="{1CA894FD-5524-42F5-83AD-FA0A1D4B9DD6}" srcOrd="0" destOrd="0" presId="urn:microsoft.com/office/officeart/2005/8/layout/hProcess9"/>
    <dgm:cxn modelId="{852596A6-9A45-4C19-98E3-FDD92ABC21B7}" srcId="{8A6E0F0D-EEF4-4C33-9389-9824AE96569E}" destId="{05EB929C-DCB3-44AA-B8A5-C0D0DA0A82EE}" srcOrd="2" destOrd="0" parTransId="{5A9647FE-7173-44B7-B17A-5C2147065C5C}" sibTransId="{F14AAF7C-9197-4DCF-89CC-8BD316FDC7B8}"/>
    <dgm:cxn modelId="{74749D4C-2A22-439B-AEC0-DC1B53743186}" type="presOf" srcId="{DD48508D-E87D-45DC-8E05-11A1A1FFF2DD}" destId="{584D82B6-06FF-4BAA-9F0A-5684029D73A6}" srcOrd="0" destOrd="0" presId="urn:microsoft.com/office/officeart/2005/8/layout/hProcess9"/>
    <dgm:cxn modelId="{BD361082-CF1A-4051-8584-1EE4490A2AF1}" srcId="{8A6E0F0D-EEF4-4C33-9389-9824AE96569E}" destId="{EFF3D0B4-98F4-49EA-B0F8-92F58F4A0046}" srcOrd="1" destOrd="0" parTransId="{3DA25152-179E-498D-9A04-A7F80D407498}" sibTransId="{8FA3B19F-8A7C-4A36-A1B4-9FB626AFA92C}"/>
    <dgm:cxn modelId="{2D1E6E18-AC79-4687-A321-F17C129DB54E}" type="presOf" srcId="{EFF3D0B4-98F4-49EA-B0F8-92F58F4A0046}" destId="{01FFE2B0-49EB-4E17-91FA-6D9BB279B017}" srcOrd="0" destOrd="0" presId="urn:microsoft.com/office/officeart/2005/8/layout/hProcess9"/>
    <dgm:cxn modelId="{BFFB381C-E9A0-4E43-85DC-2DD4741F4793}" type="presParOf" srcId="{1CA894FD-5524-42F5-83AD-FA0A1D4B9DD6}" destId="{612AB0F7-6836-42D6-B4AE-5664AD1F3EA7}" srcOrd="0" destOrd="0" presId="urn:microsoft.com/office/officeart/2005/8/layout/hProcess9"/>
    <dgm:cxn modelId="{5BEEEE0D-3C44-4186-A207-FB0126B7D0AC}" type="presParOf" srcId="{1CA894FD-5524-42F5-83AD-FA0A1D4B9DD6}" destId="{FCE3C88D-9006-4167-84E8-4FEE3F0E9904}" srcOrd="1" destOrd="0" presId="urn:microsoft.com/office/officeart/2005/8/layout/hProcess9"/>
    <dgm:cxn modelId="{D8A439F1-9F97-4BC8-9875-B94461B0A4EC}" type="presParOf" srcId="{FCE3C88D-9006-4167-84E8-4FEE3F0E9904}" destId="{584D82B6-06FF-4BAA-9F0A-5684029D73A6}" srcOrd="0" destOrd="0" presId="urn:microsoft.com/office/officeart/2005/8/layout/hProcess9"/>
    <dgm:cxn modelId="{48C5131A-619A-4F8C-9159-089C99D341CA}" type="presParOf" srcId="{FCE3C88D-9006-4167-84E8-4FEE3F0E9904}" destId="{FC0BB282-455D-4B1E-8F99-CB7301EFAD5C}" srcOrd="1" destOrd="0" presId="urn:microsoft.com/office/officeart/2005/8/layout/hProcess9"/>
    <dgm:cxn modelId="{C8D2F2F9-BD46-407C-A988-8C6A24D054C5}" type="presParOf" srcId="{FCE3C88D-9006-4167-84E8-4FEE3F0E9904}" destId="{01FFE2B0-49EB-4E17-91FA-6D9BB279B017}" srcOrd="2" destOrd="0" presId="urn:microsoft.com/office/officeart/2005/8/layout/hProcess9"/>
    <dgm:cxn modelId="{F28AD4D1-8863-4C29-991D-F037C5CB9DB6}" type="presParOf" srcId="{FCE3C88D-9006-4167-84E8-4FEE3F0E9904}" destId="{B2BF3627-8F56-41E6-8BB4-FED362960C8D}" srcOrd="3" destOrd="0" presId="urn:microsoft.com/office/officeart/2005/8/layout/hProcess9"/>
    <dgm:cxn modelId="{F363FFAF-F111-4523-A0B1-1A8FD267D309}" type="presParOf" srcId="{FCE3C88D-9006-4167-84E8-4FEE3F0E9904}" destId="{9F461A89-6B27-4C2A-856E-15CAE96B52B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B0F7-6836-42D6-B4AE-5664AD1F3EA7}">
      <dsp:nvSpPr>
        <dsp:cNvPr id="0" name=""/>
        <dsp:cNvSpPr/>
      </dsp:nvSpPr>
      <dsp:spPr>
        <a:xfrm>
          <a:off x="5" y="0"/>
          <a:ext cx="10134594" cy="47936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D82B6-06FF-4BAA-9F0A-5684029D73A6}">
      <dsp:nvSpPr>
        <dsp:cNvPr id="0" name=""/>
        <dsp:cNvSpPr/>
      </dsp:nvSpPr>
      <dsp:spPr>
        <a:xfrm>
          <a:off x="420079" y="1997207"/>
          <a:ext cx="2433155" cy="913884"/>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latin typeface="Bookman Old Style" panose="02050604050505020204" pitchFamily="18" charset="0"/>
            </a:rPr>
            <a:t>1. Розподіл повноважень</a:t>
          </a:r>
          <a:endParaRPr lang="uk-UA" sz="1800" kern="1200" dirty="0"/>
        </a:p>
      </dsp:txBody>
      <dsp:txXfrm>
        <a:off x="464691" y="2041819"/>
        <a:ext cx="2343931" cy="824660"/>
      </dsp:txXfrm>
    </dsp:sp>
    <dsp:sp modelId="{01FFE2B0-49EB-4E17-91FA-6D9BB279B017}">
      <dsp:nvSpPr>
        <dsp:cNvPr id="0" name=""/>
        <dsp:cNvSpPr/>
      </dsp:nvSpPr>
      <dsp:spPr>
        <a:xfrm>
          <a:off x="2932720" y="1994292"/>
          <a:ext cx="2430631" cy="91679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latin typeface="Bookman Old Style" panose="02050604050505020204" pitchFamily="18" charset="0"/>
            </a:rPr>
            <a:t>2. Комунікація</a:t>
          </a:r>
          <a:endParaRPr lang="uk-UA" sz="1800" kern="1200" dirty="0"/>
        </a:p>
      </dsp:txBody>
      <dsp:txXfrm>
        <a:off x="2977474" y="2039046"/>
        <a:ext cx="2341123" cy="827291"/>
      </dsp:txXfrm>
    </dsp:sp>
    <dsp:sp modelId="{9F461A89-6B27-4C2A-856E-15CAE96B52BB}">
      <dsp:nvSpPr>
        <dsp:cNvPr id="0" name=""/>
        <dsp:cNvSpPr/>
      </dsp:nvSpPr>
      <dsp:spPr>
        <a:xfrm>
          <a:off x="5553912" y="1990994"/>
          <a:ext cx="2478487" cy="92009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latin typeface="Bookman Old Style" panose="02050604050505020204" pitchFamily="18" charset="0"/>
            </a:rPr>
            <a:t>3. Навчання</a:t>
          </a:r>
          <a:endParaRPr lang="uk-UA" sz="1800" kern="1200" dirty="0"/>
        </a:p>
      </dsp:txBody>
      <dsp:txXfrm>
        <a:off x="5598827" y="2035909"/>
        <a:ext cx="2388657" cy="8302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E637A-D54D-468F-B7EB-F0636F90517C}" type="datetimeFigureOut">
              <a:rPr lang="uk-UA" smtClean="0"/>
              <a:t>25.06.2020</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6C706-C2A3-4539-AD2F-82E3C74F56CE}" type="slidenum">
              <a:rPr lang="uk-UA" smtClean="0"/>
              <a:t>‹№›</a:t>
            </a:fld>
            <a:endParaRPr lang="uk-UA"/>
          </a:p>
        </p:txBody>
      </p:sp>
    </p:spTree>
    <p:extLst>
      <p:ext uri="{BB962C8B-B14F-4D97-AF65-F5344CB8AC3E}">
        <p14:creationId xmlns:p14="http://schemas.microsoft.com/office/powerpoint/2010/main" val="323104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2</a:t>
            </a:fld>
            <a:endParaRPr lang="uk-UA"/>
          </a:p>
        </p:txBody>
      </p:sp>
    </p:spTree>
    <p:extLst>
      <p:ext uri="{BB962C8B-B14F-4D97-AF65-F5344CB8AC3E}">
        <p14:creationId xmlns:p14="http://schemas.microsoft.com/office/powerpoint/2010/main" val="251206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12</a:t>
            </a:fld>
            <a:endParaRPr lang="uk-UA"/>
          </a:p>
        </p:txBody>
      </p:sp>
    </p:spTree>
    <p:extLst>
      <p:ext uri="{BB962C8B-B14F-4D97-AF65-F5344CB8AC3E}">
        <p14:creationId xmlns:p14="http://schemas.microsoft.com/office/powerpoint/2010/main" val="138491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3</a:t>
            </a:fld>
            <a:endParaRPr lang="uk-UA"/>
          </a:p>
        </p:txBody>
      </p:sp>
    </p:spTree>
    <p:extLst>
      <p:ext uri="{BB962C8B-B14F-4D97-AF65-F5344CB8AC3E}">
        <p14:creationId xmlns:p14="http://schemas.microsoft.com/office/powerpoint/2010/main" val="364061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4</a:t>
            </a:fld>
            <a:endParaRPr lang="uk-UA"/>
          </a:p>
        </p:txBody>
      </p:sp>
    </p:spTree>
    <p:extLst>
      <p:ext uri="{BB962C8B-B14F-4D97-AF65-F5344CB8AC3E}">
        <p14:creationId xmlns:p14="http://schemas.microsoft.com/office/powerpoint/2010/main" val="380597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5</a:t>
            </a:fld>
            <a:endParaRPr lang="uk-UA"/>
          </a:p>
        </p:txBody>
      </p:sp>
    </p:spTree>
    <p:extLst>
      <p:ext uri="{BB962C8B-B14F-4D97-AF65-F5344CB8AC3E}">
        <p14:creationId xmlns:p14="http://schemas.microsoft.com/office/powerpoint/2010/main" val="92418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6</a:t>
            </a:fld>
            <a:endParaRPr lang="uk-UA"/>
          </a:p>
        </p:txBody>
      </p:sp>
    </p:spTree>
    <p:extLst>
      <p:ext uri="{BB962C8B-B14F-4D97-AF65-F5344CB8AC3E}">
        <p14:creationId xmlns:p14="http://schemas.microsoft.com/office/powerpoint/2010/main" val="374574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7</a:t>
            </a:fld>
            <a:endParaRPr lang="uk-UA"/>
          </a:p>
        </p:txBody>
      </p:sp>
    </p:spTree>
    <p:extLst>
      <p:ext uri="{BB962C8B-B14F-4D97-AF65-F5344CB8AC3E}">
        <p14:creationId xmlns:p14="http://schemas.microsoft.com/office/powerpoint/2010/main" val="26696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9</a:t>
            </a:fld>
            <a:endParaRPr lang="uk-UA"/>
          </a:p>
        </p:txBody>
      </p:sp>
    </p:spTree>
    <p:extLst>
      <p:ext uri="{BB962C8B-B14F-4D97-AF65-F5344CB8AC3E}">
        <p14:creationId xmlns:p14="http://schemas.microsoft.com/office/powerpoint/2010/main" val="307520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10</a:t>
            </a:fld>
            <a:endParaRPr lang="uk-UA"/>
          </a:p>
        </p:txBody>
      </p:sp>
    </p:spTree>
    <p:extLst>
      <p:ext uri="{BB962C8B-B14F-4D97-AF65-F5344CB8AC3E}">
        <p14:creationId xmlns:p14="http://schemas.microsoft.com/office/powerpoint/2010/main" val="79407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236C706-C2A3-4539-AD2F-82E3C74F56CE}" type="slidenum">
              <a:rPr lang="uk-UA" smtClean="0"/>
              <a:t>11</a:t>
            </a:fld>
            <a:endParaRPr lang="uk-UA"/>
          </a:p>
        </p:txBody>
      </p:sp>
    </p:spTree>
    <p:extLst>
      <p:ext uri="{BB962C8B-B14F-4D97-AF65-F5344CB8AC3E}">
        <p14:creationId xmlns:p14="http://schemas.microsoft.com/office/powerpoint/2010/main" val="313244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BE5DE8B-7D4F-4407-9590-26AD57E777F1}" type="datetimeFigureOut">
              <a:rPr lang="uk-UA" smtClean="0"/>
              <a:t>25.06.2020</a:t>
            </a:fld>
            <a:endParaRPr lang="uk-UA"/>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uk-U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50E4FC4-2708-46F3-9DA2-6C9B220F7E5B}" type="slidenum">
              <a:rPr lang="uk-UA" smtClean="0"/>
              <a:t>‹№›</a:t>
            </a:fld>
            <a:endParaRPr lang="uk-UA"/>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31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BE5DE8B-7D4F-4407-9590-26AD57E777F1}"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181220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BE5DE8B-7D4F-4407-9590-26AD57E777F1}"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353201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BE5DE8B-7D4F-4407-9590-26AD57E777F1}"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56448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uk-UA" smtClean="0"/>
              <a:t>Зразок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9BE5DE8B-7D4F-4407-9590-26AD57E777F1}"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50E4FC4-2708-46F3-9DA2-6C9B220F7E5B}" type="slidenum">
              <a:rPr lang="uk-UA" smtClean="0"/>
              <a:t>‹№›</a:t>
            </a:fld>
            <a:endParaRPr lang="uk-UA"/>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22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9BE5DE8B-7D4F-4407-9590-26AD57E777F1}" type="datetimeFigureOut">
              <a:rPr lang="uk-UA" smtClean="0"/>
              <a:t>25.06.2020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16486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9BE5DE8B-7D4F-4407-9590-26AD57E777F1}" type="datetimeFigureOut">
              <a:rPr lang="uk-UA" smtClean="0"/>
              <a:t>25.06.2020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298395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9BE5DE8B-7D4F-4407-9590-26AD57E777F1}" type="datetimeFigureOut">
              <a:rPr lang="uk-UA" smtClean="0"/>
              <a:t>25.06.2020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242947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5DE8B-7D4F-4407-9590-26AD57E777F1}" type="datetimeFigureOut">
              <a:rPr lang="uk-UA" smtClean="0"/>
              <a:t>25.06.2020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52447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uk-UA" smtClean="0"/>
              <a:t>Зразок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9BE5DE8B-7D4F-4407-9590-26AD57E777F1}" type="datetimeFigureOut">
              <a:rPr lang="uk-UA" smtClean="0"/>
              <a:t>25.06.2020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138602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9BE5DE8B-7D4F-4407-9590-26AD57E777F1}" type="datetimeFigureOut">
              <a:rPr lang="uk-UA" smtClean="0"/>
              <a:t>25.06.2020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50E4FC4-2708-46F3-9DA2-6C9B220F7E5B}" type="slidenum">
              <a:rPr lang="uk-UA" smtClean="0"/>
              <a:t>‹№›</a:t>
            </a:fld>
            <a:endParaRPr lang="uk-UA"/>
          </a:p>
        </p:txBody>
      </p:sp>
    </p:spTree>
    <p:extLst>
      <p:ext uri="{BB962C8B-B14F-4D97-AF65-F5344CB8AC3E}">
        <p14:creationId xmlns:p14="http://schemas.microsoft.com/office/powerpoint/2010/main" val="166040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BE5DE8B-7D4F-4407-9590-26AD57E777F1}" type="datetimeFigureOut">
              <a:rPr lang="uk-UA" smtClean="0"/>
              <a:t>25.06.2020</a:t>
            </a:fld>
            <a:endParaRPr lang="uk-U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uk-U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50E4FC4-2708-46F3-9DA2-6C9B220F7E5B}" type="slidenum">
              <a:rPr lang="uk-UA" smtClean="0"/>
              <a:t>‹№›</a:t>
            </a:fld>
            <a:endParaRPr lang="uk-UA"/>
          </a:p>
        </p:txBody>
      </p:sp>
    </p:spTree>
    <p:extLst>
      <p:ext uri="{BB962C8B-B14F-4D97-AF65-F5344CB8AC3E}">
        <p14:creationId xmlns:p14="http://schemas.microsoft.com/office/powerpoint/2010/main" val="372106865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decentralization.gov.ua/uploads/library/file/564/11.06.2020.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1657" y="821197"/>
            <a:ext cx="9966960" cy="2926080"/>
          </a:xfrm>
        </p:spPr>
        <p:txBody>
          <a:bodyPr>
            <a:normAutofit/>
          </a:bodyPr>
          <a:lstStyle/>
          <a:p>
            <a:r>
              <a:rPr lang="uk-UA" sz="4400" dirty="0" smtClean="0">
                <a:solidFill>
                  <a:srgbClr val="002060"/>
                </a:solidFill>
                <a:latin typeface="Times New Roman" panose="02020603050405020304" pitchFamily="18" charset="0"/>
                <a:cs typeface="Times New Roman" panose="02020603050405020304" pitchFamily="18" charset="0"/>
              </a:rPr>
              <a:t>ЯК налагодити ефективну взаємодію між всіма рівнями організації влади</a:t>
            </a:r>
            <a:endParaRPr lang="uk-UA" sz="4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88" y="459195"/>
            <a:ext cx="422942" cy="704339"/>
          </a:xfrm>
          <a:prstGeom prst="rect">
            <a:avLst/>
          </a:prstGeom>
        </p:spPr>
      </p:pic>
      <p:sp>
        <p:nvSpPr>
          <p:cNvPr id="7" name="TextBox 6"/>
          <p:cNvSpPr txBox="1"/>
          <p:nvPr/>
        </p:nvSpPr>
        <p:spPr>
          <a:xfrm>
            <a:off x="1086387" y="590364"/>
            <a:ext cx="3114006" cy="461665"/>
          </a:xfrm>
          <a:prstGeom prst="rect">
            <a:avLst/>
          </a:prstGeom>
          <a:noFill/>
        </p:spPr>
        <p:txBody>
          <a:bodyPr wrap="square" rtlCol="0">
            <a:spAutoFit/>
          </a:bodyPr>
          <a:lstStyle/>
          <a:p>
            <a:r>
              <a:rPr lang="uk-UA" sz="1200" b="1" dirty="0" smtClean="0">
                <a:latin typeface="Bookman Old Style" panose="02050604050505020204" pitchFamily="18" charset="0"/>
              </a:rPr>
              <a:t>Міністерство культури та інформаційної політики України</a:t>
            </a:r>
            <a:endParaRPr lang="uk-UA" sz="1200" b="1" dirty="0">
              <a:latin typeface="Bookman Old Style" panose="02050604050505020204" pitchFamily="18" charset="0"/>
            </a:endParaRPr>
          </a:p>
        </p:txBody>
      </p:sp>
      <p:sp>
        <p:nvSpPr>
          <p:cNvPr id="6" name="Підзаголовок 2"/>
          <p:cNvSpPr>
            <a:spLocks noGrp="1"/>
          </p:cNvSpPr>
          <p:nvPr>
            <p:ph type="subTitle" idx="1"/>
          </p:nvPr>
        </p:nvSpPr>
        <p:spPr>
          <a:xfrm>
            <a:off x="6770410" y="4754538"/>
            <a:ext cx="5030319" cy="1388165"/>
          </a:xfrm>
        </p:spPr>
        <p:txBody>
          <a:bodyPr>
            <a:normAutofit fontScale="62500" lnSpcReduction="20000"/>
          </a:bodyPr>
          <a:lstStyle/>
          <a:p>
            <a:pPr algn="r">
              <a:spcBef>
                <a:spcPts val="600"/>
              </a:spcBef>
            </a:pPr>
            <a:r>
              <a:rPr lang="uk-UA" sz="2900" b="1" dirty="0" smtClean="0">
                <a:solidFill>
                  <a:schemeClr val="tx1"/>
                </a:solidFill>
                <a:latin typeface="Bookman Old Style" panose="02050604050505020204" pitchFamily="18" charset="0"/>
              </a:rPr>
              <a:t>Олексій Чмир</a:t>
            </a:r>
          </a:p>
          <a:p>
            <a:pPr algn="r">
              <a:spcBef>
                <a:spcPts val="600"/>
              </a:spcBef>
            </a:pPr>
            <a:r>
              <a:rPr lang="uk-UA" sz="2400" b="1" i="1" dirty="0">
                <a:solidFill>
                  <a:schemeClr val="tx1"/>
                </a:solidFill>
                <a:latin typeface="Bookman Old Style" panose="02050604050505020204" pitchFamily="18" charset="0"/>
                <a:cs typeface="Times New Roman" panose="02020603050405020304" pitchFamily="18" charset="0"/>
              </a:rPr>
              <a:t>державний експерт </a:t>
            </a:r>
            <a:endParaRPr lang="uk-UA" sz="2400" b="1" i="1" dirty="0" smtClean="0">
              <a:solidFill>
                <a:schemeClr val="tx1"/>
              </a:solidFill>
              <a:latin typeface="Bookman Old Style" panose="02050604050505020204" pitchFamily="18" charset="0"/>
              <a:cs typeface="Times New Roman" panose="02020603050405020304" pitchFamily="18" charset="0"/>
            </a:endParaRPr>
          </a:p>
          <a:p>
            <a:pPr algn="r">
              <a:spcBef>
                <a:spcPts val="600"/>
              </a:spcBef>
            </a:pPr>
            <a:r>
              <a:rPr lang="uk-UA" sz="2400" b="1" i="1" dirty="0" smtClean="0">
                <a:solidFill>
                  <a:schemeClr val="tx1"/>
                </a:solidFill>
                <a:latin typeface="Bookman Old Style" panose="02050604050505020204" pitchFamily="18" charset="0"/>
                <a:cs typeface="Times New Roman" panose="02020603050405020304" pitchFamily="18" charset="0"/>
              </a:rPr>
              <a:t>Директорату </a:t>
            </a:r>
            <a:r>
              <a:rPr lang="uk-UA" sz="2400" b="1" i="1" dirty="0">
                <a:solidFill>
                  <a:schemeClr val="tx1"/>
                </a:solidFill>
                <a:latin typeface="Bookman Old Style" panose="02050604050505020204" pitchFamily="18" charset="0"/>
                <a:cs typeface="Times New Roman" panose="02020603050405020304" pitchFamily="18" charset="0"/>
              </a:rPr>
              <a:t>стратегічного планування </a:t>
            </a:r>
            <a:endParaRPr lang="uk-UA" sz="2400" b="1" i="1" dirty="0" smtClean="0">
              <a:solidFill>
                <a:schemeClr val="tx1"/>
              </a:solidFill>
              <a:latin typeface="Bookman Old Style" panose="02050604050505020204" pitchFamily="18" charset="0"/>
              <a:cs typeface="Times New Roman" panose="02020603050405020304" pitchFamily="18" charset="0"/>
            </a:endParaRPr>
          </a:p>
          <a:p>
            <a:pPr algn="r">
              <a:spcBef>
                <a:spcPts val="600"/>
              </a:spcBef>
            </a:pPr>
            <a:r>
              <a:rPr lang="uk-UA" sz="2400" b="1" i="1" dirty="0" smtClean="0">
                <a:solidFill>
                  <a:schemeClr val="tx1"/>
                </a:solidFill>
                <a:latin typeface="Bookman Old Style" panose="02050604050505020204" pitchFamily="18" charset="0"/>
                <a:cs typeface="Times New Roman" panose="02020603050405020304" pitchFamily="18" charset="0"/>
              </a:rPr>
              <a:t>та </a:t>
            </a:r>
            <a:r>
              <a:rPr lang="uk-UA" sz="2400" b="1" i="1" dirty="0">
                <a:solidFill>
                  <a:schemeClr val="tx1"/>
                </a:solidFill>
                <a:latin typeface="Bookman Old Style" panose="02050604050505020204" pitchFamily="18" charset="0"/>
                <a:cs typeface="Times New Roman" panose="02020603050405020304" pitchFamily="18" charset="0"/>
              </a:rPr>
              <a:t>європейської </a:t>
            </a:r>
            <a:r>
              <a:rPr lang="uk-UA" sz="2400" b="1" i="1" dirty="0" smtClean="0">
                <a:solidFill>
                  <a:schemeClr val="tx1"/>
                </a:solidFill>
                <a:latin typeface="Bookman Old Style" panose="02050604050505020204" pitchFamily="18" charset="0"/>
                <a:cs typeface="Times New Roman" panose="02020603050405020304" pitchFamily="18" charset="0"/>
              </a:rPr>
              <a:t>інтеграції</a:t>
            </a:r>
          </a:p>
          <a:p>
            <a:pPr algn="r">
              <a:spcBef>
                <a:spcPts val="600"/>
              </a:spcBef>
            </a:pPr>
            <a:r>
              <a:rPr lang="uk-UA" sz="2400" b="1" dirty="0" smtClean="0">
                <a:solidFill>
                  <a:schemeClr val="tx1"/>
                </a:solidFill>
                <a:latin typeface="Bookman Old Style" panose="02050604050505020204" pitchFamily="18" charset="0"/>
                <a:cs typeface="Times New Roman" panose="02020603050405020304" pitchFamily="18" charset="0"/>
              </a:rPr>
              <a:t> </a:t>
            </a:r>
            <a:r>
              <a:rPr lang="uk-UA" b="1" i="1" u="sng" dirty="0" smtClean="0">
                <a:solidFill>
                  <a:schemeClr val="tx1"/>
                </a:solidFill>
                <a:latin typeface="Bookman Old Style" panose="02050604050505020204" pitchFamily="18" charset="0"/>
                <a:cs typeface="Times New Roman" panose="02020603050405020304" pitchFamily="18" charset="0"/>
              </a:rPr>
              <a:t>Київ, 26 червня 2020 </a:t>
            </a:r>
            <a:r>
              <a:rPr lang="uk-UA" b="1" i="1" u="sng" dirty="0">
                <a:solidFill>
                  <a:schemeClr val="tx1"/>
                </a:solidFill>
                <a:latin typeface="Bookman Old Style" panose="02050604050505020204" pitchFamily="18" charset="0"/>
                <a:cs typeface="Times New Roman" panose="02020603050405020304" pitchFamily="18" charset="0"/>
              </a:rPr>
              <a:t>р.</a:t>
            </a:r>
            <a:endParaRPr lang="uk-UA"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47374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Bookman Old Style" panose="02050604050505020204" pitchFamily="18" charset="0"/>
            </a:endParaRPr>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кутник 1"/>
          <p:cNvSpPr/>
          <p:nvPr/>
        </p:nvSpPr>
        <p:spPr>
          <a:xfrm>
            <a:off x="3641887" y="315784"/>
            <a:ext cx="4908267" cy="830997"/>
          </a:xfrm>
          <a:prstGeom prst="rect">
            <a:avLst/>
          </a:prstGeom>
        </p:spPr>
        <p:txBody>
          <a:bodyPr wrap="square">
            <a:spAutoFit/>
          </a:bodyPr>
          <a:lstStyle/>
          <a:p>
            <a:pPr algn="ctr"/>
            <a:r>
              <a:rPr lang="uk-UA" sz="2400" dirty="0" smtClean="0">
                <a:latin typeface="Bookman Old Style" panose="02050604050505020204" pitchFamily="18" charset="0"/>
              </a:rPr>
              <a:t>МОЖЛИВОСТІ ДЛЯ НАЧАННЯ ТА ОБМІНУ ДОСВІДОМ</a:t>
            </a:r>
            <a:endParaRPr lang="uk-UA" sz="2400" dirty="0">
              <a:latin typeface="Bookman Old Style" panose="02050604050505020204" pitchFamily="18" charset="0"/>
            </a:endParaRPr>
          </a:p>
        </p:txBody>
      </p:sp>
      <p:sp>
        <p:nvSpPr>
          <p:cNvPr id="13" name="Прямокутник 12"/>
          <p:cNvSpPr/>
          <p:nvPr/>
        </p:nvSpPr>
        <p:spPr>
          <a:xfrm>
            <a:off x="788361" y="2570365"/>
            <a:ext cx="5140491" cy="400110"/>
          </a:xfrm>
          <a:prstGeom prst="rect">
            <a:avLst/>
          </a:prstGeom>
        </p:spPr>
        <p:txBody>
          <a:bodyPr wrap="square">
            <a:spAutoFit/>
          </a:bodyPr>
          <a:lstStyle/>
          <a:p>
            <a:pPr algn="just"/>
            <a:r>
              <a:rPr lang="uk-UA" sz="2000" dirty="0" smtClean="0">
                <a:latin typeface="Bookman Old Style" panose="02050604050505020204" pitchFamily="18" charset="0"/>
              </a:rPr>
              <a:t>АКАДЕМІЯ КУЛЬТУРНОГО ЛІДЕРА 2.0</a:t>
            </a:r>
          </a:p>
        </p:txBody>
      </p:sp>
      <p:sp>
        <p:nvSpPr>
          <p:cNvPr id="8" name="Прямокутник 7"/>
          <p:cNvSpPr/>
          <p:nvPr/>
        </p:nvSpPr>
        <p:spPr>
          <a:xfrm>
            <a:off x="788361" y="4391941"/>
            <a:ext cx="3357847" cy="400110"/>
          </a:xfrm>
          <a:prstGeom prst="rect">
            <a:avLst/>
          </a:prstGeom>
        </p:spPr>
        <p:txBody>
          <a:bodyPr wrap="square">
            <a:spAutoFit/>
          </a:bodyPr>
          <a:lstStyle/>
          <a:p>
            <a:pPr algn="just"/>
            <a:r>
              <a:rPr lang="uk-UA" sz="2000" dirty="0" smtClean="0">
                <a:latin typeface="Bookman Old Style" panose="02050604050505020204" pitchFamily="18" charset="0"/>
              </a:rPr>
              <a:t>ДОНОРСЬКІ ПРОГРАМИ</a:t>
            </a:r>
          </a:p>
        </p:txBody>
      </p:sp>
      <p:sp>
        <p:nvSpPr>
          <p:cNvPr id="9" name="Прямокутник 8"/>
          <p:cNvSpPr/>
          <p:nvPr/>
        </p:nvSpPr>
        <p:spPr>
          <a:xfrm>
            <a:off x="788361" y="3327265"/>
            <a:ext cx="6951537" cy="707886"/>
          </a:xfrm>
          <a:prstGeom prst="rect">
            <a:avLst/>
          </a:prstGeom>
        </p:spPr>
        <p:txBody>
          <a:bodyPr wrap="square">
            <a:spAutoFit/>
          </a:bodyPr>
          <a:lstStyle/>
          <a:p>
            <a:pPr algn="just"/>
            <a:r>
              <a:rPr lang="uk-UA" sz="2000" dirty="0" smtClean="0">
                <a:latin typeface="Bookman Old Style" panose="02050604050505020204" pitchFamily="18" charset="0"/>
              </a:rPr>
              <a:t>ПРОГРАМИ УКРАЇНСЬКОГО КУЛЬТУРНОГО ФОНДУ</a:t>
            </a:r>
          </a:p>
          <a:p>
            <a:pPr algn="just"/>
            <a:r>
              <a:rPr lang="uk-UA" sz="2000" dirty="0">
                <a:latin typeface="Bookman Old Style" panose="02050604050505020204" pitchFamily="18" charset="0"/>
              </a:rPr>
              <a:t>(Навчання. Обміни. Резиденції. Дебюти)</a:t>
            </a:r>
            <a:endParaRPr lang="uk-UA" sz="2000" dirty="0" smtClean="0">
              <a:latin typeface="Bookman Old Style" panose="020506040505050202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547" y="1689415"/>
            <a:ext cx="4022008" cy="3866873"/>
          </a:xfrm>
          <a:prstGeom prst="rect">
            <a:avLst/>
          </a:prstGeom>
        </p:spPr>
      </p:pic>
    </p:spTree>
    <p:extLst>
      <p:ext uri="{BB962C8B-B14F-4D97-AF65-F5344CB8AC3E}">
        <p14:creationId xmlns:p14="http://schemas.microsoft.com/office/powerpoint/2010/main" val="514067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ямокутник 11"/>
          <p:cNvSpPr/>
          <p:nvPr/>
        </p:nvSpPr>
        <p:spPr>
          <a:xfrm>
            <a:off x="5919537" y="3850500"/>
            <a:ext cx="847023" cy="663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TextBox 16"/>
          <p:cNvSpPr txBox="1"/>
          <p:nvPr/>
        </p:nvSpPr>
        <p:spPr>
          <a:xfrm>
            <a:off x="1948023" y="296193"/>
            <a:ext cx="8295994"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Bef>
                <a:spcPts val="600"/>
              </a:spcBef>
              <a:spcAft>
                <a:spcPts val="600"/>
              </a:spcAft>
            </a:pPr>
            <a:r>
              <a:rPr lang="uk-UA" sz="2000" b="1" dirty="0" err="1" smtClean="0">
                <a:effectLst>
                  <a:outerShdw blurRad="38100" dist="38100" dir="2700000" algn="tl">
                    <a:srgbClr val="000000">
                      <a:alpha val="43137"/>
                    </a:srgbClr>
                  </a:outerShdw>
                </a:effectLst>
                <a:latin typeface="Bookman Old Style" panose="02050604050505020204" pitchFamily="18" charset="0"/>
              </a:rPr>
              <a:t>Проєкт</a:t>
            </a:r>
            <a:r>
              <a:rPr lang="uk-UA" sz="2000" b="1" dirty="0" smtClean="0">
                <a:effectLst>
                  <a:outerShdw blurRad="38100" dist="38100" dir="2700000" algn="tl">
                    <a:srgbClr val="000000">
                      <a:alpha val="43137"/>
                    </a:srgbClr>
                  </a:outerShdw>
                </a:effectLst>
                <a:latin typeface="Bookman Old Style" panose="02050604050505020204" pitchFamily="18" charset="0"/>
              </a:rPr>
              <a:t> «Децентралізація та реформа культурних по</a:t>
            </a:r>
            <a:r>
              <a:rPr lang="en-US" sz="2000" b="1" dirty="0" smtClean="0">
                <a:effectLst>
                  <a:outerShdw blurRad="38100" dist="38100" dir="2700000" algn="tl">
                    <a:srgbClr val="000000">
                      <a:alpha val="43137"/>
                    </a:srgbClr>
                  </a:outerShdw>
                </a:effectLst>
                <a:latin typeface="Bookman Old Style" panose="02050604050505020204" pitchFamily="18" charset="0"/>
              </a:rPr>
              <a:t>c</a:t>
            </a:r>
            <a:r>
              <a:rPr lang="uk-UA" sz="2000" b="1" dirty="0" smtClean="0">
                <a:effectLst>
                  <a:outerShdw blurRad="38100" dist="38100" dir="2700000" algn="tl">
                    <a:srgbClr val="000000">
                      <a:alpha val="43137"/>
                    </a:srgbClr>
                  </a:outerShdw>
                </a:effectLst>
                <a:latin typeface="Bookman Old Style" panose="02050604050505020204" pitchFamily="18" charset="0"/>
              </a:rPr>
              <a:t>луг»</a:t>
            </a:r>
            <a:endParaRPr lang="uk-UA" sz="2000" b="1" dirty="0">
              <a:effectLst>
                <a:outerShdw blurRad="38100" dist="38100" dir="2700000" algn="tl">
                  <a:srgbClr val="000000">
                    <a:alpha val="43137"/>
                  </a:srgbClr>
                </a:outerShdw>
              </a:effectLst>
              <a:latin typeface="Bookman Old Style" panose="02050604050505020204" pitchFamily="18" charset="0"/>
            </a:endParaRPr>
          </a:p>
        </p:txBody>
      </p:sp>
      <p:sp>
        <p:nvSpPr>
          <p:cNvPr id="6" name="Прямокутник 5"/>
          <p:cNvSpPr/>
          <p:nvPr/>
        </p:nvSpPr>
        <p:spPr>
          <a:xfrm>
            <a:off x="393289" y="1897627"/>
            <a:ext cx="11454581" cy="4478277"/>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06000"/>
              </a:lnSpc>
              <a:spcAft>
                <a:spcPts val="0"/>
              </a:spcAft>
            </a:pPr>
            <a:r>
              <a:rPr lang="uk-UA" sz="2000" b="1"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Термін реалізації: </a:t>
            </a: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листопад 2019 р. – червень 2020 р. </a:t>
            </a:r>
          </a:p>
          <a:p>
            <a:pPr algn="just">
              <a:lnSpc>
                <a:spcPct val="106000"/>
              </a:lnSpc>
            </a:pPr>
            <a:r>
              <a:rPr lang="uk-UA" sz="2000" b="1"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Учасники: </a:t>
            </a: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Житомирська, Чернівецька, Херсонська, Полтавська обл.</a:t>
            </a:r>
          </a:p>
          <a:p>
            <a:pPr algn="just">
              <a:lnSpc>
                <a:spcPct val="106000"/>
              </a:lnSpc>
            </a:pPr>
            <a:endParaRPr lang="uk-UA" sz="2000" dirty="0">
              <a:latin typeface="Bookman Old Style" panose="02050604050505020204" pitchFamily="18" charset="0"/>
              <a:cs typeface="Times New Roman" panose="02020603050405020304" pitchFamily="18" charset="0"/>
            </a:endParaRPr>
          </a:p>
          <a:p>
            <a:pPr algn="just">
              <a:lnSpc>
                <a:spcPct val="106000"/>
              </a:lnSpc>
            </a:pPr>
            <a:r>
              <a:rPr lang="uk-UA" sz="2000" b="1" dirty="0" smtClean="0">
                <a:latin typeface="Bookman Old Style" panose="02050604050505020204" pitchFamily="18" charset="0"/>
                <a:cs typeface="Times New Roman" panose="02020603050405020304" pitchFamily="18" charset="0"/>
              </a:rPr>
              <a:t>Результати:</a:t>
            </a:r>
            <a:r>
              <a:rPr lang="uk-UA" sz="2000" dirty="0" smtClean="0">
                <a:latin typeface="Bookman Old Style" panose="02050604050505020204" pitchFamily="18" charset="0"/>
                <a:cs typeface="Times New Roman" panose="02020603050405020304" pitchFamily="18" charset="0"/>
              </a:rPr>
              <a:t> </a:t>
            </a:r>
          </a:p>
          <a:p>
            <a:pPr algn="just">
              <a:lnSpc>
                <a:spcPct val="106000"/>
              </a:lnSpc>
            </a:pPr>
            <a:endParaRPr lang="uk-UA" sz="1000" dirty="0" smtClean="0">
              <a:latin typeface="Bookman Old Style" panose="02050604050505020204" pitchFamily="18" charset="0"/>
              <a:cs typeface="Times New Roman" panose="02020603050405020304" pitchFamily="18" charset="0"/>
            </a:endParaRPr>
          </a:p>
          <a:p>
            <a:pPr marL="342900" indent="-342900" algn="just">
              <a:lnSpc>
                <a:spcPct val="106000"/>
              </a:lnSpc>
              <a:buFontTx/>
              <a:buChar char="-"/>
            </a:pPr>
            <a:r>
              <a:rPr lang="uk-UA" sz="2000" dirty="0" smtClean="0">
                <a:latin typeface="Bookman Old Style" panose="02050604050505020204" pitchFamily="18" charset="0"/>
                <a:cs typeface="Times New Roman" panose="02020603050405020304" pitchFamily="18" charset="0"/>
              </a:rPr>
              <a:t>польове дослідження «Децентралізація та культура: чи є поступ розвитку реформи?»;</a:t>
            </a:r>
          </a:p>
          <a:p>
            <a:pPr marL="342900" indent="-342900" algn="just">
              <a:lnSpc>
                <a:spcPct val="106000"/>
              </a:lnSpc>
              <a:buFontTx/>
              <a:buChar char="-"/>
            </a:pPr>
            <a:r>
              <a:rPr lang="uk-UA" sz="2000" dirty="0" smtClean="0">
                <a:latin typeface="Bookman Old Style" panose="02050604050505020204" pitchFamily="18" charset="0"/>
                <a:cs typeface="Times New Roman" panose="02020603050405020304" pitchFamily="18" charset="0"/>
              </a:rPr>
              <a:t>соціологічне дослідження «Як покращити якість та доступ до культурних послуг в ОТГ: оцінка та рекомендації службовців та жителів громад»;</a:t>
            </a:r>
          </a:p>
          <a:p>
            <a:pPr marL="342900" indent="-342900" algn="just">
              <a:lnSpc>
                <a:spcPct val="106000"/>
              </a:lnSpc>
              <a:buFontTx/>
              <a:buChar char="-"/>
            </a:pPr>
            <a:r>
              <a:rPr lang="uk-UA" sz="2000" dirty="0" smtClean="0">
                <a:latin typeface="Bookman Old Style" panose="02050604050505020204" pitchFamily="18" charset="0"/>
                <a:cs typeface="Times New Roman" panose="02020603050405020304" pitchFamily="18" charset="0"/>
              </a:rPr>
              <a:t>всеукраїнське опитування «Культурні практики та культурна інфраструктура України»;</a:t>
            </a:r>
          </a:p>
          <a:p>
            <a:pPr marL="342900" indent="-342900" algn="just">
              <a:lnSpc>
                <a:spcPct val="106000"/>
              </a:lnSpc>
              <a:buFontTx/>
              <a:buChar char="-"/>
            </a:pPr>
            <a:r>
              <a:rPr lang="uk-UA" sz="2000" dirty="0" smtClean="0">
                <a:latin typeface="Bookman Old Style" panose="02050604050505020204" pitchFamily="18" charset="0"/>
                <a:cs typeface="Times New Roman" panose="02020603050405020304" pitchFamily="18" charset="0"/>
              </a:rPr>
              <a:t>дослідження «Мінімальні стандарти забезпечення населення культурними послугами»;</a:t>
            </a:r>
          </a:p>
          <a:p>
            <a:pPr marL="342900" indent="-342900" algn="just">
              <a:lnSpc>
                <a:spcPct val="106000"/>
              </a:lnSpc>
              <a:buFontTx/>
              <a:buChar char="-"/>
            </a:pPr>
            <a:r>
              <a:rPr lang="uk-UA" sz="2000" dirty="0" smtClean="0">
                <a:latin typeface="Bookman Old Style" panose="02050604050505020204" pitchFamily="18" charset="0"/>
                <a:cs typeface="Times New Roman" panose="02020603050405020304" pitchFamily="18" charset="0"/>
                <a:hlinkClick r:id="rId3"/>
              </a:rPr>
              <a:t>посібник «Кращі культурні практики та </a:t>
            </a:r>
            <a:r>
              <a:rPr lang="uk-UA" sz="2000" dirty="0" err="1" smtClean="0">
                <a:latin typeface="Bookman Old Style" panose="02050604050505020204" pitchFamily="18" charset="0"/>
                <a:cs typeface="Times New Roman" panose="02020603050405020304" pitchFamily="18" charset="0"/>
                <a:hlinkClick r:id="rId3"/>
              </a:rPr>
              <a:t>шоукейси</a:t>
            </a:r>
            <a:r>
              <a:rPr lang="uk-UA" sz="2000" dirty="0" smtClean="0">
                <a:latin typeface="Bookman Old Style" panose="02050604050505020204" pitchFamily="18" charset="0"/>
                <a:cs typeface="Times New Roman" panose="02020603050405020304" pitchFamily="18" charset="0"/>
                <a:hlinkClick r:id="rId3"/>
              </a:rPr>
              <a:t>». </a:t>
            </a:r>
            <a:endParaRPr lang="uk-UA" sz="2000" dirty="0">
              <a:solidFill>
                <a:srgbClr val="000000"/>
              </a:solidFill>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8" name="Picture 6">
            <a:extLst>
              <a:ext uri="{FF2B5EF4-FFF2-40B4-BE49-F238E27FC236}">
                <a16:creationId xmlns:a16="http://schemas.microsoft.com/office/drawing/2014/main" id="{BFB70FE5-71FF-47D4-B179-9154795A7565}"/>
              </a:ext>
            </a:extLst>
          </p:cNvPr>
          <p:cNvPicPr>
            <a:picLocks noChangeAspect="1"/>
          </p:cNvPicPr>
          <p:nvPr/>
        </p:nvPicPr>
        <p:blipFill rotWithShape="1">
          <a:blip r:embed="rId4">
            <a:extLst>
              <a:ext uri="{28A0092B-C50C-407E-A947-70E740481C1C}">
                <a14:useLocalDpi xmlns:a14="http://schemas.microsoft.com/office/drawing/2010/main" val="0"/>
              </a:ext>
            </a:extLst>
          </a:blip>
          <a:srcRect l="5797" t="7863" r="4279" b="77420"/>
          <a:stretch/>
        </p:blipFill>
        <p:spPr>
          <a:xfrm>
            <a:off x="1730497" y="825911"/>
            <a:ext cx="8731045" cy="1071716"/>
          </a:xfrm>
          <a:prstGeom prst="rect">
            <a:avLst/>
          </a:prstGeom>
        </p:spPr>
      </p:pic>
    </p:spTree>
    <p:extLst>
      <p:ext uri="{BB962C8B-B14F-4D97-AF65-F5344CB8AC3E}">
        <p14:creationId xmlns:p14="http://schemas.microsoft.com/office/powerpoint/2010/main" val="20018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ямокутник 11"/>
          <p:cNvSpPr/>
          <p:nvPr/>
        </p:nvSpPr>
        <p:spPr>
          <a:xfrm>
            <a:off x="5919537" y="3850500"/>
            <a:ext cx="847023" cy="663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TextBox 16"/>
          <p:cNvSpPr txBox="1"/>
          <p:nvPr/>
        </p:nvSpPr>
        <p:spPr>
          <a:xfrm>
            <a:off x="535858" y="379032"/>
            <a:ext cx="6577780"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Bef>
                <a:spcPts val="600"/>
              </a:spcBef>
              <a:spcAft>
                <a:spcPts val="600"/>
              </a:spcAft>
            </a:pPr>
            <a:r>
              <a:rPr lang="uk-UA" sz="2000" b="1" dirty="0" smtClean="0">
                <a:effectLst>
                  <a:outerShdw blurRad="38100" dist="38100" dir="2700000" algn="tl">
                    <a:srgbClr val="000000">
                      <a:alpha val="43137"/>
                    </a:srgbClr>
                  </a:outerShdw>
                </a:effectLst>
                <a:latin typeface="Bookman Old Style" panose="02050604050505020204" pitchFamily="18" charset="0"/>
              </a:rPr>
              <a:t>Формати взаємодії, які плануємо закріпити</a:t>
            </a:r>
            <a:endParaRPr lang="uk-UA" sz="2000" b="1" dirty="0">
              <a:effectLst>
                <a:outerShdw blurRad="38100" dist="38100" dir="2700000" algn="tl">
                  <a:srgbClr val="000000">
                    <a:alpha val="43137"/>
                  </a:srgbClr>
                </a:outerShdw>
              </a:effectLst>
              <a:latin typeface="Bookman Old Style" panose="02050604050505020204" pitchFamily="18" charset="0"/>
            </a:endParaRPr>
          </a:p>
        </p:txBody>
      </p:sp>
      <p:sp>
        <p:nvSpPr>
          <p:cNvPr id="6" name="Прямокутник 5"/>
          <p:cNvSpPr/>
          <p:nvPr/>
        </p:nvSpPr>
        <p:spPr>
          <a:xfrm>
            <a:off x="422786" y="1253926"/>
            <a:ext cx="6803924" cy="4333494"/>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06000"/>
              </a:lnSpc>
              <a:spcAft>
                <a:spcPts val="0"/>
              </a:spcAft>
              <a:buFontTx/>
              <a:buChar char="-"/>
            </a:pP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запровадження періодичних конференцій (нарад) щодо стану справ та визначення напрямків руху у сферах компетенції МКІП;</a:t>
            </a:r>
          </a:p>
          <a:p>
            <a:pPr marL="342900" lvl="0" indent="-342900" algn="just">
              <a:lnSpc>
                <a:spcPct val="106000"/>
              </a:lnSpc>
              <a:spcAft>
                <a:spcPts val="0"/>
              </a:spcAft>
              <a:buFontTx/>
              <a:buChar char="-"/>
            </a:pP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створення можливостей для навчання, в тому числі онлайн платформ з навчальними курсами;</a:t>
            </a:r>
          </a:p>
          <a:p>
            <a:pPr marL="342900" lvl="0" indent="-342900" algn="just">
              <a:lnSpc>
                <a:spcPct val="106000"/>
              </a:lnSpc>
              <a:spcAft>
                <a:spcPts val="0"/>
              </a:spcAft>
              <a:buFontTx/>
              <a:buChar char="-"/>
            </a:pPr>
            <a:r>
              <a:rPr lang="uk-UA"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п</a:t>
            </a: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ідготовка методичних рекомендацій відповідно до сфери компетенції;</a:t>
            </a:r>
          </a:p>
          <a:p>
            <a:pPr marL="342900" lvl="0" indent="-342900" algn="just">
              <a:lnSpc>
                <a:spcPct val="106000"/>
              </a:lnSpc>
              <a:spcAft>
                <a:spcPts val="0"/>
              </a:spcAft>
              <a:buFontTx/>
              <a:buChar char="-"/>
            </a:pPr>
            <a:r>
              <a:rPr lang="uk-UA"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о</a:t>
            </a: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рганізація та участь у спільних заходах щодо формування та реалізації політики відповідно до сфери компетенції;</a:t>
            </a:r>
          </a:p>
          <a:p>
            <a:pPr marL="342900" lvl="0" indent="-342900" algn="just">
              <a:lnSpc>
                <a:spcPct val="106000"/>
              </a:lnSpc>
              <a:spcAft>
                <a:spcPts val="0"/>
              </a:spcAft>
              <a:buFontTx/>
              <a:buChar char="-"/>
            </a:pP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комунікація через соціальні мережі, </a:t>
            </a:r>
            <a:r>
              <a:rPr lang="en-US"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e-mail</a:t>
            </a: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розсилки, опитування, створення візуального контенту та за допомогою інших інструменти.</a:t>
            </a:r>
            <a:endParaRPr lang="uk-UA"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8544233" y="379032"/>
            <a:ext cx="2536721"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Bef>
                <a:spcPts val="600"/>
              </a:spcBef>
              <a:spcAft>
                <a:spcPts val="600"/>
              </a:spcAft>
            </a:pPr>
            <a:r>
              <a:rPr lang="uk-UA" sz="2000" b="1" dirty="0" smtClean="0">
                <a:effectLst>
                  <a:outerShdw blurRad="38100" dist="38100" dir="2700000" algn="tl">
                    <a:srgbClr val="000000">
                      <a:alpha val="43137"/>
                    </a:srgbClr>
                  </a:outerShdw>
                </a:effectLst>
                <a:latin typeface="Bookman Old Style" panose="02050604050505020204" pitchFamily="18" charset="0"/>
              </a:rPr>
              <a:t>Потреби громад</a:t>
            </a:r>
            <a:endParaRPr lang="uk-UA" sz="2000" b="1" dirty="0">
              <a:effectLst>
                <a:outerShdw blurRad="38100" dist="38100" dir="2700000" algn="tl">
                  <a:srgbClr val="000000">
                    <a:alpha val="43137"/>
                  </a:srgbClr>
                </a:outerShdw>
              </a:effectLst>
              <a:latin typeface="Bookman Old Style" panose="020506040505050202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483" y="1037402"/>
            <a:ext cx="2908219" cy="4766541"/>
          </a:xfrm>
          <a:prstGeom prst="rect">
            <a:avLst/>
          </a:prstGeom>
        </p:spPr>
      </p:pic>
    </p:spTree>
    <p:extLst>
      <p:ext uri="{BB962C8B-B14F-4D97-AF65-F5344CB8AC3E}">
        <p14:creationId xmlns:p14="http://schemas.microsoft.com/office/powerpoint/2010/main" val="1635036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1657" y="821197"/>
            <a:ext cx="9966960" cy="2926080"/>
          </a:xfrm>
        </p:spPr>
        <p:txBody>
          <a:bodyPr>
            <a:normAutofit/>
          </a:bodyPr>
          <a:lstStyle/>
          <a:p>
            <a:r>
              <a:rPr lang="uk-UA" sz="4400" dirty="0" smtClean="0">
                <a:solidFill>
                  <a:srgbClr val="002060"/>
                </a:solidFill>
                <a:latin typeface="Times New Roman" panose="02020603050405020304" pitchFamily="18" charset="0"/>
                <a:cs typeface="Times New Roman" panose="02020603050405020304" pitchFamily="18" charset="0"/>
              </a:rPr>
              <a:t>ЯК налагодити ефективну взаємодію між всіма рівнями організації влади</a:t>
            </a:r>
            <a:endParaRPr lang="uk-UA" sz="4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88" y="459195"/>
            <a:ext cx="422942" cy="704339"/>
          </a:xfrm>
          <a:prstGeom prst="rect">
            <a:avLst/>
          </a:prstGeom>
        </p:spPr>
      </p:pic>
      <p:sp>
        <p:nvSpPr>
          <p:cNvPr id="7" name="TextBox 6"/>
          <p:cNvSpPr txBox="1"/>
          <p:nvPr/>
        </p:nvSpPr>
        <p:spPr>
          <a:xfrm>
            <a:off x="1086387" y="590364"/>
            <a:ext cx="3114006" cy="461665"/>
          </a:xfrm>
          <a:prstGeom prst="rect">
            <a:avLst/>
          </a:prstGeom>
          <a:noFill/>
        </p:spPr>
        <p:txBody>
          <a:bodyPr wrap="square" rtlCol="0">
            <a:spAutoFit/>
          </a:bodyPr>
          <a:lstStyle/>
          <a:p>
            <a:r>
              <a:rPr lang="uk-UA" sz="1200" b="1" dirty="0" smtClean="0">
                <a:latin typeface="Bookman Old Style" panose="02050604050505020204" pitchFamily="18" charset="0"/>
              </a:rPr>
              <a:t>Міністерство культури та інформаційної політики України</a:t>
            </a:r>
            <a:endParaRPr lang="uk-UA" sz="1200" b="1" dirty="0">
              <a:latin typeface="Bookman Old Style" panose="02050604050505020204" pitchFamily="18" charset="0"/>
            </a:endParaRPr>
          </a:p>
        </p:txBody>
      </p:sp>
      <p:sp>
        <p:nvSpPr>
          <p:cNvPr id="6" name="Підзаголовок 2"/>
          <p:cNvSpPr>
            <a:spLocks noGrp="1"/>
          </p:cNvSpPr>
          <p:nvPr>
            <p:ph type="subTitle" idx="1"/>
          </p:nvPr>
        </p:nvSpPr>
        <p:spPr>
          <a:xfrm>
            <a:off x="6770410" y="4754538"/>
            <a:ext cx="5030319" cy="1388165"/>
          </a:xfrm>
        </p:spPr>
        <p:txBody>
          <a:bodyPr>
            <a:normAutofit fontScale="62500" lnSpcReduction="20000"/>
          </a:bodyPr>
          <a:lstStyle/>
          <a:p>
            <a:pPr algn="r">
              <a:spcBef>
                <a:spcPts val="600"/>
              </a:spcBef>
            </a:pPr>
            <a:r>
              <a:rPr lang="uk-UA" sz="2900" b="1" dirty="0" smtClean="0">
                <a:solidFill>
                  <a:schemeClr val="tx1"/>
                </a:solidFill>
                <a:latin typeface="Bookman Old Style" panose="02050604050505020204" pitchFamily="18" charset="0"/>
              </a:rPr>
              <a:t>Олексій Чмир</a:t>
            </a:r>
          </a:p>
          <a:p>
            <a:pPr algn="r">
              <a:spcBef>
                <a:spcPts val="600"/>
              </a:spcBef>
            </a:pPr>
            <a:r>
              <a:rPr lang="uk-UA" sz="2400" b="1" i="1" dirty="0">
                <a:solidFill>
                  <a:schemeClr val="tx1"/>
                </a:solidFill>
                <a:latin typeface="Bookman Old Style" panose="02050604050505020204" pitchFamily="18" charset="0"/>
                <a:cs typeface="Times New Roman" panose="02020603050405020304" pitchFamily="18" charset="0"/>
              </a:rPr>
              <a:t>державний експерт </a:t>
            </a:r>
            <a:endParaRPr lang="uk-UA" sz="2400" b="1" i="1" dirty="0" smtClean="0">
              <a:solidFill>
                <a:schemeClr val="tx1"/>
              </a:solidFill>
              <a:latin typeface="Bookman Old Style" panose="02050604050505020204" pitchFamily="18" charset="0"/>
              <a:cs typeface="Times New Roman" panose="02020603050405020304" pitchFamily="18" charset="0"/>
            </a:endParaRPr>
          </a:p>
          <a:p>
            <a:pPr algn="r">
              <a:spcBef>
                <a:spcPts val="600"/>
              </a:spcBef>
            </a:pPr>
            <a:r>
              <a:rPr lang="uk-UA" sz="2400" b="1" i="1" dirty="0" smtClean="0">
                <a:solidFill>
                  <a:schemeClr val="tx1"/>
                </a:solidFill>
                <a:latin typeface="Bookman Old Style" panose="02050604050505020204" pitchFamily="18" charset="0"/>
                <a:cs typeface="Times New Roman" panose="02020603050405020304" pitchFamily="18" charset="0"/>
              </a:rPr>
              <a:t>Директорату </a:t>
            </a:r>
            <a:r>
              <a:rPr lang="uk-UA" sz="2400" b="1" i="1" dirty="0">
                <a:solidFill>
                  <a:schemeClr val="tx1"/>
                </a:solidFill>
                <a:latin typeface="Bookman Old Style" panose="02050604050505020204" pitchFamily="18" charset="0"/>
                <a:cs typeface="Times New Roman" panose="02020603050405020304" pitchFamily="18" charset="0"/>
              </a:rPr>
              <a:t>стратегічного планування </a:t>
            </a:r>
            <a:endParaRPr lang="uk-UA" sz="2400" b="1" i="1" dirty="0" smtClean="0">
              <a:solidFill>
                <a:schemeClr val="tx1"/>
              </a:solidFill>
              <a:latin typeface="Bookman Old Style" panose="02050604050505020204" pitchFamily="18" charset="0"/>
              <a:cs typeface="Times New Roman" panose="02020603050405020304" pitchFamily="18" charset="0"/>
            </a:endParaRPr>
          </a:p>
          <a:p>
            <a:pPr algn="r">
              <a:spcBef>
                <a:spcPts val="600"/>
              </a:spcBef>
            </a:pPr>
            <a:r>
              <a:rPr lang="uk-UA" sz="2400" b="1" i="1" dirty="0" smtClean="0">
                <a:solidFill>
                  <a:schemeClr val="tx1"/>
                </a:solidFill>
                <a:latin typeface="Bookman Old Style" panose="02050604050505020204" pitchFamily="18" charset="0"/>
                <a:cs typeface="Times New Roman" panose="02020603050405020304" pitchFamily="18" charset="0"/>
              </a:rPr>
              <a:t>та </a:t>
            </a:r>
            <a:r>
              <a:rPr lang="uk-UA" sz="2400" b="1" i="1" dirty="0">
                <a:solidFill>
                  <a:schemeClr val="tx1"/>
                </a:solidFill>
                <a:latin typeface="Bookman Old Style" panose="02050604050505020204" pitchFamily="18" charset="0"/>
                <a:cs typeface="Times New Roman" panose="02020603050405020304" pitchFamily="18" charset="0"/>
              </a:rPr>
              <a:t>європейської </a:t>
            </a:r>
            <a:r>
              <a:rPr lang="uk-UA" sz="2400" b="1" i="1" dirty="0" smtClean="0">
                <a:solidFill>
                  <a:schemeClr val="tx1"/>
                </a:solidFill>
                <a:latin typeface="Bookman Old Style" panose="02050604050505020204" pitchFamily="18" charset="0"/>
                <a:cs typeface="Times New Roman" panose="02020603050405020304" pitchFamily="18" charset="0"/>
              </a:rPr>
              <a:t>інтеграції</a:t>
            </a:r>
          </a:p>
          <a:p>
            <a:pPr algn="r">
              <a:spcBef>
                <a:spcPts val="600"/>
              </a:spcBef>
            </a:pPr>
            <a:r>
              <a:rPr lang="uk-UA" sz="2400" b="1" dirty="0" smtClean="0">
                <a:solidFill>
                  <a:schemeClr val="tx1"/>
                </a:solidFill>
                <a:latin typeface="Bookman Old Style" panose="02050604050505020204" pitchFamily="18" charset="0"/>
                <a:cs typeface="Times New Roman" panose="02020603050405020304" pitchFamily="18" charset="0"/>
              </a:rPr>
              <a:t> </a:t>
            </a:r>
            <a:r>
              <a:rPr lang="uk-UA" b="1" i="1" u="sng" dirty="0" smtClean="0">
                <a:solidFill>
                  <a:schemeClr val="tx1"/>
                </a:solidFill>
                <a:latin typeface="Bookman Old Style" panose="02050604050505020204" pitchFamily="18" charset="0"/>
                <a:cs typeface="Times New Roman" panose="02020603050405020304" pitchFamily="18" charset="0"/>
              </a:rPr>
              <a:t>Київ, 26 червня 2020 </a:t>
            </a:r>
            <a:r>
              <a:rPr lang="uk-UA" b="1" i="1" u="sng" dirty="0">
                <a:solidFill>
                  <a:schemeClr val="tx1"/>
                </a:solidFill>
                <a:latin typeface="Bookman Old Style" panose="02050604050505020204" pitchFamily="18" charset="0"/>
                <a:cs typeface="Times New Roman" panose="02020603050405020304" pitchFamily="18" charset="0"/>
              </a:rPr>
              <a:t>р.</a:t>
            </a:r>
            <a:endParaRPr lang="uk-UA"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86273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Bookman Old Style" panose="02050604050505020204" pitchFamily="18" charset="0"/>
            </a:endParaRPr>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ямокутник 11"/>
          <p:cNvSpPr/>
          <p:nvPr/>
        </p:nvSpPr>
        <p:spPr>
          <a:xfrm>
            <a:off x="5919537" y="3850500"/>
            <a:ext cx="847023" cy="663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кутник 5"/>
          <p:cNvSpPr/>
          <p:nvPr/>
        </p:nvSpPr>
        <p:spPr>
          <a:xfrm>
            <a:off x="671393" y="1558681"/>
            <a:ext cx="3411794" cy="1071062"/>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6000"/>
              </a:lnSpc>
            </a:pPr>
            <a:r>
              <a:rPr lang="uk-UA" sz="2000" b="1"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відсутність чіткого та логічного розподілу повноважень</a:t>
            </a:r>
            <a:endParaRPr lang="uk-UA" sz="20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2" name="Прямокутник 1"/>
          <p:cNvSpPr/>
          <p:nvPr/>
        </p:nvSpPr>
        <p:spPr>
          <a:xfrm>
            <a:off x="740219" y="289204"/>
            <a:ext cx="10711604" cy="461665"/>
          </a:xfrm>
          <a:prstGeom prst="rect">
            <a:avLst/>
          </a:prstGeom>
        </p:spPr>
        <p:txBody>
          <a:bodyPr wrap="square">
            <a:spAutoFit/>
          </a:bodyPr>
          <a:lstStyle/>
          <a:p>
            <a:r>
              <a:rPr lang="uk-UA" sz="2400" dirty="0">
                <a:latin typeface="Bookman Old Style" panose="02050604050505020204" pitchFamily="18" charset="0"/>
                <a:ea typeface="Calibri" panose="020F0502020204030204" pitchFamily="34" charset="0"/>
              </a:rPr>
              <a:t>П</a:t>
            </a:r>
            <a:r>
              <a:rPr lang="uk-UA" sz="2400" dirty="0" smtClean="0">
                <a:latin typeface="Bookman Old Style" panose="02050604050505020204" pitchFamily="18" charset="0"/>
                <a:ea typeface="Calibri" panose="020F0502020204030204" pitchFamily="34" charset="0"/>
              </a:rPr>
              <a:t>ричини, </a:t>
            </a:r>
            <a:r>
              <a:rPr lang="uk-UA" sz="2400" dirty="0">
                <a:latin typeface="Bookman Old Style" panose="02050604050505020204" pitchFamily="18" charset="0"/>
                <a:ea typeface="Calibri" panose="020F0502020204030204" pitchFamily="34" charset="0"/>
              </a:rPr>
              <a:t>що заважають ефективній взаємодії між органами влади </a:t>
            </a:r>
            <a:endParaRPr lang="uk-UA" sz="2400" dirty="0">
              <a:latin typeface="Bookman Old Style" panose="02050604050505020204" pitchFamily="18" charset="0"/>
            </a:endParaRPr>
          </a:p>
        </p:txBody>
      </p:sp>
      <p:sp>
        <p:nvSpPr>
          <p:cNvPr id="9" name="Прямокутник 8"/>
          <p:cNvSpPr/>
          <p:nvPr/>
        </p:nvSpPr>
        <p:spPr>
          <a:xfrm>
            <a:off x="4083187" y="2707852"/>
            <a:ext cx="3583858" cy="744819"/>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6000"/>
              </a:lnSpc>
            </a:pPr>
            <a:r>
              <a:rPr lang="uk-UA" sz="2000" b="1"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неефективні механізми взаємодії на всіх рівнях</a:t>
            </a:r>
            <a:endParaRPr lang="uk-UA" sz="20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0" name="Прямокутник 9"/>
          <p:cNvSpPr/>
          <p:nvPr/>
        </p:nvSpPr>
        <p:spPr>
          <a:xfrm>
            <a:off x="7667045" y="3530780"/>
            <a:ext cx="3268157" cy="1071062"/>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6000"/>
              </a:lnSpc>
            </a:pPr>
            <a:r>
              <a:rPr lang="uk-UA" sz="20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н</a:t>
            </a:r>
            <a:r>
              <a:rPr lang="uk-UA" sz="2000" b="1"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апружені відносини між різними рівнями організації влади</a:t>
            </a:r>
            <a:endParaRPr lang="uk-UA" sz="20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414" y="3530781"/>
            <a:ext cx="2343752" cy="234375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252" y="1047752"/>
            <a:ext cx="2327741" cy="2327741"/>
          </a:xfrm>
          <a:prstGeom prst="rect">
            <a:avLst/>
          </a:prstGeom>
        </p:spPr>
      </p:pic>
      <p:sp>
        <p:nvSpPr>
          <p:cNvPr id="11" name="Прямокутник 10"/>
          <p:cNvSpPr/>
          <p:nvPr/>
        </p:nvSpPr>
        <p:spPr>
          <a:xfrm>
            <a:off x="3874176" y="5252052"/>
            <a:ext cx="7585737" cy="400238"/>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lgn="just">
              <a:lnSpc>
                <a:spcPct val="106000"/>
              </a:lnSpc>
            </a:pPr>
            <a:r>
              <a:rPr lang="uk-UA" sz="20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Опитування: </a:t>
            </a:r>
            <a:r>
              <a:rPr lang="en-US"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https://forms.gle/WA4iC1F6gajEsXGR6</a:t>
            </a:r>
            <a:endParaRPr lang="uk-UA"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06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Bookman Old Style" panose="02050604050505020204" pitchFamily="18" charset="0"/>
            </a:endParaRPr>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ямокутник 11"/>
          <p:cNvSpPr/>
          <p:nvPr/>
        </p:nvSpPr>
        <p:spPr>
          <a:xfrm>
            <a:off x="5919537" y="3850500"/>
            <a:ext cx="847023" cy="663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кутник 1"/>
          <p:cNvSpPr/>
          <p:nvPr/>
        </p:nvSpPr>
        <p:spPr>
          <a:xfrm>
            <a:off x="4289506" y="292259"/>
            <a:ext cx="4107084" cy="646331"/>
          </a:xfrm>
          <a:prstGeom prst="rect">
            <a:avLst/>
          </a:prstGeom>
        </p:spPr>
        <p:txBody>
          <a:bodyPr wrap="square">
            <a:spAutoFit/>
          </a:bodyPr>
          <a:lstStyle/>
          <a:p>
            <a:r>
              <a:rPr lang="uk-UA" sz="3600" dirty="0" smtClean="0">
                <a:latin typeface="Bookman Old Style" panose="02050604050505020204" pitchFamily="18" charset="0"/>
                <a:ea typeface="Calibri" panose="020F0502020204030204" pitchFamily="34" charset="0"/>
              </a:rPr>
              <a:t>Форми взаємодії</a:t>
            </a:r>
            <a:endParaRPr lang="uk-UA" sz="3600" dirty="0">
              <a:latin typeface="Bookman Old Style" panose="02050604050505020204" pitchFamily="18" charset="0"/>
            </a:endParaRPr>
          </a:p>
        </p:txBody>
      </p:sp>
      <p:sp>
        <p:nvSpPr>
          <p:cNvPr id="9" name="Прямокутник 8"/>
          <p:cNvSpPr/>
          <p:nvPr/>
        </p:nvSpPr>
        <p:spPr>
          <a:xfrm>
            <a:off x="763797" y="2505132"/>
            <a:ext cx="3787856" cy="614335"/>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6000"/>
              </a:lnSpc>
            </a:pPr>
            <a:r>
              <a:rPr lang="uk-UA" sz="3200" b="1"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СУБОРДИНАЦІЯ</a:t>
            </a:r>
            <a:endParaRPr lang="uk-UA" sz="32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0" name="Прямокутник 9"/>
          <p:cNvSpPr/>
          <p:nvPr/>
        </p:nvSpPr>
        <p:spPr>
          <a:xfrm>
            <a:off x="4551653" y="1263068"/>
            <a:ext cx="3582789" cy="614335"/>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6000"/>
              </a:lnSpc>
            </a:pPr>
            <a:r>
              <a:rPr lang="uk-UA" sz="3200" b="1"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КООРДИНАЦІЯ</a:t>
            </a:r>
            <a:endParaRPr lang="uk-UA" sz="32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1" name="Прямокутник 10"/>
          <p:cNvSpPr/>
          <p:nvPr/>
        </p:nvSpPr>
        <p:spPr>
          <a:xfrm>
            <a:off x="8182247" y="2505132"/>
            <a:ext cx="3468307" cy="614335"/>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6000"/>
              </a:lnSpc>
            </a:pPr>
            <a:r>
              <a:rPr lang="uk-UA" sz="3200" b="1"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РЕОРДИНАЦІЯ</a:t>
            </a:r>
            <a:endParaRPr lang="uk-UA" sz="32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57506" y="3377946"/>
            <a:ext cx="6171081" cy="3117406"/>
          </a:xfrm>
          <a:prstGeom prst="rect">
            <a:avLst/>
          </a:prstGeom>
        </p:spPr>
      </p:pic>
    </p:spTree>
    <p:extLst>
      <p:ext uri="{BB962C8B-B14F-4D97-AF65-F5344CB8AC3E}">
        <p14:creationId xmlns:p14="http://schemas.microsoft.com/office/powerpoint/2010/main" val="2910903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Bookman Old Style" panose="02050604050505020204" pitchFamily="18" charset="0"/>
            </a:endParaRPr>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кутник 1"/>
          <p:cNvSpPr/>
          <p:nvPr/>
        </p:nvSpPr>
        <p:spPr>
          <a:xfrm>
            <a:off x="4577852" y="531439"/>
            <a:ext cx="2386439" cy="461665"/>
          </a:xfrm>
          <a:prstGeom prst="rect">
            <a:avLst/>
          </a:prstGeom>
        </p:spPr>
        <p:txBody>
          <a:bodyPr wrap="square">
            <a:spAutoFit/>
          </a:bodyPr>
          <a:lstStyle/>
          <a:p>
            <a:r>
              <a:rPr lang="uk-UA" sz="2400" dirty="0" smtClean="0">
                <a:latin typeface="Bookman Old Style" panose="02050604050505020204" pitchFamily="18" charset="0"/>
                <a:ea typeface="Calibri" panose="020F0502020204030204" pitchFamily="34" charset="0"/>
              </a:rPr>
              <a:t>Досвід Австрії</a:t>
            </a:r>
            <a:endParaRPr lang="uk-UA" sz="2400" dirty="0">
              <a:latin typeface="Bookman Old Style" panose="020506040505050202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498" y="1283191"/>
            <a:ext cx="4320264" cy="2230663"/>
          </a:xfrm>
          <a:prstGeom prst="rect">
            <a:avLst/>
          </a:prstGeom>
        </p:spPr>
      </p:pic>
      <p:sp>
        <p:nvSpPr>
          <p:cNvPr id="13" name="Прямокутник 12"/>
          <p:cNvSpPr/>
          <p:nvPr/>
        </p:nvSpPr>
        <p:spPr>
          <a:xfrm>
            <a:off x="296747" y="1148002"/>
            <a:ext cx="8689937" cy="1631216"/>
          </a:xfrm>
          <a:prstGeom prst="rect">
            <a:avLst/>
          </a:prstGeom>
        </p:spPr>
        <p:txBody>
          <a:bodyPr wrap="square">
            <a:spAutoFit/>
          </a:bodyPr>
          <a:lstStyle/>
          <a:p>
            <a:pPr algn="just"/>
            <a:r>
              <a:rPr lang="uk-UA" sz="2000" dirty="0" smtClean="0">
                <a:latin typeface="Bookman Old Style" panose="02050604050505020204" pitchFamily="18" charset="0"/>
              </a:rPr>
              <a:t>	Консультації </a:t>
            </a:r>
            <a:r>
              <a:rPr lang="uk-UA" sz="2000" dirty="0">
                <a:latin typeface="Bookman Old Style" panose="02050604050505020204" pitchFamily="18" charset="0"/>
              </a:rPr>
              <a:t>між регіональним та центральним рівнями відносно інтенсивні, хоча й не завжди формалізовані. </a:t>
            </a:r>
            <a:r>
              <a:rPr lang="uk-UA" sz="2000" dirty="0" smtClean="0">
                <a:latin typeface="Bookman Old Style" panose="02050604050505020204" pitchFamily="18" charset="0"/>
              </a:rPr>
              <a:t>Також </a:t>
            </a:r>
            <a:r>
              <a:rPr lang="uk-UA" sz="2000" dirty="0">
                <a:latin typeface="Bookman Old Style" panose="02050604050505020204" pitchFamily="18" charset="0"/>
              </a:rPr>
              <a:t>федерація та провінції можуть укладати між собою різноманітні угоди з питань, що знаходяться в межах </a:t>
            </a:r>
            <a:r>
              <a:rPr lang="uk-UA" sz="2000" dirty="0" smtClean="0">
                <a:latin typeface="Bookman Old Style" panose="02050604050505020204" pitchFamily="18" charset="0"/>
              </a:rPr>
              <a:t>відповідної </a:t>
            </a:r>
            <a:r>
              <a:rPr lang="uk-UA" sz="2000" dirty="0">
                <a:latin typeface="Bookman Old Style" panose="02050604050505020204" pitchFamily="18" charset="0"/>
              </a:rPr>
              <a:t>сфери компетенції. </a:t>
            </a:r>
            <a:endParaRPr lang="uk-UA" sz="2000" dirty="0" smtClean="0">
              <a:latin typeface="Bookman Old Style" panose="02050604050505020204" pitchFamily="18" charset="0"/>
            </a:endParaRPr>
          </a:p>
        </p:txBody>
      </p:sp>
      <p:sp>
        <p:nvSpPr>
          <p:cNvPr id="15" name="Прямокутник 14"/>
          <p:cNvSpPr/>
          <p:nvPr/>
        </p:nvSpPr>
        <p:spPr>
          <a:xfrm>
            <a:off x="296747" y="3150423"/>
            <a:ext cx="11295485" cy="3170099"/>
          </a:xfrm>
          <a:prstGeom prst="rect">
            <a:avLst/>
          </a:prstGeom>
        </p:spPr>
        <p:txBody>
          <a:bodyPr wrap="square">
            <a:spAutoFit/>
          </a:bodyPr>
          <a:lstStyle/>
          <a:p>
            <a:r>
              <a:rPr lang="uk-UA" sz="2000" dirty="0" smtClean="0">
                <a:latin typeface="Bookman Old Style" panose="02050604050505020204" pitchFamily="18" charset="0"/>
              </a:rPr>
              <a:t>	Протягом </a:t>
            </a:r>
            <a:r>
              <a:rPr lang="uk-UA" sz="2000" dirty="0">
                <a:latin typeface="Bookman Old Style" panose="02050604050505020204" pitchFamily="18" charset="0"/>
              </a:rPr>
              <a:t>року відбувається </a:t>
            </a:r>
            <a:r>
              <a:rPr lang="uk-UA" sz="2000" b="1" dirty="0">
                <a:latin typeface="Bookman Old Style" panose="02050604050505020204" pitchFamily="18" charset="0"/>
              </a:rPr>
              <a:t>близько 40 конференцій</a:t>
            </a:r>
            <a:r>
              <a:rPr lang="uk-UA" sz="2000" dirty="0">
                <a:latin typeface="Bookman Old Style" panose="02050604050505020204" pitchFamily="18" charset="0"/>
              </a:rPr>
              <a:t>, </a:t>
            </a:r>
            <a:endParaRPr lang="en-US" sz="2000" dirty="0" smtClean="0">
              <a:latin typeface="Bookman Old Style" panose="02050604050505020204" pitchFamily="18" charset="0"/>
            </a:endParaRPr>
          </a:p>
          <a:p>
            <a:r>
              <a:rPr lang="uk-UA" sz="2000" dirty="0" smtClean="0">
                <a:latin typeface="Bookman Old Style" panose="02050604050505020204" pitchFamily="18" charset="0"/>
              </a:rPr>
              <a:t>що проводяться </a:t>
            </a:r>
            <a:r>
              <a:rPr lang="uk-UA" sz="2000" dirty="0">
                <a:latin typeface="Bookman Old Style" panose="02050604050505020204" pitchFamily="18" charset="0"/>
              </a:rPr>
              <a:t>з метою комунікації між регіональним та центральним </a:t>
            </a:r>
            <a:endParaRPr lang="uk-UA" sz="2000" dirty="0" smtClean="0">
              <a:latin typeface="Bookman Old Style" panose="02050604050505020204" pitchFamily="18" charset="0"/>
            </a:endParaRPr>
          </a:p>
          <a:p>
            <a:r>
              <a:rPr lang="uk-UA" sz="2000" dirty="0">
                <a:latin typeface="Bookman Old Style" panose="02050604050505020204" pitchFamily="18" charset="0"/>
              </a:rPr>
              <a:t>р</a:t>
            </a:r>
            <a:r>
              <a:rPr lang="uk-UA" sz="2000" dirty="0" smtClean="0">
                <a:latin typeface="Bookman Old Style" panose="02050604050505020204" pitchFamily="18" charset="0"/>
              </a:rPr>
              <a:t>івнями влади. </a:t>
            </a:r>
            <a:r>
              <a:rPr lang="uk-UA" sz="2000" dirty="0">
                <a:latin typeface="Bookman Old Style" panose="02050604050505020204" pitchFamily="18" charset="0"/>
              </a:rPr>
              <a:t>Ці конференції дають можливість регіонам заявити про свої </a:t>
            </a:r>
            <a:endParaRPr lang="uk-UA" sz="2000" dirty="0" smtClean="0">
              <a:latin typeface="Bookman Old Style" panose="02050604050505020204" pitchFamily="18" charset="0"/>
            </a:endParaRPr>
          </a:p>
          <a:p>
            <a:pPr algn="just"/>
            <a:r>
              <a:rPr lang="uk-UA" sz="2000" dirty="0" smtClean="0">
                <a:latin typeface="Bookman Old Style" panose="02050604050505020204" pitchFamily="18" charset="0"/>
              </a:rPr>
              <a:t>проблеми </a:t>
            </a:r>
            <a:r>
              <a:rPr lang="uk-UA" sz="2000" dirty="0">
                <a:latin typeface="Bookman Old Style" panose="02050604050505020204" pitchFamily="18" charset="0"/>
              </a:rPr>
              <a:t>з виконанням федеральних законів. </a:t>
            </a:r>
            <a:r>
              <a:rPr lang="uk-UA" sz="2000" dirty="0" smtClean="0">
                <a:latin typeface="Bookman Old Style" panose="02050604050505020204" pitchFamily="18" charset="0"/>
              </a:rPr>
              <a:t>Відповідно </a:t>
            </a:r>
            <a:r>
              <a:rPr lang="uk-UA" sz="2000" dirty="0">
                <a:latin typeface="Bookman Old Style" panose="02050604050505020204" pitchFamily="18" charset="0"/>
              </a:rPr>
              <a:t>до Конституції Австрії на федеральний рівень покладаються повноваження з контролю за дотримання законів і постанов. З цією ж метою федерація може направляти свої інспекції у відповідні організації. У разі виявлення недоліків, губернатору землі може бути дано вказівку усунути їх протягом певного терміну. Відповідно до приписів закону, губернатор землі зобов'язаний вжити заходів, спрямованих на здійснення таких вказівок, використовуючи всі наявні засоби у сфері своєї компетенції.</a:t>
            </a:r>
          </a:p>
        </p:txBody>
      </p:sp>
    </p:spTree>
    <p:extLst>
      <p:ext uri="{BB962C8B-B14F-4D97-AF65-F5344CB8AC3E}">
        <p14:creationId xmlns:p14="http://schemas.microsoft.com/office/powerpoint/2010/main" val="168414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Bookman Old Style" panose="02050604050505020204" pitchFamily="18" charset="0"/>
            </a:endParaRPr>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кутник 1"/>
          <p:cNvSpPr/>
          <p:nvPr/>
        </p:nvSpPr>
        <p:spPr>
          <a:xfrm>
            <a:off x="4577852" y="741487"/>
            <a:ext cx="2648858" cy="461665"/>
          </a:xfrm>
          <a:prstGeom prst="rect">
            <a:avLst/>
          </a:prstGeom>
        </p:spPr>
        <p:txBody>
          <a:bodyPr wrap="square">
            <a:spAutoFit/>
          </a:bodyPr>
          <a:lstStyle/>
          <a:p>
            <a:r>
              <a:rPr lang="uk-UA" sz="2400" dirty="0" smtClean="0">
                <a:latin typeface="Bookman Old Style" panose="02050604050505020204" pitchFamily="18" charset="0"/>
                <a:ea typeface="Calibri" panose="020F0502020204030204" pitchFamily="34" charset="0"/>
              </a:rPr>
              <a:t>Досвід Франції</a:t>
            </a:r>
            <a:endParaRPr lang="uk-UA" sz="2400" dirty="0">
              <a:latin typeface="Bookman Old Style" panose="02050604050505020204" pitchFamily="18" charset="0"/>
            </a:endParaRPr>
          </a:p>
        </p:txBody>
      </p:sp>
      <p:sp>
        <p:nvSpPr>
          <p:cNvPr id="13" name="Прямокутник 12"/>
          <p:cNvSpPr/>
          <p:nvPr/>
        </p:nvSpPr>
        <p:spPr>
          <a:xfrm>
            <a:off x="296747" y="1406915"/>
            <a:ext cx="8689937" cy="1938992"/>
          </a:xfrm>
          <a:prstGeom prst="rect">
            <a:avLst/>
          </a:prstGeom>
        </p:spPr>
        <p:txBody>
          <a:bodyPr wrap="square">
            <a:spAutoFit/>
          </a:bodyPr>
          <a:lstStyle/>
          <a:p>
            <a:pPr algn="just"/>
            <a:r>
              <a:rPr lang="uk-UA" sz="2000" dirty="0" smtClean="0">
                <a:latin typeface="Bookman Old Style" panose="02050604050505020204" pitchFamily="18" charset="0"/>
              </a:rPr>
              <a:t>	</a:t>
            </a:r>
            <a:r>
              <a:rPr lang="uk-UA" sz="2000" dirty="0">
                <a:latin typeface="Bookman Old Style" panose="02050604050505020204" pitchFamily="18" charset="0"/>
              </a:rPr>
              <a:t> У Франції </a:t>
            </a:r>
            <a:r>
              <a:rPr lang="uk-UA" sz="2000" dirty="0" smtClean="0">
                <a:latin typeface="Bookman Old Style" panose="02050604050505020204" pitchFamily="18" charset="0"/>
              </a:rPr>
              <a:t>Асоціація </a:t>
            </a:r>
            <a:r>
              <a:rPr lang="uk-UA" sz="2000" dirty="0">
                <a:latin typeface="Bookman Old Style" panose="02050604050505020204" pitchFamily="18" charset="0"/>
              </a:rPr>
              <a:t>місцевих виборних представників представляє регіональний рівень перед державою та центральним урядом, а також проводить форум, що сприяє ефективній комунікації та обміну інноваційними практиками. Тут також поширені консультації між центральним та місцевим рівнями влади щодо нових законодавчих положень. </a:t>
            </a:r>
            <a:endParaRPr lang="uk-UA" sz="2000" dirty="0" smtClean="0">
              <a:latin typeface="Bookman Old Style" panose="02050604050505020204" pitchFamily="18" charset="0"/>
            </a:endParaRPr>
          </a:p>
        </p:txBody>
      </p:sp>
      <p:sp>
        <p:nvSpPr>
          <p:cNvPr id="15" name="Прямокутник 14"/>
          <p:cNvSpPr/>
          <p:nvPr/>
        </p:nvSpPr>
        <p:spPr>
          <a:xfrm>
            <a:off x="296747" y="3744795"/>
            <a:ext cx="11295485" cy="2246769"/>
          </a:xfrm>
          <a:prstGeom prst="rect">
            <a:avLst/>
          </a:prstGeom>
        </p:spPr>
        <p:txBody>
          <a:bodyPr wrap="square">
            <a:spAutoFit/>
          </a:bodyPr>
          <a:lstStyle/>
          <a:p>
            <a:pPr algn="just"/>
            <a:r>
              <a:rPr lang="uk-UA" sz="2000" dirty="0" smtClean="0">
                <a:latin typeface="Bookman Old Style" panose="02050604050505020204" pitchFamily="18" charset="0"/>
              </a:rPr>
              <a:t>	Ці </a:t>
            </a:r>
            <a:r>
              <a:rPr lang="uk-UA" sz="2000" dirty="0">
                <a:latin typeface="Bookman Old Style" panose="02050604050505020204" pitchFamily="18" charset="0"/>
              </a:rPr>
              <a:t>консультації відбуваються через різні механізми:</a:t>
            </a:r>
          </a:p>
          <a:p>
            <a:pPr algn="just"/>
            <a:r>
              <a:rPr lang="uk-UA" sz="2000" dirty="0">
                <a:latin typeface="Bookman Old Style" panose="02050604050505020204" pitchFamily="18" charset="0"/>
              </a:rPr>
              <a:t>• </a:t>
            </a:r>
            <a:r>
              <a:rPr lang="uk-UA" sz="2000" b="1" i="1" dirty="0">
                <a:latin typeface="Bookman Old Style" panose="02050604050505020204" pitchFamily="18" charset="0"/>
              </a:rPr>
              <a:t>неформальні</a:t>
            </a:r>
            <a:r>
              <a:rPr lang="uk-UA" sz="2000" dirty="0">
                <a:latin typeface="Bookman Old Style" panose="02050604050505020204" pitchFamily="18" charset="0"/>
              </a:rPr>
              <a:t> консультації, зокрема з національними асоціаціями виборних представників;</a:t>
            </a:r>
          </a:p>
          <a:p>
            <a:pPr algn="just"/>
            <a:r>
              <a:rPr lang="uk-UA" sz="2000" dirty="0">
                <a:latin typeface="Bookman Old Style" panose="02050604050505020204" pitchFamily="18" charset="0"/>
              </a:rPr>
              <a:t>• офіційні </a:t>
            </a:r>
            <a:r>
              <a:rPr lang="uk-UA" sz="2000" b="1" i="1" dirty="0">
                <a:latin typeface="Bookman Old Style" panose="02050604050505020204" pitchFamily="18" charset="0"/>
              </a:rPr>
              <a:t>обов'язкові</a:t>
            </a:r>
            <a:r>
              <a:rPr lang="uk-UA" sz="2000" dirty="0">
                <a:latin typeface="Bookman Old Style" panose="02050604050505020204" pitchFamily="18" charset="0"/>
              </a:rPr>
              <a:t> консультації за участю спеціалізованих </a:t>
            </a:r>
            <a:r>
              <a:rPr lang="uk-UA" sz="2000" dirty="0" smtClean="0">
                <a:latin typeface="Bookman Old Style" panose="02050604050505020204" pitchFamily="18" charset="0"/>
              </a:rPr>
              <a:t>комітетів;</a:t>
            </a:r>
            <a:endParaRPr lang="uk-UA" sz="2000" dirty="0">
              <a:latin typeface="Bookman Old Style" panose="02050604050505020204" pitchFamily="18" charset="0"/>
            </a:endParaRPr>
          </a:p>
          <a:p>
            <a:pPr algn="just"/>
            <a:r>
              <a:rPr lang="uk-UA" sz="2000" dirty="0">
                <a:latin typeface="Bookman Old Style" panose="02050604050505020204" pitchFamily="18" charset="0"/>
              </a:rPr>
              <a:t>• офіційна консультація з Національною радою виконавчих органів. </a:t>
            </a:r>
            <a:r>
              <a:rPr lang="uk-UA" sz="2000" dirty="0" smtClean="0">
                <a:latin typeface="Bookman Old Style" panose="02050604050505020204" pitchFamily="18" charset="0"/>
              </a:rPr>
              <a:t>Правління </a:t>
            </a:r>
            <a:r>
              <a:rPr lang="uk-UA" sz="2000" dirty="0">
                <a:latin typeface="Bookman Old Style" panose="02050604050505020204" pitchFamily="18" charset="0"/>
              </a:rPr>
              <a:t>засідає 2-3 рази на рік, з ініціативи Уряду або за спільним рішенням керівників трьох національних асоціацій.</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432621"/>
            <a:ext cx="2881916" cy="2934726"/>
          </a:xfrm>
          <a:prstGeom prst="rect">
            <a:avLst/>
          </a:prstGeom>
        </p:spPr>
      </p:pic>
    </p:spTree>
    <p:extLst>
      <p:ext uri="{BB962C8B-B14F-4D97-AF65-F5344CB8AC3E}">
        <p14:creationId xmlns:p14="http://schemas.microsoft.com/office/powerpoint/2010/main" val="834093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Bookman Old Style" panose="02050604050505020204" pitchFamily="18" charset="0"/>
            </a:endParaRPr>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кутник 1"/>
          <p:cNvSpPr/>
          <p:nvPr/>
        </p:nvSpPr>
        <p:spPr>
          <a:xfrm>
            <a:off x="4577852" y="495678"/>
            <a:ext cx="2648858" cy="461665"/>
          </a:xfrm>
          <a:prstGeom prst="rect">
            <a:avLst/>
          </a:prstGeom>
        </p:spPr>
        <p:txBody>
          <a:bodyPr wrap="square">
            <a:spAutoFit/>
          </a:bodyPr>
          <a:lstStyle/>
          <a:p>
            <a:r>
              <a:rPr lang="uk-UA" sz="2400" dirty="0" smtClean="0">
                <a:latin typeface="Bookman Old Style" panose="02050604050505020204" pitchFamily="18" charset="0"/>
                <a:ea typeface="Calibri" panose="020F0502020204030204" pitchFamily="34" charset="0"/>
              </a:rPr>
              <a:t>Досвід Іспанії</a:t>
            </a:r>
            <a:endParaRPr lang="uk-UA" sz="2400" dirty="0">
              <a:latin typeface="Bookman Old Style" panose="02050604050505020204" pitchFamily="18" charset="0"/>
            </a:endParaRPr>
          </a:p>
        </p:txBody>
      </p:sp>
      <p:sp>
        <p:nvSpPr>
          <p:cNvPr id="13" name="Прямокутник 12"/>
          <p:cNvSpPr/>
          <p:nvPr/>
        </p:nvSpPr>
        <p:spPr>
          <a:xfrm>
            <a:off x="296747" y="1190601"/>
            <a:ext cx="8689937" cy="1631216"/>
          </a:xfrm>
          <a:prstGeom prst="rect">
            <a:avLst/>
          </a:prstGeom>
        </p:spPr>
        <p:txBody>
          <a:bodyPr wrap="square">
            <a:spAutoFit/>
          </a:bodyPr>
          <a:lstStyle/>
          <a:p>
            <a:pPr algn="just"/>
            <a:r>
              <a:rPr lang="uk-UA" sz="2000" dirty="0" smtClean="0">
                <a:latin typeface="Bookman Old Style" panose="02050604050505020204" pitchFamily="18" charset="0"/>
              </a:rPr>
              <a:t>	</a:t>
            </a:r>
            <a:r>
              <a:rPr lang="uk-UA" sz="2000" dirty="0">
                <a:latin typeface="Bookman Old Style" panose="02050604050505020204" pitchFamily="18" charset="0"/>
              </a:rPr>
              <a:t> В Іспанії  теж користуються поєднанням формальних та неформальних підходів. Як зазначають експерти </a:t>
            </a:r>
            <a:r>
              <a:rPr lang="uk-UA" sz="2000" dirty="0" smtClean="0">
                <a:latin typeface="Bookman Old Style" panose="02050604050505020204" pitchFamily="18" charset="0"/>
              </a:rPr>
              <a:t>Організації економічного співробітництва та розвитку, </a:t>
            </a:r>
            <a:r>
              <a:rPr lang="uk-UA" sz="2000" dirty="0">
                <a:latin typeface="Bookman Old Style" panose="02050604050505020204" pitchFamily="18" charset="0"/>
              </a:rPr>
              <a:t>неофіційні аспекти взаємодії є дуже важливими і призводять до хороших результатів. </a:t>
            </a:r>
            <a:endParaRPr lang="uk-UA" sz="2000" dirty="0" smtClean="0">
              <a:latin typeface="Bookman Old Style" panose="02050604050505020204" pitchFamily="18" charset="0"/>
            </a:endParaRPr>
          </a:p>
        </p:txBody>
      </p:sp>
      <p:sp>
        <p:nvSpPr>
          <p:cNvPr id="15" name="Прямокутник 14"/>
          <p:cNvSpPr/>
          <p:nvPr/>
        </p:nvSpPr>
        <p:spPr>
          <a:xfrm>
            <a:off x="254538" y="2962232"/>
            <a:ext cx="11295485" cy="3785652"/>
          </a:xfrm>
          <a:prstGeom prst="rect">
            <a:avLst/>
          </a:prstGeom>
        </p:spPr>
        <p:txBody>
          <a:bodyPr wrap="square">
            <a:spAutoFit/>
          </a:bodyPr>
          <a:lstStyle/>
          <a:p>
            <a:pPr algn="just"/>
            <a:r>
              <a:rPr lang="uk-UA" sz="2000" dirty="0" smtClean="0">
                <a:latin typeface="Bookman Old Style" panose="02050604050505020204" pitchFamily="18" charset="0"/>
              </a:rPr>
              <a:t>	</a:t>
            </a:r>
            <a:r>
              <a:rPr lang="uk-UA" sz="2000" dirty="0">
                <a:latin typeface="Bookman Old Style" panose="02050604050505020204" pitchFamily="18" charset="0"/>
              </a:rPr>
              <a:t>Проте існують конкретні інституції та інструменти </a:t>
            </a:r>
            <a:r>
              <a:rPr lang="uk-UA" sz="2000" dirty="0" smtClean="0">
                <a:latin typeface="Bookman Old Style" panose="02050604050505020204" pitchFamily="18" charset="0"/>
              </a:rPr>
              <a:t>взаємодії:</a:t>
            </a:r>
            <a:endParaRPr lang="uk-UA" sz="2000" dirty="0">
              <a:latin typeface="Bookman Old Style" panose="02050604050505020204" pitchFamily="18" charset="0"/>
            </a:endParaRPr>
          </a:p>
          <a:p>
            <a:pPr marL="342900" lvl="0" indent="-342900" algn="just">
              <a:buFont typeface="Arial" panose="020B0604020202020204" pitchFamily="34" charset="0"/>
              <a:buChar char="•"/>
            </a:pPr>
            <a:r>
              <a:rPr lang="uk-UA" sz="2000" dirty="0">
                <a:latin typeface="Bookman Old Style" panose="02050604050505020204" pitchFamily="18" charset="0"/>
              </a:rPr>
              <a:t>Галузеві конференції. Вони можуть напрацьовувати угоди про співпрацю в галузевих питаннях.</a:t>
            </a:r>
          </a:p>
          <a:p>
            <a:pPr marL="342900" lvl="0" indent="-342900" algn="just">
              <a:buFont typeface="Arial" panose="020B0604020202020204" pitchFamily="34" charset="0"/>
              <a:buChar char="•"/>
            </a:pPr>
            <a:r>
              <a:rPr lang="uk-UA" sz="2000" dirty="0">
                <a:latin typeface="Bookman Old Style" panose="02050604050505020204" pitchFamily="18" charset="0"/>
              </a:rPr>
              <a:t>Двосторонні комісії з питань </a:t>
            </a:r>
            <a:r>
              <a:rPr lang="uk-UA" sz="2000" dirty="0" smtClean="0">
                <a:latin typeface="Bookman Old Style" panose="02050604050505020204" pitchFamily="18" charset="0"/>
              </a:rPr>
              <a:t>співробітництва. </a:t>
            </a:r>
            <a:r>
              <a:rPr lang="uk-UA" sz="2000" dirty="0">
                <a:latin typeface="Bookman Old Style" panose="02050604050505020204" pitchFamily="18" charset="0"/>
              </a:rPr>
              <a:t>Вони подібні до галузевих конференцій, але відбуваються між державою та окремими громадами</a:t>
            </a:r>
            <a:r>
              <a:rPr lang="uk-UA" sz="2000" dirty="0" smtClean="0">
                <a:latin typeface="Bookman Old Style" panose="02050604050505020204" pitchFamily="18" charset="0"/>
              </a:rPr>
              <a:t>.</a:t>
            </a:r>
          </a:p>
          <a:p>
            <a:pPr marL="342900" lvl="0" indent="-342900" algn="just">
              <a:buFont typeface="Arial" panose="020B0604020202020204" pitchFamily="34" charset="0"/>
              <a:buChar char="•"/>
            </a:pPr>
            <a:r>
              <a:rPr lang="uk-UA" sz="2000" dirty="0" smtClean="0">
                <a:latin typeface="Bookman Old Style" panose="02050604050505020204" pitchFamily="18" charset="0"/>
              </a:rPr>
              <a:t>«</a:t>
            </a:r>
            <a:r>
              <a:rPr lang="uk-UA" sz="2000" dirty="0">
                <a:latin typeface="Bookman Old Style" panose="02050604050505020204" pitchFamily="18" charset="0"/>
              </a:rPr>
              <a:t>Кооперативні угоди». Цей інструмент </a:t>
            </a:r>
            <a:r>
              <a:rPr lang="uk-UA" sz="2000" dirty="0" smtClean="0">
                <a:latin typeface="Bookman Old Style" panose="02050604050505020204" pitchFamily="18" charset="0"/>
              </a:rPr>
              <a:t>використовується </a:t>
            </a:r>
            <a:r>
              <a:rPr lang="uk-UA" sz="2000" dirty="0">
                <a:latin typeface="Bookman Old Style" panose="02050604050505020204" pitchFamily="18" charset="0"/>
              </a:rPr>
              <a:t>для розробки спільних планів і програм щодо конкретних питань.</a:t>
            </a:r>
          </a:p>
          <a:p>
            <a:pPr marL="342900" lvl="0" indent="-342900" algn="just">
              <a:buFont typeface="Arial" panose="020B0604020202020204" pitchFamily="34" charset="0"/>
              <a:buChar char="•"/>
            </a:pPr>
            <a:r>
              <a:rPr lang="uk-UA" sz="2000" dirty="0">
                <a:latin typeface="Bookman Old Style" panose="02050604050505020204" pitchFamily="18" charset="0"/>
              </a:rPr>
              <a:t>Конференція Президентів. Це форум, який об’єднує всіх керівників автономних громад та голову Уряду</a:t>
            </a:r>
            <a:r>
              <a:rPr lang="uk-UA" sz="2000" dirty="0" smtClean="0">
                <a:latin typeface="Bookman Old Style" panose="02050604050505020204" pitchFamily="18" charset="0"/>
              </a:rPr>
              <a:t>.</a:t>
            </a:r>
          </a:p>
          <a:p>
            <a:pPr marL="342900" indent="-342900" algn="just">
              <a:buFont typeface="Arial" panose="020B0604020202020204" pitchFamily="34" charset="0"/>
              <a:buChar char="•"/>
            </a:pPr>
            <a:r>
              <a:rPr lang="uk-UA" sz="2000" dirty="0">
                <a:latin typeface="Bookman Old Style" panose="02050604050505020204" pitchFamily="18" charset="0"/>
              </a:rPr>
              <a:t>Рада споживачів та користувачів </a:t>
            </a:r>
            <a:r>
              <a:rPr lang="uk-UA" sz="2000" dirty="0" smtClean="0">
                <a:latin typeface="Bookman Old Style" panose="02050604050505020204" pitchFamily="18" charset="0"/>
              </a:rPr>
              <a:t>– </a:t>
            </a:r>
            <a:r>
              <a:rPr lang="uk-UA" sz="2000" dirty="0">
                <a:latin typeface="Bookman Old Style" panose="02050604050505020204" pitchFamily="18" charset="0"/>
              </a:rPr>
              <a:t>платформа для комунікації державних інституцій, споживачів, різних асоціацій тощо.</a:t>
            </a:r>
          </a:p>
          <a:p>
            <a:pPr lvl="0" algn="just"/>
            <a:endParaRPr lang="uk-UA" sz="2000" dirty="0">
              <a:latin typeface="Bookman Old Style" panose="020506040505050202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191" y="619431"/>
            <a:ext cx="3363575" cy="2488837"/>
          </a:xfrm>
          <a:prstGeom prst="rect">
            <a:avLst/>
          </a:prstGeom>
        </p:spPr>
      </p:pic>
    </p:spTree>
    <p:extLst>
      <p:ext uri="{BB962C8B-B14F-4D97-AF65-F5344CB8AC3E}">
        <p14:creationId xmlns:p14="http://schemas.microsoft.com/office/powerpoint/2010/main" val="2746926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36279"/>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Bookman Old Style" panose="02050604050505020204" pitchFamily="18" charset="0"/>
            </a:endParaRPr>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Прямокутник 12"/>
          <p:cNvSpPr/>
          <p:nvPr/>
        </p:nvSpPr>
        <p:spPr>
          <a:xfrm>
            <a:off x="729367" y="1201027"/>
            <a:ext cx="4521059" cy="707886"/>
          </a:xfrm>
          <a:prstGeom prst="rect">
            <a:avLst/>
          </a:prstGeom>
        </p:spPr>
        <p:txBody>
          <a:bodyPr wrap="square">
            <a:spAutoFit/>
          </a:bodyPr>
          <a:lstStyle/>
          <a:p>
            <a:pPr algn="just"/>
            <a:r>
              <a:rPr lang="uk-UA" sz="4000" b="1" dirty="0" smtClean="0">
                <a:effectLst>
                  <a:outerShdw blurRad="38100" dist="38100" dir="2700000" algn="tl">
                    <a:srgbClr val="000000">
                      <a:alpha val="43137"/>
                    </a:srgbClr>
                  </a:outerShdw>
                </a:effectLst>
                <a:latin typeface="Bookman Old Style" panose="02050604050505020204" pitchFamily="18" charset="0"/>
              </a:rPr>
              <a:t>КОНСУЛЬТАЦІЇ</a:t>
            </a:r>
            <a:endParaRPr lang="uk-UA" sz="4000" b="1" dirty="0">
              <a:effectLst>
                <a:outerShdw blurRad="38100" dist="38100" dir="2700000" algn="tl">
                  <a:srgbClr val="000000">
                    <a:alpha val="43137"/>
                  </a:srgbClr>
                </a:outerShdw>
              </a:effectLst>
              <a:latin typeface="Bookman Old Style" panose="02050604050505020204" pitchFamily="18" charset="0"/>
            </a:endParaRPr>
          </a:p>
        </p:txBody>
      </p:sp>
      <p:sp>
        <p:nvSpPr>
          <p:cNvPr id="8" name="Прямокутник 7"/>
          <p:cNvSpPr/>
          <p:nvPr/>
        </p:nvSpPr>
        <p:spPr>
          <a:xfrm>
            <a:off x="7297315" y="1201027"/>
            <a:ext cx="4521059" cy="707886"/>
          </a:xfrm>
          <a:prstGeom prst="rect">
            <a:avLst/>
          </a:prstGeom>
        </p:spPr>
        <p:txBody>
          <a:bodyPr wrap="square">
            <a:spAutoFit/>
          </a:bodyPr>
          <a:lstStyle/>
          <a:p>
            <a:pPr algn="just"/>
            <a:r>
              <a:rPr lang="uk-UA" sz="4000" b="1" dirty="0" smtClean="0">
                <a:effectLst>
                  <a:outerShdw blurRad="38100" dist="38100" dir="2700000" algn="tl">
                    <a:srgbClr val="000000">
                      <a:alpha val="43137"/>
                    </a:srgbClr>
                  </a:outerShdw>
                </a:effectLst>
                <a:latin typeface="Bookman Old Style" panose="02050604050505020204" pitchFamily="18" charset="0"/>
              </a:rPr>
              <a:t>НАВЧАННЯ</a:t>
            </a:r>
            <a:endParaRPr lang="uk-UA" sz="4000" b="1" dirty="0">
              <a:effectLst>
                <a:outerShdw blurRad="38100" dist="38100" dir="2700000" algn="tl">
                  <a:srgbClr val="000000">
                    <a:alpha val="43137"/>
                  </a:srgbClr>
                </a:outerShdw>
              </a:effectLst>
              <a:latin typeface="Bookman Old Style" panose="020506040505050202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320" y="574509"/>
            <a:ext cx="1921592" cy="192159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053" y="2938677"/>
            <a:ext cx="3521935" cy="2777633"/>
          </a:xfrm>
          <a:prstGeom prst="rect">
            <a:avLst/>
          </a:prstGeom>
        </p:spPr>
      </p:pic>
    </p:spTree>
    <p:extLst>
      <p:ext uri="{BB962C8B-B14F-4D97-AF65-F5344CB8AC3E}">
        <p14:creationId xmlns:p14="http://schemas.microsoft.com/office/powerpoint/2010/main" val="4046986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5;p14"/>
          <p:cNvSpPr/>
          <p:nvPr/>
        </p:nvSpPr>
        <p:spPr>
          <a:xfrm>
            <a:off x="78660" y="64108"/>
            <a:ext cx="12044514" cy="6710317"/>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1855" y="3749965"/>
            <a:ext cx="2646030" cy="2909456"/>
          </a:xfrm>
          <a:prstGeom prst="rect">
            <a:avLst/>
          </a:prstGeom>
          <a:ln>
            <a:noFill/>
          </a:ln>
          <a:effectLst>
            <a:softEdge rad="112500"/>
          </a:effectLst>
        </p:spPr>
      </p:pic>
      <p:graphicFrame>
        <p:nvGraphicFramePr>
          <p:cNvPr id="5" name="Місце для вмісту 3"/>
          <p:cNvGraphicFramePr>
            <a:graphicFrameLocks noGrp="1"/>
          </p:cNvGraphicFramePr>
          <p:nvPr>
            <p:ph idx="1"/>
            <p:extLst>
              <p:ext uri="{D42A27DB-BD31-4B8C-83A1-F6EECF244321}">
                <p14:modId xmlns:p14="http://schemas.microsoft.com/office/powerpoint/2010/main" val="2655460090"/>
              </p:ext>
            </p:extLst>
          </p:nvPr>
        </p:nvGraphicFramePr>
        <p:xfrm>
          <a:off x="317266" y="1431636"/>
          <a:ext cx="10134600" cy="479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Округлений прямокутник 5"/>
          <p:cNvSpPr/>
          <p:nvPr/>
        </p:nvSpPr>
        <p:spPr>
          <a:xfrm>
            <a:off x="3389934" y="445440"/>
            <a:ext cx="3989263" cy="552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smtClean="0">
                <a:latin typeface="Bookman Old Style" panose="02050604050505020204" pitchFamily="18" charset="0"/>
              </a:rPr>
              <a:t>Діяльність МКІП сьогодні</a:t>
            </a:r>
            <a:endParaRPr lang="ru-RU" sz="2000" b="1" dirty="0" smtClean="0">
              <a:latin typeface="Bookman Old Style" panose="02050604050505020204" pitchFamily="18" charset="0"/>
            </a:endParaRPr>
          </a:p>
        </p:txBody>
      </p:sp>
    </p:spTree>
    <p:extLst>
      <p:ext uri="{BB962C8B-B14F-4D97-AF65-F5344CB8AC3E}">
        <p14:creationId xmlns:p14="http://schemas.microsoft.com/office/powerpoint/2010/main" val="306809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p:cNvSpPr/>
          <p:nvPr/>
        </p:nvSpPr>
        <p:spPr>
          <a:xfrm>
            <a:off x="83446" y="65776"/>
            <a:ext cx="12025151" cy="6709795"/>
          </a:xfrm>
          <a:prstGeom prst="roundRect">
            <a:avLst>
              <a:gd name="adj" fmla="val 3845"/>
            </a:avLst>
          </a:prstGeom>
          <a:solidFill>
            <a:srgbClr val="FFFFFF"/>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Bookman Old Style" panose="02050604050505020204" pitchFamily="18" charset="0"/>
            </a:endParaRPr>
          </a:p>
        </p:txBody>
      </p:sp>
      <p:sp>
        <p:nvSpPr>
          <p:cNvPr id="14" name="Rectangle 13">
            <a:extLst>
              <a:ext uri="{FF2B5EF4-FFF2-40B4-BE49-F238E27FC236}">
                <a16:creationId xmlns:a16="http://schemas.microsoft.com/office/drawing/2014/main" id="{A13B9A8B-6093-4064-AAAF-FB89B7CD3B37}"/>
              </a:ext>
            </a:extLst>
          </p:cNvPr>
          <p:cNvSpPr/>
          <p:nvPr/>
        </p:nvSpPr>
        <p:spPr>
          <a:xfrm>
            <a:off x="5063706" y="5063706"/>
            <a:ext cx="1414732" cy="44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кутник 1"/>
          <p:cNvSpPr/>
          <p:nvPr/>
        </p:nvSpPr>
        <p:spPr>
          <a:xfrm>
            <a:off x="2426598" y="463268"/>
            <a:ext cx="7338845" cy="461665"/>
          </a:xfrm>
          <a:prstGeom prst="rect">
            <a:avLst/>
          </a:prstGeom>
        </p:spPr>
        <p:txBody>
          <a:bodyPr wrap="square">
            <a:spAutoFit/>
          </a:bodyPr>
          <a:lstStyle/>
          <a:p>
            <a:r>
              <a:rPr lang="uk-UA" sz="2400" dirty="0" smtClean="0">
                <a:latin typeface="Bookman Old Style" panose="02050604050505020204" pitchFamily="18" charset="0"/>
              </a:rPr>
              <a:t>Інформаційний дайджест «Культура і регіони»</a:t>
            </a:r>
            <a:endParaRPr lang="uk-UA" sz="2400" dirty="0">
              <a:latin typeface="Bookman Old Style" panose="02050604050505020204" pitchFamily="18" charset="0"/>
            </a:endParaRPr>
          </a:p>
        </p:txBody>
      </p:sp>
      <p:sp>
        <p:nvSpPr>
          <p:cNvPr id="13" name="Прямокутник 12"/>
          <p:cNvSpPr/>
          <p:nvPr/>
        </p:nvSpPr>
        <p:spPr>
          <a:xfrm>
            <a:off x="827690" y="2804166"/>
            <a:ext cx="8109834" cy="2246769"/>
          </a:xfrm>
          <a:prstGeom prst="rect">
            <a:avLst/>
          </a:prstGeom>
        </p:spPr>
        <p:txBody>
          <a:bodyPr wrap="square">
            <a:spAutoFit/>
          </a:bodyPr>
          <a:lstStyle/>
          <a:p>
            <a:pPr algn="just"/>
            <a:r>
              <a:rPr lang="uk-UA" sz="2000" dirty="0" smtClean="0">
                <a:latin typeface="Bookman Old Style" panose="02050604050505020204" pitchFamily="18" charset="0"/>
              </a:rPr>
              <a:t>Останній випуск: </a:t>
            </a:r>
            <a:r>
              <a:rPr lang="en-US" sz="2000" dirty="0">
                <a:latin typeface="Bookman Old Style" panose="02050604050505020204" pitchFamily="18" charset="0"/>
              </a:rPr>
              <a:t>https://</a:t>
            </a:r>
            <a:r>
              <a:rPr lang="en-US" sz="2000" dirty="0" smtClean="0">
                <a:latin typeface="Bookman Old Style" panose="02050604050505020204" pitchFamily="18" charset="0"/>
              </a:rPr>
              <a:t>bit.ly/culture-digest3</a:t>
            </a:r>
          </a:p>
          <a:p>
            <a:pPr algn="just"/>
            <a:endParaRPr lang="en-US" sz="2000" dirty="0">
              <a:latin typeface="Bookman Old Style" panose="02050604050505020204" pitchFamily="18" charset="0"/>
            </a:endParaRPr>
          </a:p>
          <a:p>
            <a:pPr algn="just"/>
            <a:r>
              <a:rPr lang="uk-UA" sz="2000" dirty="0" smtClean="0">
                <a:latin typeface="Bookman Old Style" panose="02050604050505020204" pitchFamily="18" charset="0"/>
              </a:rPr>
              <a:t>Архів випусків: </a:t>
            </a:r>
            <a:r>
              <a:rPr lang="en-US" sz="2000" dirty="0">
                <a:latin typeface="Bookman Old Style" panose="02050604050505020204" pitchFamily="18" charset="0"/>
              </a:rPr>
              <a:t>https://</a:t>
            </a:r>
            <a:r>
              <a:rPr lang="en-US" sz="2000" dirty="0" smtClean="0">
                <a:latin typeface="Bookman Old Style" panose="02050604050505020204" pitchFamily="18" charset="0"/>
              </a:rPr>
              <a:t>bit.ly/digest-mkip</a:t>
            </a:r>
            <a:endParaRPr lang="uk-UA" sz="2000" dirty="0" smtClean="0">
              <a:latin typeface="Bookman Old Style" panose="02050604050505020204" pitchFamily="18" charset="0"/>
            </a:endParaRPr>
          </a:p>
          <a:p>
            <a:pPr algn="just"/>
            <a:endParaRPr lang="uk-UA" sz="2000" dirty="0" smtClean="0">
              <a:latin typeface="Bookman Old Style" panose="02050604050505020204" pitchFamily="18" charset="0"/>
            </a:endParaRPr>
          </a:p>
          <a:p>
            <a:pPr algn="just"/>
            <a:r>
              <a:rPr lang="uk-UA" sz="2000" dirty="0" smtClean="0">
                <a:latin typeface="Bookman Old Style" panose="02050604050505020204" pitchFamily="18" charset="0"/>
              </a:rPr>
              <a:t>Підписатись на розсилку: </a:t>
            </a:r>
            <a:r>
              <a:rPr lang="en-US" sz="2000" dirty="0">
                <a:latin typeface="Bookman Old Style" panose="02050604050505020204" pitchFamily="18" charset="0"/>
              </a:rPr>
              <a:t>https://</a:t>
            </a:r>
            <a:r>
              <a:rPr lang="en-US" sz="2000" dirty="0" smtClean="0">
                <a:latin typeface="Bookman Old Style" panose="02050604050505020204" pitchFamily="18" charset="0"/>
              </a:rPr>
              <a:t>bit.ly/mkip_inform</a:t>
            </a:r>
          </a:p>
          <a:p>
            <a:pPr algn="just"/>
            <a:endParaRPr lang="en-US" sz="2000" dirty="0" smtClean="0">
              <a:latin typeface="Bookman Old Style" panose="02050604050505020204" pitchFamily="18" charset="0"/>
            </a:endParaRPr>
          </a:p>
          <a:p>
            <a:pPr algn="just"/>
            <a:r>
              <a:rPr lang="uk-UA" sz="2000" dirty="0" smtClean="0">
                <a:latin typeface="Bookman Old Style" panose="02050604050505020204" pitchFamily="18" charset="0"/>
              </a:rPr>
              <a:t>Поставити питання: </a:t>
            </a:r>
            <a:r>
              <a:rPr lang="en-US" sz="2000" dirty="0">
                <a:latin typeface="Bookman Old Style" panose="02050604050505020204" pitchFamily="18" charset="0"/>
              </a:rPr>
              <a:t>https://bit.ly/digest-qa</a:t>
            </a:r>
            <a:endParaRPr lang="uk-UA" sz="2000" dirty="0" smtClean="0">
              <a:latin typeface="Bookman Old Style" panose="020506040505050202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695" y="1322424"/>
            <a:ext cx="3219615" cy="4527783"/>
          </a:xfrm>
          <a:prstGeom prst="rect">
            <a:avLst/>
          </a:prstGeom>
        </p:spPr>
      </p:pic>
    </p:spTree>
    <p:extLst>
      <p:ext uri="{BB962C8B-B14F-4D97-AF65-F5344CB8AC3E}">
        <p14:creationId xmlns:p14="http://schemas.microsoft.com/office/powerpoint/2010/main" val="517151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Основа">
  <a:themeElements>
    <a:clrScheme name="Основа">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Основа">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нов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Основний</Template>
  <TotalTime>783</TotalTime>
  <Words>743</Words>
  <Application>Microsoft Office PowerPoint</Application>
  <PresentationFormat>Широкий екран</PresentationFormat>
  <Paragraphs>90</Paragraphs>
  <Slides>13</Slides>
  <Notes>10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13</vt:i4>
      </vt:variant>
    </vt:vector>
  </HeadingPairs>
  <TitlesOfParts>
    <vt:vector size="19" baseType="lpstr">
      <vt:lpstr>Arial</vt:lpstr>
      <vt:lpstr>Bookman Old Style</vt:lpstr>
      <vt:lpstr>Calibri</vt:lpstr>
      <vt:lpstr>Corbel</vt:lpstr>
      <vt:lpstr>Times New Roman</vt:lpstr>
      <vt:lpstr>Основа</vt:lpstr>
      <vt:lpstr>ЯК налагодити ефективну взаємодію між всіма рівнями організації влади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ЯК налагодити ефективну взаємодію між всіма рівнями організації влади</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ДЕЦЕНТРАЛІЗАЦІЯ ТА РЕФОРМА КУЛЬТУРНИХ ПОСЛУГ</dc:title>
  <dc:creator>Chmyr_OV</dc:creator>
  <cp:lastModifiedBy>Chmyr_OV</cp:lastModifiedBy>
  <cp:revision>51</cp:revision>
  <dcterms:created xsi:type="dcterms:W3CDTF">2020-01-20T07:24:59Z</dcterms:created>
  <dcterms:modified xsi:type="dcterms:W3CDTF">2020-06-25T13:37:59Z</dcterms:modified>
</cp:coreProperties>
</file>