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95" r:id="rId3"/>
    <p:sldId id="296" r:id="rId4"/>
    <p:sldId id="258" r:id="rId5"/>
    <p:sldId id="292" r:id="rId6"/>
    <p:sldId id="294" r:id="rId7"/>
    <p:sldId id="271" r:id="rId8"/>
    <p:sldId id="302" r:id="rId9"/>
    <p:sldId id="272" r:id="rId10"/>
    <p:sldId id="273" r:id="rId11"/>
    <p:sldId id="301" r:id="rId12"/>
    <p:sldId id="274" r:id="rId13"/>
    <p:sldId id="300" r:id="rId14"/>
    <p:sldId id="275" r:id="rId15"/>
    <p:sldId id="299" r:id="rId16"/>
    <p:sldId id="276" r:id="rId17"/>
    <p:sldId id="298" r:id="rId18"/>
    <p:sldId id="277" r:id="rId19"/>
    <p:sldId id="278" r:id="rId20"/>
    <p:sldId id="303" r:id="rId21"/>
    <p:sldId id="279" r:id="rId22"/>
    <p:sldId id="280" r:id="rId23"/>
    <p:sldId id="281" r:id="rId24"/>
    <p:sldId id="282" r:id="rId25"/>
    <p:sldId id="304" r:id="rId26"/>
    <p:sldId id="291" r:id="rId27"/>
    <p:sldId id="305" r:id="rId28"/>
    <p:sldId id="311" r:id="rId29"/>
    <p:sldId id="312" r:id="rId30"/>
    <p:sldId id="310" r:id="rId31"/>
    <p:sldId id="313" r:id="rId32"/>
    <p:sldId id="283" r:id="rId33"/>
    <p:sldId id="306" r:id="rId34"/>
    <p:sldId id="284" r:id="rId35"/>
    <p:sldId id="307" r:id="rId36"/>
    <p:sldId id="285" r:id="rId37"/>
    <p:sldId id="287" r:id="rId38"/>
    <p:sldId id="270" r:id="rId39"/>
    <p:sldId id="308" r:id="rId40"/>
    <p:sldId id="263" r:id="rId41"/>
    <p:sldId id="260" r:id="rId42"/>
    <p:sldId id="267" r:id="rId43"/>
    <p:sldId id="261" r:id="rId44"/>
    <p:sldId id="309" r:id="rId45"/>
    <p:sldId id="262" r:id="rId46"/>
    <p:sldId id="266" r:id="rId47"/>
    <p:sldId id="290" r:id="rId4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2343" autoAdjust="0"/>
    <p:restoredTop sz="94660"/>
  </p:normalViewPr>
  <p:slideViewPr>
    <p:cSldViewPr snapToGrid="0">
      <p:cViewPr>
        <p:scale>
          <a:sx n="75" d="100"/>
          <a:sy n="75" d="100"/>
        </p:scale>
        <p:origin x="-139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ECBB0E-9424-4DB0-A6CE-252DA150D8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DB5ABBB-8F8F-4D42-B888-2279EEF5F3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DF76635-EE50-4B33-B73C-2658F715D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501A-B45C-4514-8C1D-654DCDD445B7}" type="datetimeFigureOut">
              <a:rPr lang="pl-PL" smtClean="0"/>
              <a:t>18.04.2020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03DC35A-0854-4EC4-AA25-0ACFE9C25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B9A04DE-F60D-4BD2-80E2-D96B39FAD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868B-2D00-4B38-AB15-09CA464B31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659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A02BDF-24CE-4DEA-95CE-7341A74C4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A074438-EAAF-49CF-BFE9-BE5BE22094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AAA8B55-36C4-4F75-942F-2F400F707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501A-B45C-4514-8C1D-654DCDD445B7}" type="datetimeFigureOut">
              <a:rPr lang="pl-PL" smtClean="0"/>
              <a:t>18.04.2020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9D61E1F-1D07-4873-AA31-19C8C90DB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9D291ED-0643-4782-9201-10AFDD3EE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868B-2D00-4B38-AB15-09CA464B31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693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E2DB58D-F158-4D61-BAC7-6A26B24BAF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E378A27-FB8C-47C6-8682-0158F12C1C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CFEC56A-BA45-41AA-AEEA-0B5AA1E26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501A-B45C-4514-8C1D-654DCDD445B7}" type="datetimeFigureOut">
              <a:rPr lang="pl-PL" smtClean="0"/>
              <a:t>18.04.2020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98A0114-2701-4107-9A08-D2FD445B3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F4B5E44-73E4-4FC3-8CFF-49BE5239A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868B-2D00-4B38-AB15-09CA464B31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0283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1C67E4-F6CA-410D-AC6A-E4B2C0F30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D933EC-7AAB-4D8C-8551-A4E2A6BFEF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08CE989-F023-4824-965F-8DF9F3D59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501A-B45C-4514-8C1D-654DCDD445B7}" type="datetimeFigureOut">
              <a:rPr lang="pl-PL" smtClean="0"/>
              <a:t>18.04.2020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CCF18A7-9A6D-450A-B8D8-BC3DCB6C8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95EB815-8CB5-43C4-9DB9-5E6EEE531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868B-2D00-4B38-AB15-09CA464B31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7598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70B3C8-DA57-4A3D-8B7D-EAF17ED7C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4A362CE-8BE4-4017-992C-9D1F881A7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FC5C4C9-EE95-4B1E-9939-DE130F61F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501A-B45C-4514-8C1D-654DCDD445B7}" type="datetimeFigureOut">
              <a:rPr lang="pl-PL" smtClean="0"/>
              <a:t>18.04.2020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8933AC3-A8B0-4333-B786-B1A70EFFA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BF2AE25-9DC6-46AF-A486-842625647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868B-2D00-4B38-AB15-09CA464B31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0013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75F45E-AC50-4740-8F89-DDEF6FB5A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6C7880D-5146-4293-AD16-78B5821D11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ED2E72F-A299-439A-B19E-C789569077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744C5FF-4F67-444A-B9EA-DAC744443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501A-B45C-4514-8C1D-654DCDD445B7}" type="datetimeFigureOut">
              <a:rPr lang="pl-PL" smtClean="0"/>
              <a:t>18.04.2020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26D9B30-4D9E-405D-91F6-FCC8CEC71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2FA836D-3B85-4EC7-A0B6-D1304AF01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868B-2D00-4B38-AB15-09CA464B31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7408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8B263D-2613-4705-A6D6-8E4A22287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93461AD-58A6-4A0D-A74A-51CA9AA79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269F253-C843-4964-B0A0-120DE849A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F6C062A-A9B0-48B3-8567-A9A1268A91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BCD1922-34FA-400F-B200-D11FE4FF52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4E28F1B-977F-4CDB-8E8D-7BD0F8B5A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501A-B45C-4514-8C1D-654DCDD445B7}" type="datetimeFigureOut">
              <a:rPr lang="pl-PL" smtClean="0"/>
              <a:t>18.04.2020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4CE8A30F-5C92-4E0F-B7BA-805B64DA4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D3D3B66-2887-45E2-88E7-880EE2E39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868B-2D00-4B38-AB15-09CA464B31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3937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80942D-906E-45AE-95C4-FC4BB5717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A1BBBD0-856D-485B-9B23-49D866C3B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501A-B45C-4514-8C1D-654DCDD445B7}" type="datetimeFigureOut">
              <a:rPr lang="pl-PL" smtClean="0"/>
              <a:t>18.04.2020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2F5F20A-168B-4F8C-85E6-2F1E3C1E2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64415B0-3EE0-486C-BED8-3CBF4A1B6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868B-2D00-4B38-AB15-09CA464B31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327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E0743B0-12FD-429B-9B03-A529C8605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501A-B45C-4514-8C1D-654DCDD445B7}" type="datetimeFigureOut">
              <a:rPr lang="pl-PL" smtClean="0"/>
              <a:t>18.04.2020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094EDE4-9553-4DFA-B39A-07DB9D4D5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0128B2B-ED39-47C5-BEAB-7CA0C0EA9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868B-2D00-4B38-AB15-09CA464B31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9396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DAC1B1-ABD0-4E64-8A0C-65EFA8247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C38896-6D09-4407-8856-9D289C843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3EE0A2F-61F1-43A7-9C07-1F81C4E282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6142F54-7FEA-40F2-95A6-2C7D01210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501A-B45C-4514-8C1D-654DCDD445B7}" type="datetimeFigureOut">
              <a:rPr lang="pl-PL" smtClean="0"/>
              <a:t>18.04.2020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19FBA02-A856-45D0-B130-7729AE2EF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325B100-140E-4FD5-8A7D-70D930FB1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868B-2D00-4B38-AB15-09CA464B31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04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C67C9E-9C76-470C-915A-CE1CDF0D6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513F1422-B4D2-4772-9AC1-AB2980FADA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B67CE60-8BEB-4B11-923D-430D95E8C7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2F7D46E-5D6D-4819-8850-E966C105D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501A-B45C-4514-8C1D-654DCDD445B7}" type="datetimeFigureOut">
              <a:rPr lang="pl-PL" smtClean="0"/>
              <a:t>18.04.2020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F297325-E9E4-44F7-8BEE-670C769D1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A6E8B54-BB7D-434A-B4D1-62E7242DE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868B-2D00-4B38-AB15-09CA464B31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054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59B8DF2-277C-4156-BAC2-CBB3E0768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E9DDBFE-60D0-4C73-A5F8-8EB534DD5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99433A1-6B3D-41C8-90C1-ECA2B462C6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3501A-B45C-4514-8C1D-654DCDD445B7}" type="datetimeFigureOut">
              <a:rPr lang="pl-PL" smtClean="0"/>
              <a:t>18.04.2020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AF82066-125B-4810-9AA5-B3F6CB6DB8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1AB013E-254B-4349-89CB-0E02659DC0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4868B-2D00-4B38-AB15-09CA464B31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0483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ospodarstwoKaszubskaKoza/videos/932091350554308/" TargetMode="External"/><Relationship Id="rId2" Type="http://schemas.openxmlformats.org/officeDocument/2006/relationships/hyperlink" Target="https://www.facebook.com/GospodarstwoKaszubskaKoza/videos/530872011182871/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64A739-9804-4EBF-956F-33B48A46B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Місцеві ринки в сільській місцевості під час пандемії в Польщі.</a:t>
            </a:r>
            <a:endParaRPr lang="en-US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5EF7CB3-B7CF-4E2B-A245-E0F5DA3538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pl-PL" dirty="0"/>
              <a:t>Wojciech Marchlewski </a:t>
            </a:r>
          </a:p>
          <a:p>
            <a:pPr algn="ctr"/>
            <a:r>
              <a:rPr lang="pl-PL" dirty="0"/>
              <a:t>SKL International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797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8CCEA47-3AC5-49AE-867A-456AA6815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41" y="630621"/>
            <a:ext cx="11797071" cy="557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210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915AE3-8000-4F57-959F-C9D859B6C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ізоляція?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CC83E46-7886-4B20-B55A-E1E42D142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У Польщі було запроваджено практично повну ізоляцію – не можна ходити в парки, лісові зони відпочинку, на пляжі, тобто, так звані, відкриті громадські місця. </a:t>
            </a:r>
            <a:endParaRPr lang="pl-PL" dirty="0"/>
          </a:p>
          <a:p>
            <a:r>
              <a:rPr lang="uk-UA" dirty="0"/>
              <a:t>Зачинено дитсадки, школи, університети, науково-дослідні установи. Не працюють ресторани, кав’ярні, стоматологічні й косметичні кабінети, перукарні. </a:t>
            </a:r>
            <a:endParaRPr lang="pl-PL" dirty="0"/>
          </a:p>
          <a:p>
            <a:r>
              <a:rPr lang="uk-UA" dirty="0"/>
              <a:t>Зачинено фітнес-центри, басейни, спортивні зали. У костьолах на богослужінні може перебувати не більше, ніж 5 чоловік, так само на похоронах, хрестинах. </a:t>
            </a:r>
            <a:endParaRPr lang="pl-PL" dirty="0"/>
          </a:p>
          <a:p>
            <a:r>
              <a:rPr lang="uk-UA" dirty="0"/>
              <a:t>На розсуд місцевої влади залишено питання закриття базарів. </a:t>
            </a:r>
            <a:endParaRPr lang="pl-PL" dirty="0"/>
          </a:p>
          <a:p>
            <a:r>
              <a:rPr lang="uk-UA" dirty="0"/>
              <a:t>Швеція запровадила часткову ізоляцію, тобто працюють дитсадки і молодші класи у початкових школах. Працюють ресторани і кав’ярні. Обмежено можливість організації зібрань до 50 чоловік.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191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30B3EDC9-64CC-4E7A-9B43-1F33BC57B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759" y="0"/>
            <a:ext cx="38504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78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07706C-A01A-4967-9008-5F6806C10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z-Cyrl-AZ" dirty="0"/>
              <a:t>Ізоляція в різних країнах.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7812E5C-0347-4E07-8D27-FFD8F8C3D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Після двох чи чотирьох тижнів ізоляції частина країн вирішує пом’якшити заборони. </a:t>
            </a:r>
            <a:endParaRPr lang="pl-PL" dirty="0"/>
          </a:p>
          <a:p>
            <a:r>
              <a:rPr lang="uk-UA" dirty="0"/>
              <a:t>У Данії було вирішено, що після 12 квітня відкриються ясла і дитсадки, а також школи для дітей 1-5 класів. </a:t>
            </a:r>
            <a:endParaRPr lang="pl-PL" dirty="0"/>
          </a:p>
          <a:p>
            <a:r>
              <a:rPr lang="uk-UA" dirty="0"/>
              <a:t>Це рішення було аргументовано тим, що більш тривале перебування дітей в ізоляції може завдати непоправної школи їхній психіці. </a:t>
            </a:r>
            <a:endParaRPr lang="pl-PL" dirty="0"/>
          </a:p>
          <a:p>
            <a:r>
              <a:rPr lang="uk-UA" dirty="0"/>
              <a:t>Уряд Данії зважився на цей крок із запевненнями, що всі, хто захворіє, отримають необхідну допомогу. </a:t>
            </a:r>
            <a:endParaRPr lang="pl-PL" dirty="0"/>
          </a:p>
          <a:p>
            <a:r>
              <a:rPr lang="uk-UA" dirty="0"/>
              <a:t>У Швеції, підхід до боротьби з пандемією вважається своєрідним експериментом, було вирішено застосувати часткову ізоляцію – ясла, дитсадки і 1-4 класи відкриті. </a:t>
            </a:r>
            <a:endParaRPr lang="pl-PL" dirty="0"/>
          </a:p>
          <a:p>
            <a:r>
              <a:rPr lang="uk-UA" dirty="0"/>
              <a:t>На початку квітня різко зросла смертність від </a:t>
            </a:r>
            <a:r>
              <a:rPr lang="pl-PL" dirty="0" err="1"/>
              <a:t>covid</a:t>
            </a:r>
            <a:r>
              <a:rPr lang="uk-UA" dirty="0"/>
              <a:t> 19, і уряд Швеції міркує над посиленням форм ізоляції.</a:t>
            </a:r>
            <a:endParaRPr lang="pl-PL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218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mapa&#10;&#10;Opis wygenerowany automatycznie">
            <a:extLst>
              <a:ext uri="{FF2B5EF4-FFF2-40B4-BE49-F238E27FC236}">
                <a16:creationId xmlns:a16="http://schemas.microsoft.com/office/drawing/2014/main" id="{ACFB2185-667C-409D-9BFD-F36A04AF44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6822"/>
            <a:ext cx="12174720" cy="633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676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E2F32E-B0CD-40C0-A6E7-5BB13D7AB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Ізоляція - де і коли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CC2A997-11CF-4671-A584-EB2B90F9E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Відсутність досвіду з явищами глобальної пандемії призводить до того, що кожен з урядів вживає власних заходів для обмеження поширення вірусу. </a:t>
            </a:r>
            <a:endParaRPr lang="pl-PL" dirty="0"/>
          </a:p>
          <a:p>
            <a:r>
              <a:rPr lang="uk-UA" dirty="0"/>
              <a:t>Частина країн вирішила запровадити практично повну ізоляцію громадян, зокрема, заборону виходити х дому. </a:t>
            </a:r>
            <a:endParaRPr lang="pl-PL" dirty="0"/>
          </a:p>
          <a:p>
            <a:r>
              <a:rPr lang="uk-UA" dirty="0"/>
              <a:t>Громадяни можуть виходити тільки на роботу, в магазин і в інших важливих справах. </a:t>
            </a:r>
            <a:endParaRPr lang="pl-PL" dirty="0"/>
          </a:p>
          <a:p>
            <a:r>
              <a:rPr lang="uk-UA" dirty="0"/>
              <a:t>Такі країни, як Італія, Великобританія, США на початковому етапі, коли з’явилися перші інфіковані, вирішили, що це буде тільки часткова ізоляція, яка полягатиме у закритті шкіл, громадських закладів, театрів і т.п. та в забороні організації масових заходів. </a:t>
            </a:r>
            <a:endParaRPr lang="pl-PL" dirty="0"/>
          </a:p>
          <a:p>
            <a:r>
              <a:rPr lang="uk-UA" dirty="0"/>
              <a:t>Коли кількість хворих почала різко зростати, було вирішено запровадити майже повну ізоляцію громадян.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941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płot, budynek, trawa, brama&#10;&#10;Opis wygenerowany automatycznie">
            <a:extLst>
              <a:ext uri="{FF2B5EF4-FFF2-40B4-BE49-F238E27FC236}">
                <a16:creationId xmlns:a16="http://schemas.microsoft.com/office/drawing/2014/main" id="{9F929A11-3101-49D7-AC08-6C724C42F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27" y="127591"/>
            <a:ext cx="12018587" cy="673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09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FFA710-C13C-409D-8288-C600234CF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z-Cyrl-AZ" dirty="0"/>
              <a:t>Небезпечні місця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9FC1C1-D536-4910-8E22-D89A388EB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Відомо, що серед померлих від коронавірусу найбільше людей похилого віку, але на нього хворіє також і молодь.</a:t>
            </a:r>
            <a:endParaRPr lang="pl-PL" dirty="0"/>
          </a:p>
          <a:p>
            <a:r>
              <a:rPr lang="uk-UA" dirty="0"/>
              <a:t> У Польщі вірус поширюється найчастіше через заклади охорони здоров’я та Будинки Соціальної Допомоги.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027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pozujący, odzież, zdjęcie, grupa&#10;&#10;Opis wygenerowany automatycznie">
            <a:extLst>
              <a:ext uri="{FF2B5EF4-FFF2-40B4-BE49-F238E27FC236}">
                <a16:creationId xmlns:a16="http://schemas.microsoft.com/office/drawing/2014/main" id="{C014FDDC-D59E-46EE-B533-3546458B4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23" y="1010093"/>
            <a:ext cx="11636273" cy="484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470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siedzi, mężczyzna, pomieszczenie, młode&#10;&#10;Opis wygenerowany automatycznie">
            <a:extLst>
              <a:ext uri="{FF2B5EF4-FFF2-40B4-BE49-F238E27FC236}">
                <a16:creationId xmlns:a16="http://schemas.microsoft.com/office/drawing/2014/main" id="{C15F5E2C-A3C4-4F39-8197-70B5B7BC0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40" y="754911"/>
            <a:ext cx="11165302" cy="581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921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ytuacja w Lombardii jest najtrudniejsza /Matteo Biatta/Sintesi/SIPA /East News">
            <a:extLst>
              <a:ext uri="{FF2B5EF4-FFF2-40B4-BE49-F238E27FC236}">
                <a16:creationId xmlns:a16="http://schemas.microsoft.com/office/drawing/2014/main" id="{A6BBE26D-7D69-44ED-9FF9-D28C2895F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44" y="0"/>
            <a:ext cx="10293313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1173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1E1DC1-10CE-49AD-9C52-693753CF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Ізоляція - де і коли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14D46D-CD59-43E2-8FB4-1C08A64153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У Польщі найбільші наслідки ізоляції відчувають жителі міст. Відповідно до наказу Міністерства Охорони Здоров’я, люди можуть виходити з дому тільки за необхідності. </a:t>
            </a:r>
            <a:endParaRPr lang="pl-PL" dirty="0"/>
          </a:p>
          <a:p>
            <a:r>
              <a:rPr lang="uk-UA" dirty="0"/>
              <a:t>Відповідно до цього наказу, не можна ходити у парки, на цвинтарі, навіть на садові ділянки. </a:t>
            </a:r>
            <a:endParaRPr lang="pl-PL" dirty="0"/>
          </a:p>
          <a:p>
            <a:r>
              <a:rPr lang="uk-UA" dirty="0"/>
              <a:t>Деякі мери міст і голови громад зачинили місцеві ринки.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6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osoba, zewnętrzne, mężczyzna, jazda&#10;&#10;Opis wygenerowany automatycznie">
            <a:extLst>
              <a:ext uri="{FF2B5EF4-FFF2-40B4-BE49-F238E27FC236}">
                <a16:creationId xmlns:a16="http://schemas.microsoft.com/office/drawing/2014/main" id="{787FE77C-9C1E-4BF6-8D3C-954CFAC763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275" y="250974"/>
            <a:ext cx="9797450" cy="635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4002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ewnętrzne, droga, budynek, osoba&#10;&#10;Opis wygenerowany automatycznie">
            <a:extLst>
              <a:ext uri="{FF2B5EF4-FFF2-40B4-BE49-F238E27FC236}">
                <a16:creationId xmlns:a16="http://schemas.microsoft.com/office/drawing/2014/main" id="{BF3FC830-19E2-4411-87B9-B5B7214B7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70" y="202018"/>
            <a:ext cx="12095922" cy="681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6435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ewnętrzne, osoba, mężczyzna, stojące&#10;&#10;Opis wygenerowany automatycznie">
            <a:extLst>
              <a:ext uri="{FF2B5EF4-FFF2-40B4-BE49-F238E27FC236}">
                <a16:creationId xmlns:a16="http://schemas.microsoft.com/office/drawing/2014/main" id="{F8E5FAD1-3264-44FA-AEFD-DEAC53A93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272" y="0"/>
            <a:ext cx="74814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7439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ewnętrzne, osoba, mężczyzna, osoby&#10;&#10;Opis wygenerowany automatycznie">
            <a:extLst>
              <a:ext uri="{FF2B5EF4-FFF2-40B4-BE49-F238E27FC236}">
                <a16:creationId xmlns:a16="http://schemas.microsoft.com/office/drawing/2014/main" id="{FAB9F59B-9903-427C-8DF5-56F6201EF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934" y="0"/>
            <a:ext cx="56221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9077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9F7B5A-C34E-4B99-80FD-F00A21B08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Наслідки ізоляції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2A5A57-DA10-414D-8E8F-AA86DD5ED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Наслідки обмеження переміщень ведуть до того, що ізольованими залишаються сільські населені пункти, які розташовані на периферії. </a:t>
            </a:r>
            <a:endParaRPr lang="pl-PL" dirty="0"/>
          </a:p>
          <a:p>
            <a:r>
              <a:rPr lang="uk-UA" dirty="0"/>
              <a:t>На початковому етапі ізоляція у сільській місцевості зачепить літніх і самотніх людей. </a:t>
            </a:r>
            <a:endParaRPr lang="pl-PL" dirty="0"/>
          </a:p>
          <a:p>
            <a:r>
              <a:rPr lang="uk-UA" dirty="0"/>
              <a:t>У місцях їхнього проживання обмежений доступ до магазинів і місцевих ринків товарів, які є джерелом дешевого забезпечення харчовими продуктами. </a:t>
            </a:r>
            <a:endParaRPr lang="pl-PL" dirty="0"/>
          </a:p>
          <a:p>
            <a:r>
              <a:rPr lang="uk-UA" dirty="0"/>
              <a:t>Наступна категорія – це літні люди, які перебувають у Будинках Соціальної Допомоги. </a:t>
            </a:r>
            <a:endParaRPr lang="pl-PL" dirty="0"/>
          </a:p>
          <a:p>
            <a:r>
              <a:rPr lang="uk-UA" dirty="0"/>
              <a:t>Якщо у таких закладах виявляється захворювання на </a:t>
            </a:r>
            <a:r>
              <a:rPr lang="pl-PL" dirty="0" err="1"/>
              <a:t>Covid</a:t>
            </a:r>
            <a:r>
              <a:rPr lang="uk-UA" dirty="0"/>
              <a:t> 19, вводиться ізоляція і карантин для мешканців і персоналу. </a:t>
            </a:r>
            <a:endParaRPr lang="pl-PL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6494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krzesło, żółty, stół, jadalnia&#10;&#10;Opis wygenerowany automatycznie">
            <a:extLst>
              <a:ext uri="{FF2B5EF4-FFF2-40B4-BE49-F238E27FC236}">
                <a16:creationId xmlns:a16="http://schemas.microsoft.com/office/drawing/2014/main" id="{6C2EB648-0549-4118-866D-37C2F6E8C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14" y="527304"/>
            <a:ext cx="11687193" cy="654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2517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8909764-04A3-4F06-9596-FF52DC87C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z-Cyrl-AZ" dirty="0"/>
              <a:t>Наслідки ізоляції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3B86B9-8BAA-412F-BDD0-1F361D6F7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Наступною групою, яку зачепили наслідки ізоляції, є діти з сімей із низькими доходами, які отримували харчування на базі шкільних їдалень.</a:t>
            </a:r>
            <a:endParaRPr lang="pl-PL" dirty="0"/>
          </a:p>
          <a:p>
            <a:r>
              <a:rPr lang="uk-UA" dirty="0"/>
              <a:t> Школи зачинені, кухні також. Зараз діти отримують сухий пайок.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6899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oronawirus. Potrawy wielkanocne na dowóz we Wrocławiu. Gdzie ...">
            <a:extLst>
              <a:ext uri="{FF2B5EF4-FFF2-40B4-BE49-F238E27FC236}">
                <a16:creationId xmlns:a16="http://schemas.microsoft.com/office/drawing/2014/main" id="{83718820-9466-490C-9492-03451C12B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2296"/>
            <a:ext cx="10182067" cy="677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292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tness Catering: Chcemy podtrzymać trzycyfrowe wzrosty poprzez ...">
            <a:extLst>
              <a:ext uri="{FF2B5EF4-FFF2-40B4-BE49-F238E27FC236}">
                <a16:creationId xmlns:a16="http://schemas.microsoft.com/office/drawing/2014/main" id="{A487EA7B-2640-4FBB-B950-E840F27D5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815" y="256655"/>
            <a:ext cx="9534370" cy="634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164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E4AB27DB-0084-4372-8022-9BD7F781A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z-Cyrl-AZ" dirty="0"/>
              <a:t>Епідемія</a:t>
            </a:r>
            <a:r>
              <a:rPr lang="pl-PL" dirty="0"/>
              <a:t> </a:t>
            </a:r>
            <a:r>
              <a:rPr lang="pl-PL" dirty="0" err="1"/>
              <a:t>covid</a:t>
            </a:r>
            <a:r>
              <a:rPr lang="pl-PL" dirty="0"/>
              <a:t> 19</a:t>
            </a:r>
            <a:r>
              <a:rPr lang="az-Cyrl-AZ" dirty="0"/>
              <a:t>.</a:t>
            </a:r>
            <a:endParaRPr lang="en-US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039D14F-DCA8-4914-96A1-14EF939FD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Ситуація, викликана вірусом, настільки нова, що немає досвіду, як на неї реагувати. 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Специфіка цього вірусу полягає у тому, що він дуже заразний і передається крапельним шляхом. 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Донедавна вважалося, що вірус поширюється тільки серед людей.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Нещодавно було встановлено, що його можуть переносити також тварини.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3805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837CB2-F633-4941-BBE0-8CC1020F6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dirty="0"/>
              <a:t>Забезпечення дітей їжею під час ізоляції.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9527F3-5951-447A-BC7C-F9D101B9B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Деякі громади, які досі користувалися послугами кейтерінгу, користуються ним і досі, забезпечують підвезення гарячого харчування дітям із сімей з низькими доходами і соціально незахищених сімей. </a:t>
            </a:r>
            <a:endParaRPr lang="pl-PL" dirty="0"/>
          </a:p>
          <a:p>
            <a:r>
              <a:rPr lang="uk-UA" dirty="0"/>
              <a:t>Забезпечується також гаряче харчування самотнім особам літнього віку, яких обслуговують центри соціальної допомоги.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5997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rakowski MOPS dostarczy catering podopiecznym poddanym ...">
            <a:extLst>
              <a:ext uri="{FF2B5EF4-FFF2-40B4-BE49-F238E27FC236}">
                <a16:creationId xmlns:a16="http://schemas.microsoft.com/office/drawing/2014/main" id="{46676260-9256-45E5-B0A4-3A7F4819A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1722346"/>
            <a:ext cx="7785100" cy="513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ytuł 5">
            <a:extLst>
              <a:ext uri="{FF2B5EF4-FFF2-40B4-BE49-F238E27FC236}">
                <a16:creationId xmlns:a16="http://schemas.microsoft.com/office/drawing/2014/main" id="{A46503A6-05DA-4DB3-968C-03D7B799C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Карантинне харчування для людей.</a:t>
            </a:r>
            <a:br>
              <a:rPr lang="ru-RU" dirty="0"/>
            </a:br>
            <a:r>
              <a:rPr lang="ru-RU" dirty="0"/>
              <a:t>Муніципальні центри соціальної допомоги.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4318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osoba, zewnętrzne, budynek, stół&#10;&#10;Opis wygenerowany automatycznie">
            <a:extLst>
              <a:ext uri="{FF2B5EF4-FFF2-40B4-BE49-F238E27FC236}">
                <a16:creationId xmlns:a16="http://schemas.microsoft.com/office/drawing/2014/main" id="{4C57096E-59DF-4947-9493-AB92059D5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33487"/>
            <a:ext cx="9144000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0719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E48252-271A-4B01-A757-BEA277C14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Ізоляція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943E9D-9295-42CD-A907-C2F49B70B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Ізоляція матиме величезне значення для місцевої економіки.</a:t>
            </a:r>
            <a:endParaRPr lang="pl-PL" dirty="0"/>
          </a:p>
          <a:p>
            <a:r>
              <a:rPr lang="uk-UA" dirty="0"/>
              <a:t> Ізоляція для окремого жителя, котрий мешкає у сільській місцевості, не така болісна, як у містах. </a:t>
            </a:r>
            <a:endParaRPr lang="pl-PL" dirty="0"/>
          </a:p>
          <a:p>
            <a:r>
              <a:rPr lang="uk-UA" dirty="0"/>
              <a:t>Виникла проблема зі збутом харчових продуктів. </a:t>
            </a:r>
            <a:endParaRPr lang="pl-PL" dirty="0"/>
          </a:p>
          <a:p>
            <a:r>
              <a:rPr lang="uk-UA" dirty="0"/>
              <a:t>Це стосується насамперед малих виробників, які продавали свої продукти і вироби на місцевих ринках.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8305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ewnętrzne, droga, budynek, puste&#10;&#10;Opis wygenerowany automatycznie">
            <a:extLst>
              <a:ext uri="{FF2B5EF4-FFF2-40B4-BE49-F238E27FC236}">
                <a16:creationId xmlns:a16="http://schemas.microsoft.com/office/drawing/2014/main" id="{DED0998B-82F3-4FE8-B11A-D24DB8DF8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71" y="332813"/>
            <a:ext cx="10330058" cy="684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713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C88B25-498C-44CB-AC88-2E00480A1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z-Cyrl-AZ" dirty="0"/>
              <a:t>Ізоляція збуту продукції.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9FD648E-8F03-470B-B1BA-D55E5AF4A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Це стосується також виробників екологічних і «регіональних» продуктів харчування, які постачаються напряму у ресторани.</a:t>
            </a:r>
            <a:endParaRPr lang="pl-PL" dirty="0"/>
          </a:p>
          <a:p>
            <a:r>
              <a:rPr lang="uk-UA" dirty="0"/>
              <a:t> Коли зараз ресторани зачинено, і їхня продукція не має збуту.</a:t>
            </a:r>
            <a:endParaRPr lang="pl-PL" dirty="0"/>
          </a:p>
          <a:p>
            <a:r>
              <a:rPr lang="uk-UA" dirty="0"/>
              <a:t> Наслідком перебоїв у ланцюгу постачання є також не розпродані виробниками саджанці дерев, квітів і овочів. </a:t>
            </a:r>
            <a:endParaRPr lang="pl-PL" dirty="0"/>
          </a:p>
          <a:p>
            <a:r>
              <a:rPr lang="uk-UA" dirty="0"/>
              <a:t>Ця ситуація вплине на місцеву економіку, основним джерелом якої є малі господарства і господарства овочевого профілю.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5201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pociąg, tor, szklarnia, budynek&#10;&#10;Opis wygenerowany automatycznie">
            <a:extLst>
              <a:ext uri="{FF2B5EF4-FFF2-40B4-BE49-F238E27FC236}">
                <a16:creationId xmlns:a16="http://schemas.microsoft.com/office/drawing/2014/main" id="{F21A5023-1DC0-4E9A-8786-75FB480284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32" y="562997"/>
            <a:ext cx="10564088" cy="679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5766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osoba, mężczyzna, płot, zewnętrzne&#10;&#10;Opis wygenerowany automatycznie">
            <a:extLst>
              <a:ext uri="{FF2B5EF4-FFF2-40B4-BE49-F238E27FC236}">
                <a16:creationId xmlns:a16="http://schemas.microsoft.com/office/drawing/2014/main" id="{E04E4047-9832-4FF4-9F06-B0D6EC930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79" y="428263"/>
            <a:ext cx="9277119" cy="618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3851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0C3E9C0A-D80D-42DF-BE32-B88F6A0D5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758" y="1610728"/>
            <a:ext cx="9328484" cy="524727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328DF6E-E3A7-4132-B736-1A1BF37E9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Заходи, вжиті в Польщі для збереження виробництва у сільській місцевості.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0777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D5A2534-8A5E-4A3E-80AA-081D20937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Виробники сирів</a:t>
            </a:r>
            <a:endParaRPr lang="en-US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FF4B2AC-213D-42F8-8EB2-79886397C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Прикладом може бути Кашубська коза – Томаш Студинський.</a:t>
            </a:r>
            <a:endParaRPr lang="pl-PL" dirty="0"/>
          </a:p>
          <a:p>
            <a:r>
              <a:rPr lang="uk-UA" dirty="0"/>
              <a:t>Раніше він постачав більшість своїх сирів у ресторани. Зараз цей канал дистрибуції не працює. </a:t>
            </a:r>
            <a:endParaRPr lang="pl-PL" dirty="0"/>
          </a:p>
          <a:p>
            <a:r>
              <a:rPr lang="uk-UA" dirty="0"/>
              <a:t>Томек почав працювати над зміною ринку збуту. </a:t>
            </a:r>
            <a:endParaRPr lang="pl-PL" dirty="0"/>
          </a:p>
          <a:p>
            <a:r>
              <a:rPr lang="uk-UA" dirty="0"/>
              <a:t>Він вирішив звернутися до колишніх відвідувачів зачинених ресторанів. </a:t>
            </a:r>
            <a:endParaRPr lang="pl-PL" dirty="0"/>
          </a:p>
          <a:p>
            <a:r>
              <a:rPr lang="uk-UA" dirty="0"/>
              <a:t>Томек зняв відео у </a:t>
            </a:r>
            <a:r>
              <a:rPr lang="pl-PL" dirty="0"/>
              <a:t>FB</a:t>
            </a:r>
            <a:r>
              <a:rPr lang="uk-UA" dirty="0"/>
              <a:t> із рекламою своєї продукції. </a:t>
            </a:r>
            <a:endParaRPr lang="pl-PL" dirty="0"/>
          </a:p>
          <a:p>
            <a:r>
              <a:rPr lang="uk-UA" dirty="0"/>
              <a:t>Сири можна замовити через Інтернет.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732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laptop, stół, trzymający, komputer&#10;&#10;Opis wygenerowany automatycznie">
            <a:extLst>
              <a:ext uri="{FF2B5EF4-FFF2-40B4-BE49-F238E27FC236}">
                <a16:creationId xmlns:a16="http://schemas.microsoft.com/office/drawing/2014/main" id="{850A6A2A-6AA8-4616-8C3F-726C4A6DC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0" y="361507"/>
            <a:ext cx="105041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499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E6AF321-B7F8-4676-9207-F8D12B097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hlinkClick r:id="rId2"/>
              </a:rPr>
              <a:t>https://www.facebook.com/GospodarstwoKaszubskaKoza/videos/530872011182871/</a:t>
            </a:r>
            <a:endParaRPr lang="pl-PL" dirty="0"/>
          </a:p>
          <a:p>
            <a:r>
              <a:rPr lang="pl-PL" dirty="0">
                <a:hlinkClick r:id="rId3"/>
              </a:rPr>
              <a:t>https://www.facebook.com/GospodarstwoKaszubskaKoza/videos/932091350554308/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435779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FFE74A-F30D-46D2-9EAA-A5C985345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Заходи, вжиті в Польщі для збереження виробництва у сільській місцевості.</a:t>
            </a:r>
            <a:endParaRPr lang="en-US" dirty="0"/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9B004FC1-73B5-4AF4-AEB6-439BBFDBBB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7412" y="1825624"/>
            <a:ext cx="8946444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5868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A31019-5FC3-4512-90A0-D583009A8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Виробники борошна і виробники хлібобулочних виробів. </a:t>
            </a:r>
            <a:endParaRPr lang="en-US" dirty="0"/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655B1BF1-A8FF-46DC-BE90-D4FA41A7F2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649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9BFB0A-4F21-45E2-BDC0-83FEBCA12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Заходи, вжиті в Польщі для збереження виробництва у сільській місцевості.</a:t>
            </a:r>
            <a:endParaRPr lang="pl-PL" dirty="0"/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8E3559F6-337E-4021-8B48-0C0813E6AA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2778" y="1690688"/>
            <a:ext cx="8946444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4689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E6E5AA-51C5-4E2B-B710-2CDC4FD3F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Виробники м’ясних копченостей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D9130E6-5827-40A0-860E-1B8CFB458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/>
              <a:t>Виробники м’ясних копченостей постачають свої вироби безпосередньо покупцям на замовленням через </a:t>
            </a:r>
            <a:r>
              <a:rPr lang="pl-PL" dirty="0"/>
              <a:t>FB</a:t>
            </a:r>
            <a:r>
              <a:rPr lang="uk-UA" dirty="0"/>
              <a:t>. </a:t>
            </a:r>
            <a:endParaRPr lang="pl-PL" dirty="0"/>
          </a:p>
          <a:p>
            <a:pPr lvl="0"/>
            <a:r>
              <a:rPr lang="uk-UA" dirty="0"/>
              <a:t>Частина розвозить замовлення власним транспортом. </a:t>
            </a:r>
            <a:endParaRPr lang="en-US" dirty="0"/>
          </a:p>
          <a:p>
            <a:pPr lvl="0"/>
            <a:r>
              <a:rPr lang="uk-UA" dirty="0"/>
              <a:t>Виробники м’яса. </a:t>
            </a:r>
            <a:endParaRPr lang="pl-PL" dirty="0"/>
          </a:p>
          <a:p>
            <a:pPr lvl="0"/>
            <a:r>
              <a:rPr lang="uk-UA" dirty="0"/>
              <a:t>Зараз, у зв’язку з блокуванням колишнім експортерам доступу на британський ринок,  виробники вирішили створити Інтернет-ринки збуту всередині країни.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0949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85C2EF-DC51-4141-861A-5BEDA44F0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Заходи, вжиті в Польщі для збереження виробництва у сільській місцевості.</a:t>
            </a:r>
            <a:endParaRPr lang="en-US" dirty="0"/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4AC80C3D-BAEF-4FBE-BE5A-2948B3A8BE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9725" y="1945941"/>
            <a:ext cx="8732549" cy="491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0878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Obraz zawierający droga, ciężarówka, furgonetka, zewnętrzne&#10;&#10;Opis wygenerowany automatycznie">
            <a:extLst>
              <a:ext uri="{FF2B5EF4-FFF2-40B4-BE49-F238E27FC236}">
                <a16:creationId xmlns:a16="http://schemas.microsoft.com/office/drawing/2014/main" id="{1B3A2712-9703-43B9-957B-CF9BAADC7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591" y="1656263"/>
            <a:ext cx="7816818" cy="520173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F685A42-EE93-4098-8E13-45B15F001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z-Cyrl-AZ" dirty="0"/>
              <a:t>Кур'єрські компанії в Польщі.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686E8E-8784-474F-9E23-547A1116C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5048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rysunek&#10;&#10;Opis wygenerowany automatycznie">
            <a:extLst>
              <a:ext uri="{FF2B5EF4-FFF2-40B4-BE49-F238E27FC236}">
                <a16:creationId xmlns:a16="http://schemas.microsoft.com/office/drawing/2014/main" id="{CF74E0C3-CE3A-4A22-AE30-8212B615AC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150" y="1937808"/>
            <a:ext cx="7759700" cy="452649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C0960FE-4FBF-4528-A4AC-1C2071921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z-Cyrl-AZ" dirty="0"/>
              <a:t>Кур'єрські компанії в Польщі.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78AE23-77C8-4544-905A-9CEC5F456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501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8A91F67-EA89-4D17-8138-429398749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667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DB7BFC-7971-4D63-9563-61960F6F9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z-Cyrl-AZ" dirty="0"/>
              <a:t>Характеристика захворюваності.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520D47-DA58-419C-B4A6-92F2D6D1E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З отриманого під час епідемії досвіду випливає, що 60-80% населення заразиться вірусом, з них 80% матиме безсимптомний перебіг інфікування, а 20% потребуватиме медичної допомоги для підтримання життєдіяльності. </a:t>
            </a:r>
            <a:endParaRPr lang="pl-PL" dirty="0"/>
          </a:p>
          <a:p>
            <a:r>
              <a:rPr lang="uk-UA" dirty="0"/>
              <a:t>З госпіталізованих осіб помре від 2% до 4%. Це тільки припущення – відсутні статистичні дані, оскільки багато країн, у тому числі, Польща, приховують дані, або креативно ставляться до встановлення причин смерті. </a:t>
            </a:r>
            <a:endParaRPr lang="pl-PL" dirty="0"/>
          </a:p>
          <a:p>
            <a:r>
              <a:rPr lang="uk-UA" dirty="0"/>
              <a:t>У багатьох випадках померлим не проводяться аналізи на предмет зараження </a:t>
            </a:r>
            <a:r>
              <a:rPr lang="pl-PL" dirty="0" err="1"/>
              <a:t>covid</a:t>
            </a:r>
            <a:r>
              <a:rPr lang="pl-PL" dirty="0"/>
              <a:t> 19</a:t>
            </a:r>
            <a:r>
              <a:rPr lang="uk-UA" dirty="0"/>
              <a:t>, а причиною їхньої смерті вказують супровідні захворювання.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527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egar&#10;&#10;Opis wygenerowany automatycznie">
            <a:extLst>
              <a:ext uri="{FF2B5EF4-FFF2-40B4-BE49-F238E27FC236}">
                <a16:creationId xmlns:a16="http://schemas.microsoft.com/office/drawing/2014/main" id="{7AD8F72A-1CFA-4B08-8DC9-16383F4A3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184" y="231228"/>
            <a:ext cx="13269962" cy="690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82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F2F418-D924-48B3-9DE9-F6293702A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На що спрямована ізоляція?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3841765-D0A7-4906-8F9F-114610A52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Вона має розтягнути в часі пікову захворюваність населення, і тим самим дати можливість забезпечити медичну допомогу якомога більшій кількості хворих, котрі вимагають госпіталізації й інтубації. </a:t>
            </a:r>
            <a:endParaRPr lang="pl-PL" dirty="0"/>
          </a:p>
          <a:p>
            <a:r>
              <a:rPr lang="uk-UA" dirty="0"/>
              <a:t>Кожна з країн має обмежену кількість апаратів штучної вентиляції легень, і це є вузьким місцем у обмеженні смертності осіб, заражених коронавірусом.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777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wewnątrz, samolot, siedzi, czerwony&#10;&#10;Opis wygenerowany automatycznie">
            <a:extLst>
              <a:ext uri="{FF2B5EF4-FFF2-40B4-BE49-F238E27FC236}">
                <a16:creationId xmlns:a16="http://schemas.microsoft.com/office/drawing/2014/main" id="{C5F1816D-8E9B-4C3B-A057-170F4160D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31" y="-6057"/>
            <a:ext cx="10657490" cy="710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14715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4779</TotalTime>
  <Words>1199</Words>
  <Application>Microsoft Office PowerPoint</Application>
  <PresentationFormat>Panoramiczny</PresentationFormat>
  <Paragraphs>85</Paragraphs>
  <Slides>47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47</vt:i4>
      </vt:variant>
    </vt:vector>
  </HeadingPairs>
  <TitlesOfParts>
    <vt:vector size="51" baseType="lpstr">
      <vt:lpstr>Arial</vt:lpstr>
      <vt:lpstr>Calibri</vt:lpstr>
      <vt:lpstr>Calibri Light</vt:lpstr>
      <vt:lpstr>Motyw pakietu Office</vt:lpstr>
      <vt:lpstr>Місцеві ринки в сільській місцевості під час пандемії в Польщі.</vt:lpstr>
      <vt:lpstr>Prezentacja programu PowerPoint</vt:lpstr>
      <vt:lpstr>Епідемія covid 19.</vt:lpstr>
      <vt:lpstr>Prezentacja programu PowerPoint</vt:lpstr>
      <vt:lpstr>Prezentacja programu PowerPoint</vt:lpstr>
      <vt:lpstr>Характеристика захворюваності.</vt:lpstr>
      <vt:lpstr>Prezentacja programu PowerPoint</vt:lpstr>
      <vt:lpstr>На що спрямована ізоляція?</vt:lpstr>
      <vt:lpstr>Prezentacja programu PowerPoint</vt:lpstr>
      <vt:lpstr>Prezentacja programu PowerPoint</vt:lpstr>
      <vt:lpstr>ізоляція?</vt:lpstr>
      <vt:lpstr>Prezentacja programu PowerPoint</vt:lpstr>
      <vt:lpstr>Ізоляція в різних країнах.</vt:lpstr>
      <vt:lpstr>Prezentacja programu PowerPoint</vt:lpstr>
      <vt:lpstr>Ізоляція - де і коли</vt:lpstr>
      <vt:lpstr>Prezentacja programu PowerPoint</vt:lpstr>
      <vt:lpstr>Небезпечні місця</vt:lpstr>
      <vt:lpstr>Prezentacja programu PowerPoint</vt:lpstr>
      <vt:lpstr>Prezentacja programu PowerPoint</vt:lpstr>
      <vt:lpstr>Ізоляція - де і коли</vt:lpstr>
      <vt:lpstr>Prezentacja programu PowerPoint</vt:lpstr>
      <vt:lpstr>Prezentacja programu PowerPoint</vt:lpstr>
      <vt:lpstr>Prezentacja programu PowerPoint</vt:lpstr>
      <vt:lpstr>Prezentacja programu PowerPoint</vt:lpstr>
      <vt:lpstr>Наслідки ізоляції</vt:lpstr>
      <vt:lpstr>Prezentacja programu PowerPoint</vt:lpstr>
      <vt:lpstr>Наслідки ізоляції</vt:lpstr>
      <vt:lpstr>Prezentacja programu PowerPoint</vt:lpstr>
      <vt:lpstr>Prezentacja programu PowerPoint</vt:lpstr>
      <vt:lpstr>Забезпечення дітей їжею під час ізоляції.</vt:lpstr>
      <vt:lpstr>Карантинне харчування для людей. Муніципальні центри соціальної допомоги.</vt:lpstr>
      <vt:lpstr>Prezentacja programu PowerPoint</vt:lpstr>
      <vt:lpstr>Ізоляція</vt:lpstr>
      <vt:lpstr>Prezentacja programu PowerPoint</vt:lpstr>
      <vt:lpstr>Ізоляція збуту продукції.</vt:lpstr>
      <vt:lpstr>Prezentacja programu PowerPoint</vt:lpstr>
      <vt:lpstr>Prezentacja programu PowerPoint</vt:lpstr>
      <vt:lpstr>Заходи, вжиті в Польщі для збереження виробництва у сільській місцевості.</vt:lpstr>
      <vt:lpstr>Виробники сирів</vt:lpstr>
      <vt:lpstr>Prezentacja programu PowerPoint</vt:lpstr>
      <vt:lpstr>Заходи, вжиті в Польщі для збереження виробництва у сільській місцевості.</vt:lpstr>
      <vt:lpstr>Виробники борошна і виробники хлібобулочних виробів. </vt:lpstr>
      <vt:lpstr>Заходи, вжиті в Польщі для збереження виробництва у сільській місцевості.</vt:lpstr>
      <vt:lpstr>Виробники м’ясних копченостей</vt:lpstr>
      <vt:lpstr>Заходи, вжиті в Польщі для збереження виробництва у сільській місцевості.</vt:lpstr>
      <vt:lpstr>Кур'єрські компанії в Польщі.</vt:lpstr>
      <vt:lpstr>Кур'єрські компанії в Польщі.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Rynki towarów w czasie epidemii</dc:title>
  <dc:creator>7</dc:creator>
  <cp:lastModifiedBy>wojciech marchlewski</cp:lastModifiedBy>
  <cp:revision>38</cp:revision>
  <dcterms:created xsi:type="dcterms:W3CDTF">2020-03-31T12:31:59Z</dcterms:created>
  <dcterms:modified xsi:type="dcterms:W3CDTF">2020-04-18T17:38:29Z</dcterms:modified>
</cp:coreProperties>
</file>