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39" r:id="rId2"/>
    <p:sldId id="361" r:id="rId3"/>
    <p:sldId id="363" r:id="rId4"/>
    <p:sldId id="362" r:id="rId5"/>
    <p:sldId id="343" r:id="rId6"/>
    <p:sldId id="344" r:id="rId7"/>
    <p:sldId id="347" r:id="rId8"/>
    <p:sldId id="351" r:id="rId9"/>
    <p:sldId id="355" r:id="rId10"/>
    <p:sldId id="356" r:id="rId11"/>
    <p:sldId id="357" r:id="rId12"/>
    <p:sldId id="358" r:id="rId13"/>
    <p:sldId id="348" r:id="rId14"/>
    <p:sldId id="364" r:id="rId15"/>
    <p:sldId id="353" r:id="rId16"/>
    <p:sldId id="349" r:id="rId17"/>
    <p:sldId id="345" r:id="rId18"/>
    <p:sldId id="350" r:id="rId19"/>
    <p:sldId id="354" r:id="rId20"/>
    <p:sldId id="359" r:id="rId21"/>
    <p:sldId id="360" r:id="rId22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CC99"/>
    <a:srgbClr val="99D6CD"/>
    <a:srgbClr val="ED3232"/>
    <a:srgbClr val="E6E6E6"/>
    <a:srgbClr val="B4821E"/>
    <a:srgbClr val="FFDA82"/>
    <a:srgbClr val="D6D643"/>
    <a:srgbClr val="D9DB42"/>
    <a:srgbClr val="4085C2"/>
    <a:srgbClr val="889DC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Помірний стиль 4 –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7004" autoAdjust="0"/>
  </p:normalViewPr>
  <p:slideViewPr>
    <p:cSldViewPr snapToGrid="0">
      <p:cViewPr varScale="1">
        <p:scale>
          <a:sx n="46" d="100"/>
          <a:sy n="46" d="100"/>
        </p:scale>
        <p:origin x="-144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92081F-DEBC-42C7-8D28-D54F9B19FCAA}" type="datetimeFigureOut">
              <a:rPr lang="uk-UA" smtClean="0"/>
              <a:pPr/>
              <a:t>12.02.2020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5A6848-EAD0-49D5-8AB3-397D84F2CAF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91553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5A6848-EAD0-49D5-8AB3-397D84F2CAF8}" type="slidenum">
              <a:rPr lang="uk-UA" smtClean="0"/>
              <a:pPr/>
              <a:t>1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5A6848-EAD0-49D5-8AB3-397D84F2CAF8}" type="slidenum">
              <a:rPr lang="uk-UA" smtClean="0"/>
              <a:pPr/>
              <a:t>4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5A6848-EAD0-49D5-8AB3-397D84F2CAF8}" type="slidenum">
              <a:rPr lang="uk-UA" smtClean="0"/>
              <a:pPr/>
              <a:t>5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5A6848-EAD0-49D5-8AB3-397D84F2CAF8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5A6848-EAD0-49D5-8AB3-397D84F2CAF8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Червоним кольором</a:t>
            </a:r>
            <a:r>
              <a:rPr lang="uk-UA" baseline="0" dirty="0" smtClean="0"/>
              <a:t> виділені ті показники, які пропонуються додати до поточних показників річної звітності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5A6848-EAD0-49D5-8AB3-397D84F2CAF8}" type="slidenum">
              <a:rPr lang="uk-UA" smtClean="0"/>
              <a:pPr/>
              <a:t>15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5A6848-EAD0-49D5-8AB3-397D84F2CAF8}" type="slidenum">
              <a:rPr lang="uk-UA" smtClean="0"/>
              <a:pPr/>
              <a:t>19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5A6848-EAD0-49D5-8AB3-397D84F2CAF8}" type="slidenum">
              <a:rPr lang="uk-UA" smtClean="0"/>
              <a:pPr/>
              <a:t>20</a:t>
            </a:fld>
            <a:endParaRPr 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5A6848-EAD0-49D5-8AB3-397D84F2CAF8}" type="slidenum">
              <a:rPr lang="uk-UA" smtClean="0"/>
              <a:pPr/>
              <a:t>21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9779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874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3275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8165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250185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323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01840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944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4572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1833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0216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5608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6281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36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646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5967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57093-EE5F-4D1D-A355-8765CCAE55CC}" type="datetimeFigureOut">
              <a:rPr lang="en-US" smtClean="0"/>
              <a:pPr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3F7BF58-F6DC-4DA7-8DED-4240FC95FF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8682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9703" y="2541069"/>
            <a:ext cx="9128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ЦКП МІНІМАЛЬНІ СТАНДАРТИ       </a:t>
            </a:r>
            <a:endParaRPr lang="uk-UA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0425" y="5343695"/>
            <a:ext cx="56217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Дорошенко Натал</a:t>
            </a:r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ія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r"/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Рада Донорів з Децентралізації при </a:t>
            </a:r>
            <a:r>
              <a:rPr lang="uk-UA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Мінрегіон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       Координатор </a:t>
            </a:r>
            <a:r>
              <a:rPr lang="uk-UA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груп, експерт з децентралізації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uk-UA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Київ,  12 лютого 2020 р.</a:t>
            </a:r>
            <a:r>
              <a:rPr lang="uk-UA" i="1" u="sng" dirty="0" smtClean="0"/>
              <a:t>  </a:t>
            </a:r>
            <a:endParaRPr lang="uk-UA" i="1" u="sng" dirty="0"/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10425" y="5343695"/>
            <a:ext cx="562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uk-UA" i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87086" y="1831171"/>
            <a:ext cx="447539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10425" y="5343695"/>
            <a:ext cx="562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uk-UA" i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53174" y="1831171"/>
            <a:ext cx="474322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Закріплення стандартів </a:t>
            </a:r>
          </a:p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законодавчому рівні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10425" y="5343695"/>
            <a:ext cx="562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uk-UA" i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07884" y="1831171"/>
            <a:ext cx="503381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5412" y="532160"/>
            <a:ext cx="91288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озкласти</a:t>
            </a:r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uk-UA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поличкам”</a:t>
            </a:r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збалансована модель 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BCG Balanced Scorecard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0425" y="5343695"/>
            <a:ext cx="562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uk-UA" i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40327" y="2925680"/>
            <a:ext cx="9975273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Клієнтські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суспільна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вигода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внутрішніх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співробітники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10425" y="5343695"/>
            <a:ext cx="562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uk-UA" i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1566" y="570407"/>
            <a:ext cx="99485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BCG Balanced Scorecard </a:t>
            </a:r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/Річна звітність 7нк (клуби)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1789608"/>
            <a:ext cx="4336473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1.Клієнтські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внутрішніх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співробітники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1491" y="1564243"/>
            <a:ext cx="691341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 КУЛЬТУРНО-МАСОВІ ЗАХОДИ, ВІДВІДУВАЧІ КЛУБНОГО ЗАКЛАДУ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 НАДХОДЖЕННЯ ТА ВИТРАТИ КОШТІВ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 АМАТОРСЬКІ ФОРМУВАННЯ ТА ЇХ УЧАСНИКИ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4. ПЕРСОНАЛ, МАТЕРІАЛЬНО-ТЕХНІЧНА БАЗА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9993" y="1973032"/>
            <a:ext cx="1100167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solidFill>
                  <a:srgbClr val="FF0000"/>
                </a:solidFill>
              </a:rPr>
              <a:t>Кількість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закладів</a:t>
            </a:r>
            <a:r>
              <a:rPr lang="ru-RU" sz="3200" dirty="0" smtClean="0">
                <a:solidFill>
                  <a:srgbClr val="FF0000"/>
                </a:solidFill>
              </a:rPr>
              <a:t>/на </a:t>
            </a:r>
            <a:r>
              <a:rPr lang="ru-RU" sz="3200" dirty="0" err="1" smtClean="0">
                <a:solidFill>
                  <a:srgbClr val="FF0000"/>
                </a:solidFill>
              </a:rPr>
              <a:t>кількість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населення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          </a:t>
            </a:r>
            <a:endParaRPr lang="uk-UA" sz="3200" dirty="0" smtClean="0">
              <a:solidFill>
                <a:srgbClr val="FF0000"/>
              </a:solidFill>
            </a:endParaRPr>
          </a:p>
          <a:p>
            <a:r>
              <a:rPr lang="ru-RU" sz="3200" dirty="0" err="1" smtClean="0">
                <a:solidFill>
                  <a:srgbClr val="FF0000"/>
                </a:solidFill>
              </a:rPr>
              <a:t>Площа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приміщень</a:t>
            </a:r>
            <a:r>
              <a:rPr lang="ru-RU" sz="3200" dirty="0" smtClean="0">
                <a:solidFill>
                  <a:srgbClr val="FF0000"/>
                </a:solidFill>
              </a:rPr>
              <a:t>  </a:t>
            </a:r>
          </a:p>
          <a:p>
            <a:r>
              <a:rPr lang="ru-RU" sz="3200" dirty="0" err="1" smtClean="0">
                <a:solidFill>
                  <a:srgbClr val="FF0000"/>
                </a:solidFill>
              </a:rPr>
              <a:t>Вартість</a:t>
            </a:r>
            <a:r>
              <a:rPr lang="ru-RU" sz="3200" dirty="0" smtClean="0">
                <a:solidFill>
                  <a:srgbClr val="FF0000"/>
                </a:solidFill>
              </a:rPr>
              <a:t> 1 </a:t>
            </a:r>
            <a:r>
              <a:rPr lang="ru-RU" sz="3200" dirty="0" err="1" smtClean="0">
                <a:solidFill>
                  <a:srgbClr val="FF0000"/>
                </a:solidFill>
              </a:rPr>
              <a:t>кв</a:t>
            </a:r>
            <a:r>
              <a:rPr lang="ru-RU" sz="3200" dirty="0" smtClean="0">
                <a:solidFill>
                  <a:srgbClr val="FF0000"/>
                </a:solidFill>
              </a:rPr>
              <a:t> м </a:t>
            </a:r>
          </a:p>
          <a:p>
            <a:r>
              <a:rPr lang="ru-RU" sz="3200" dirty="0" err="1" smtClean="0">
                <a:solidFill>
                  <a:srgbClr val="FF0000"/>
                </a:solidFill>
              </a:rPr>
              <a:t>Відстань</a:t>
            </a:r>
            <a:r>
              <a:rPr lang="ru-RU" sz="3200" dirty="0" smtClean="0">
                <a:solidFill>
                  <a:srgbClr val="FF0000"/>
                </a:solidFill>
              </a:rPr>
              <a:t> до </a:t>
            </a:r>
            <a:r>
              <a:rPr lang="ru-RU" sz="3200" dirty="0" err="1" smtClean="0">
                <a:solidFill>
                  <a:srgbClr val="FF0000"/>
                </a:solidFill>
              </a:rPr>
              <a:t>найближчого</a:t>
            </a:r>
            <a:r>
              <a:rPr lang="ru-RU" sz="3200" dirty="0" smtClean="0">
                <a:solidFill>
                  <a:srgbClr val="FF0000"/>
                </a:solidFill>
              </a:rPr>
              <a:t> закладу </a:t>
            </a:r>
            <a:r>
              <a:rPr lang="ru-RU" sz="3200" dirty="0" smtClean="0"/>
              <a:t>  </a:t>
            </a:r>
          </a:p>
          <a:p>
            <a:r>
              <a:rPr lang="ru-RU" sz="3200" dirty="0" err="1" smtClean="0"/>
              <a:t>Матеріально-технічне</a:t>
            </a:r>
            <a:r>
              <a:rPr lang="ru-RU" sz="3200" dirty="0" smtClean="0"/>
              <a:t> </a:t>
            </a:r>
            <a:r>
              <a:rPr lang="ru-RU" sz="3200" dirty="0" err="1" smtClean="0"/>
              <a:t>забезпечення</a:t>
            </a:r>
            <a:r>
              <a:rPr lang="ru-RU" sz="3200" dirty="0" smtClean="0"/>
              <a:t>   </a:t>
            </a:r>
          </a:p>
          <a:p>
            <a:r>
              <a:rPr lang="ru-RU" sz="3200" dirty="0" err="1" smtClean="0">
                <a:solidFill>
                  <a:srgbClr val="FF0000"/>
                </a:solidFill>
              </a:rPr>
              <a:t>Швидкість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інтернет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smtClean="0"/>
              <a:t>  </a:t>
            </a:r>
          </a:p>
          <a:p>
            <a:r>
              <a:rPr lang="ru-RU" sz="3200" dirty="0" smtClean="0"/>
              <a:t>Час </a:t>
            </a:r>
            <a:r>
              <a:rPr lang="ru-RU" sz="3200" dirty="0" err="1" smtClean="0"/>
              <a:t>роботи</a:t>
            </a:r>
            <a:r>
              <a:rPr lang="ru-RU" sz="3200" dirty="0" smtClean="0"/>
              <a:t>   </a:t>
            </a:r>
          </a:p>
          <a:p>
            <a:r>
              <a:rPr lang="ru-RU" sz="3200" dirty="0" err="1" smtClean="0">
                <a:solidFill>
                  <a:srgbClr val="FF0000"/>
                </a:solidFill>
              </a:rPr>
              <a:t>Інклюзивний</a:t>
            </a:r>
            <a:r>
              <a:rPr lang="ru-RU" sz="3200" dirty="0" smtClean="0">
                <a:solidFill>
                  <a:srgbClr val="FF0000"/>
                </a:solidFill>
              </a:rPr>
              <a:t> доступ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10425" y="5343695"/>
            <a:ext cx="562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uk-UA" i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42499" y="265606"/>
            <a:ext cx="725833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інфрастуктура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7702" y="1280305"/>
            <a:ext cx="1086313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Кількість</a:t>
            </a:r>
            <a:r>
              <a:rPr lang="ru-RU" sz="3200" dirty="0" smtClean="0"/>
              <a:t> </a:t>
            </a:r>
            <a:r>
              <a:rPr lang="ru-RU" sz="3200" dirty="0" err="1" smtClean="0"/>
              <a:t>працівників</a:t>
            </a:r>
            <a:r>
              <a:rPr lang="ru-RU" sz="3200" dirty="0" smtClean="0"/>
              <a:t> (</a:t>
            </a:r>
            <a:r>
              <a:rPr lang="ru-RU" sz="3200" dirty="0" err="1" smtClean="0"/>
              <a:t>з</a:t>
            </a:r>
            <a:r>
              <a:rPr lang="ru-RU" sz="3200" dirty="0" smtClean="0"/>
              <a:t> них: </a:t>
            </a:r>
            <a:r>
              <a:rPr lang="ru-RU" sz="3200" dirty="0" err="1" smtClean="0"/>
              <a:t>здійснюють</a:t>
            </a:r>
            <a:r>
              <a:rPr lang="ru-RU" sz="3200" dirty="0" smtClean="0"/>
              <a:t>  </a:t>
            </a:r>
            <a:r>
              <a:rPr lang="ru-RU" sz="3200" dirty="0" err="1" smtClean="0"/>
              <a:t>культурно-освітню</a:t>
            </a:r>
            <a:r>
              <a:rPr lang="ru-RU" sz="3200" dirty="0" smtClean="0"/>
              <a:t> </a:t>
            </a:r>
            <a:r>
              <a:rPr lang="ru-RU" sz="3200" dirty="0" err="1" smtClean="0"/>
              <a:t>діяльність</a:t>
            </a:r>
            <a:r>
              <a:rPr lang="ru-RU" sz="3200" dirty="0" smtClean="0"/>
              <a:t>, </a:t>
            </a:r>
            <a:r>
              <a:rPr lang="ru-RU" sz="3200" dirty="0" err="1" smtClean="0"/>
              <a:t>жінки</a:t>
            </a:r>
            <a:r>
              <a:rPr lang="ru-RU" sz="3200" dirty="0" smtClean="0"/>
              <a:t>, особи у </a:t>
            </a:r>
            <a:r>
              <a:rPr lang="ru-RU" sz="3200" dirty="0" err="1" smtClean="0"/>
              <a:t>віці</a:t>
            </a:r>
            <a:r>
              <a:rPr lang="ru-RU" sz="3200" dirty="0" smtClean="0"/>
              <a:t> 15 – 35 </a:t>
            </a:r>
            <a:r>
              <a:rPr lang="ru-RU" sz="3200" dirty="0" err="1" smtClean="0"/>
              <a:t>років</a:t>
            </a:r>
            <a:r>
              <a:rPr lang="ru-RU" sz="3200" dirty="0" smtClean="0"/>
              <a:t>, </a:t>
            </a:r>
            <a:r>
              <a:rPr lang="ru-RU" sz="3200" dirty="0" err="1" smtClean="0"/>
              <a:t>мають</a:t>
            </a:r>
            <a:r>
              <a:rPr lang="ru-RU" sz="3200" dirty="0" smtClean="0"/>
              <a:t> </a:t>
            </a:r>
            <a:r>
              <a:rPr lang="ru-RU" sz="3200" dirty="0" err="1" smtClean="0"/>
              <a:t>освіту</a:t>
            </a:r>
            <a:r>
              <a:rPr lang="ru-RU" sz="3200" dirty="0" smtClean="0"/>
              <a:t> </a:t>
            </a:r>
            <a:r>
              <a:rPr lang="ru-RU" sz="3200" dirty="0" err="1" smtClean="0"/>
              <a:t>відповідного</a:t>
            </a:r>
            <a:r>
              <a:rPr lang="ru-RU" sz="3200" dirty="0" smtClean="0"/>
              <a:t> </a:t>
            </a:r>
            <a:r>
              <a:rPr lang="ru-RU" sz="3200" dirty="0" err="1" smtClean="0"/>
              <a:t>спрямування</a:t>
            </a:r>
            <a:r>
              <a:rPr lang="ru-RU" sz="3200" dirty="0" smtClean="0"/>
              <a:t>, </a:t>
            </a:r>
            <a:r>
              <a:rPr lang="ru-RU" sz="3200" dirty="0" err="1" smtClean="0"/>
              <a:t>з</a:t>
            </a:r>
            <a:r>
              <a:rPr lang="ru-RU" sz="3200" dirty="0" smtClean="0"/>
              <a:t> них: </a:t>
            </a:r>
            <a:r>
              <a:rPr lang="ru-RU" sz="3200" dirty="0" err="1" smtClean="0"/>
              <a:t>мають</a:t>
            </a:r>
            <a:r>
              <a:rPr lang="ru-RU" sz="3200" dirty="0" smtClean="0"/>
              <a:t> </a:t>
            </a:r>
            <a:r>
              <a:rPr lang="ru-RU" sz="3200" dirty="0" err="1" smtClean="0"/>
              <a:t>вищу</a:t>
            </a:r>
            <a:r>
              <a:rPr lang="ru-RU" sz="3200" dirty="0" smtClean="0"/>
              <a:t> </a:t>
            </a:r>
            <a:r>
              <a:rPr lang="ru-RU" sz="3200" dirty="0" err="1" smtClean="0"/>
              <a:t>освіту</a:t>
            </a:r>
            <a:r>
              <a:rPr lang="ru-RU" sz="3200" dirty="0" smtClean="0"/>
              <a:t> другого </a:t>
            </a:r>
            <a:r>
              <a:rPr lang="ru-RU" sz="3200" dirty="0" err="1" smtClean="0"/>
              <a:t>рівня</a:t>
            </a:r>
            <a:r>
              <a:rPr lang="ru-RU" sz="3200" dirty="0" smtClean="0"/>
              <a:t>)</a:t>
            </a:r>
          </a:p>
          <a:p>
            <a:r>
              <a:rPr lang="uk-UA" sz="3200" dirty="0" smtClean="0">
                <a:solidFill>
                  <a:srgbClr val="FF0000"/>
                </a:solidFill>
              </a:rPr>
              <a:t>Кількість співробітників для установи (розрахунок)</a:t>
            </a:r>
          </a:p>
          <a:p>
            <a:r>
              <a:rPr lang="uk-UA" sz="3200" dirty="0" smtClean="0">
                <a:solidFill>
                  <a:srgbClr val="FF0000"/>
                </a:solidFill>
              </a:rPr>
              <a:t>Професійні вимоги до співробітників</a:t>
            </a:r>
          </a:p>
          <a:p>
            <a:r>
              <a:rPr lang="uk-UA" sz="3200" dirty="0" smtClean="0">
                <a:solidFill>
                  <a:srgbClr val="FF0000"/>
                </a:solidFill>
              </a:rPr>
              <a:t>Відсоток працівників, які задоволені умовами праці</a:t>
            </a:r>
          </a:p>
          <a:p>
            <a:r>
              <a:rPr lang="uk-UA" sz="3200" dirty="0" smtClean="0">
                <a:solidFill>
                  <a:srgbClr val="FF0000"/>
                </a:solidFill>
              </a:rPr>
              <a:t>Відсоток працівників, які задоволені умовами для професійного зростання та розвитку кар’єри</a:t>
            </a:r>
            <a:endParaRPr lang="ru-RU" sz="3200" dirty="0" smtClean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0425" y="5343695"/>
            <a:ext cx="562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uk-UA" i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75584" y="251752"/>
            <a:ext cx="719216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співробітники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7702" y="1280305"/>
            <a:ext cx="1125106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Кількість відвідувань</a:t>
            </a:r>
            <a:endParaRPr lang="ru-RU" sz="3200" dirty="0" smtClean="0"/>
          </a:p>
          <a:p>
            <a:r>
              <a:rPr lang="uk-UA" sz="3200" dirty="0" smtClean="0"/>
              <a:t>Кількість виставок творів мистецтва</a:t>
            </a:r>
          </a:p>
          <a:p>
            <a:r>
              <a:rPr lang="uk-UA" sz="3200" dirty="0" smtClean="0"/>
              <a:t>Кількість </a:t>
            </a:r>
            <a:r>
              <a:rPr lang="ru-RU" sz="3200" dirty="0" err="1" smtClean="0"/>
              <a:t>вистав</a:t>
            </a:r>
            <a:r>
              <a:rPr lang="ru-RU" sz="3200" dirty="0" smtClean="0"/>
              <a:t> та </a:t>
            </a:r>
            <a:r>
              <a:rPr lang="ru-RU" sz="3200" dirty="0" err="1" smtClean="0"/>
              <a:t>концерів</a:t>
            </a:r>
            <a:r>
              <a:rPr lang="ru-RU" sz="3200" dirty="0" smtClean="0"/>
              <a:t> и </a:t>
            </a:r>
            <a:r>
              <a:rPr lang="ru-RU" sz="3200" dirty="0" err="1" smtClean="0"/>
              <a:t>аматорських</a:t>
            </a:r>
            <a:r>
              <a:rPr lang="ru-RU" sz="3200" dirty="0" smtClean="0"/>
              <a:t> </a:t>
            </a:r>
            <a:r>
              <a:rPr lang="ru-RU" sz="3200" dirty="0" err="1" smtClean="0"/>
              <a:t>колективів</a:t>
            </a:r>
            <a:endParaRPr lang="ru-RU" sz="3200" dirty="0" smtClean="0"/>
          </a:p>
          <a:p>
            <a:r>
              <a:rPr lang="uk-UA" sz="3200" dirty="0" smtClean="0"/>
              <a:t>Кількість </a:t>
            </a:r>
            <a:r>
              <a:rPr lang="ru-RU" sz="3200" dirty="0" err="1" smtClean="0"/>
              <a:t>вистав</a:t>
            </a:r>
            <a:r>
              <a:rPr lang="ru-RU" sz="3200" dirty="0" smtClean="0"/>
              <a:t> та </a:t>
            </a:r>
            <a:r>
              <a:rPr lang="ru-RU" sz="3200" dirty="0" err="1" smtClean="0"/>
              <a:t>концертів</a:t>
            </a:r>
            <a:r>
              <a:rPr lang="ru-RU" sz="3200" dirty="0" smtClean="0"/>
              <a:t> </a:t>
            </a:r>
            <a:r>
              <a:rPr lang="ru-RU" sz="3200" dirty="0" err="1" smtClean="0"/>
              <a:t>професійних</a:t>
            </a:r>
            <a:r>
              <a:rPr lang="ru-RU" sz="3200" dirty="0" smtClean="0"/>
              <a:t> </a:t>
            </a:r>
            <a:r>
              <a:rPr lang="ru-RU" sz="3200" dirty="0" err="1" smtClean="0"/>
              <a:t>колективів</a:t>
            </a:r>
            <a:endParaRPr lang="ru-RU" sz="3200" dirty="0" smtClean="0"/>
          </a:p>
          <a:p>
            <a:r>
              <a:rPr lang="uk-UA" sz="3200" dirty="0" smtClean="0"/>
              <a:t>Кількість </a:t>
            </a:r>
            <a:r>
              <a:rPr lang="ru-RU" sz="3200" dirty="0" err="1" smtClean="0"/>
              <a:t>культурно-освітніх</a:t>
            </a:r>
            <a:r>
              <a:rPr lang="ru-RU" sz="3200" dirty="0" smtClean="0"/>
              <a:t> та </a:t>
            </a:r>
            <a:r>
              <a:rPr lang="ru-RU" sz="3200" dirty="0" err="1" smtClean="0"/>
              <a:t>розважальних</a:t>
            </a:r>
            <a:r>
              <a:rPr lang="ru-RU" sz="3200" dirty="0" smtClean="0"/>
              <a:t> </a:t>
            </a:r>
            <a:r>
              <a:rPr lang="ru-RU" sz="3200" dirty="0" err="1" smtClean="0"/>
              <a:t>заходів</a:t>
            </a:r>
            <a:endParaRPr lang="ru-RU" sz="3200" dirty="0" smtClean="0"/>
          </a:p>
          <a:p>
            <a:r>
              <a:rPr lang="uk-UA" sz="3200" dirty="0" smtClean="0"/>
              <a:t>Кількість </a:t>
            </a:r>
            <a:r>
              <a:rPr lang="ru-RU" sz="3200" dirty="0" err="1" smtClean="0"/>
              <a:t>суспільних</a:t>
            </a:r>
            <a:r>
              <a:rPr lang="ru-RU" sz="3200" dirty="0" smtClean="0"/>
              <a:t> </a:t>
            </a:r>
            <a:r>
              <a:rPr lang="ru-RU" sz="3200" dirty="0" err="1" smtClean="0"/>
              <a:t>заходів</a:t>
            </a:r>
            <a:endParaRPr lang="ru-RU" sz="3200" dirty="0" smtClean="0"/>
          </a:p>
          <a:p>
            <a:r>
              <a:rPr lang="uk-UA" sz="3200" dirty="0" smtClean="0">
                <a:solidFill>
                  <a:srgbClr val="FF0000"/>
                </a:solidFill>
              </a:rPr>
              <a:t>Якість обслуговування/</a:t>
            </a:r>
            <a:r>
              <a:rPr lang="ru-RU" sz="3200" dirty="0" err="1" smtClean="0">
                <a:solidFill>
                  <a:srgbClr val="FF0000"/>
                </a:solidFill>
              </a:rPr>
              <a:t>Рівень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задоволеності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глядачами</a:t>
            </a:r>
            <a:endParaRPr lang="ru-RU" sz="3200" dirty="0" smtClean="0">
              <a:solidFill>
                <a:srgbClr val="FF0000"/>
              </a:solidFill>
            </a:endParaRPr>
          </a:p>
          <a:p>
            <a:pPr algn="ctr"/>
            <a:endParaRPr lang="uk-UA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0425" y="5343695"/>
            <a:ext cx="562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uk-UA" i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7676" y="445716"/>
            <a:ext cx="45339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Клієнтські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6030" y="1834487"/>
            <a:ext cx="91288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Кількість</a:t>
            </a:r>
            <a:r>
              <a:rPr lang="ru-RU" sz="3200" dirty="0" smtClean="0"/>
              <a:t> </a:t>
            </a:r>
            <a:r>
              <a:rPr lang="ru-RU" sz="3200" dirty="0" err="1" smtClean="0"/>
              <a:t>аматорських</a:t>
            </a:r>
            <a:r>
              <a:rPr lang="ru-RU" sz="3200" dirty="0" smtClean="0"/>
              <a:t> </a:t>
            </a:r>
            <a:r>
              <a:rPr lang="ru-RU" sz="3200" dirty="0" err="1" smtClean="0"/>
              <a:t>формувань</a:t>
            </a:r>
            <a:r>
              <a:rPr lang="ru-RU" sz="3200" dirty="0" smtClean="0"/>
              <a:t> ( </a:t>
            </a:r>
            <a:r>
              <a:rPr lang="ru-RU" sz="3200" dirty="0" err="1" smtClean="0"/>
              <a:t>з</a:t>
            </a:r>
            <a:r>
              <a:rPr lang="ru-RU" sz="3200" dirty="0" smtClean="0"/>
              <a:t> них, </a:t>
            </a:r>
          </a:p>
          <a:p>
            <a:r>
              <a:rPr lang="ru-RU" sz="3200" dirty="0" smtClean="0"/>
              <a:t>на </a:t>
            </a:r>
            <a:r>
              <a:rPr lang="ru-RU" sz="3200" dirty="0" err="1" smtClean="0"/>
              <a:t>платній</a:t>
            </a:r>
            <a:r>
              <a:rPr lang="ru-RU" sz="3200" dirty="0" smtClean="0"/>
              <a:t> </a:t>
            </a:r>
            <a:r>
              <a:rPr lang="ru-RU" sz="3200" dirty="0" err="1" smtClean="0"/>
              <a:t>основі</a:t>
            </a:r>
            <a:r>
              <a:rPr lang="ru-RU" sz="3200" dirty="0" smtClean="0"/>
              <a:t>, </a:t>
            </a:r>
            <a:r>
              <a:rPr lang="ru-RU" sz="3200" dirty="0" err="1" smtClean="0"/>
              <a:t>дитячі</a:t>
            </a:r>
            <a:r>
              <a:rPr lang="ru-RU" sz="3200" dirty="0" smtClean="0"/>
              <a:t>, </a:t>
            </a:r>
            <a:r>
              <a:rPr lang="ru-RU" sz="3200" dirty="0" err="1" smtClean="0"/>
              <a:t>молодіжні</a:t>
            </a:r>
            <a:r>
              <a:rPr lang="ru-RU" sz="3200" dirty="0" smtClean="0"/>
              <a:t>, </a:t>
            </a:r>
            <a:r>
              <a:rPr lang="ru-RU" sz="3200" dirty="0" err="1" smtClean="0"/>
              <a:t>мають</a:t>
            </a:r>
            <a:r>
              <a:rPr lang="ru-RU" sz="3200" dirty="0" smtClean="0"/>
              <a:t> </a:t>
            </a:r>
            <a:r>
              <a:rPr lang="ru-RU" sz="3200" dirty="0" err="1" smtClean="0"/>
              <a:t>звання</a:t>
            </a:r>
            <a:r>
              <a:rPr lang="ru-RU" sz="3200" dirty="0" smtClean="0"/>
              <a:t> "</a:t>
            </a:r>
            <a:r>
              <a:rPr lang="ru-RU" sz="3200" dirty="0" err="1" smtClean="0"/>
              <a:t>народний</a:t>
            </a:r>
            <a:r>
              <a:rPr lang="ru-RU" sz="3200" dirty="0" smtClean="0"/>
              <a:t>«, </a:t>
            </a:r>
            <a:r>
              <a:rPr lang="ru-RU" sz="3200" dirty="0" err="1" smtClean="0"/>
              <a:t>мають</a:t>
            </a:r>
            <a:r>
              <a:rPr lang="ru-RU" sz="3200" dirty="0" smtClean="0"/>
              <a:t> </a:t>
            </a:r>
            <a:r>
              <a:rPr lang="ru-RU" sz="3200" dirty="0" err="1" smtClean="0"/>
              <a:t>звання</a:t>
            </a:r>
            <a:r>
              <a:rPr lang="ru-RU" sz="3200" dirty="0" smtClean="0"/>
              <a:t> "</a:t>
            </a:r>
            <a:r>
              <a:rPr lang="ru-RU" sz="3200" dirty="0" err="1" smtClean="0"/>
              <a:t>зразковий</a:t>
            </a:r>
            <a:r>
              <a:rPr lang="ru-RU" sz="3200" dirty="0" smtClean="0"/>
              <a:t>«)</a:t>
            </a:r>
          </a:p>
          <a:p>
            <a:endParaRPr lang="ru-RU" sz="3200" dirty="0" smtClean="0"/>
          </a:p>
          <a:p>
            <a:r>
              <a:rPr lang="ru-RU" sz="3200" dirty="0" err="1" smtClean="0"/>
              <a:t>Кількість</a:t>
            </a:r>
            <a:r>
              <a:rPr lang="ru-RU" sz="3200" dirty="0" smtClean="0"/>
              <a:t> </a:t>
            </a:r>
            <a:r>
              <a:rPr lang="ru-RU" sz="3200" dirty="0" err="1" smtClean="0"/>
              <a:t>художників</a:t>
            </a:r>
            <a:r>
              <a:rPr lang="ru-RU" sz="3200" dirty="0" smtClean="0"/>
              <a:t> та </a:t>
            </a:r>
            <a:r>
              <a:rPr lang="ru-RU" sz="3200" dirty="0" err="1" smtClean="0"/>
              <a:t>майстрів</a:t>
            </a:r>
            <a:endParaRPr lang="ru-RU" sz="32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6410425" y="5343695"/>
            <a:ext cx="562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uk-UA" i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3021" y="307171"/>
            <a:ext cx="61916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9047" y="546014"/>
            <a:ext cx="1183295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Надходження</a:t>
            </a:r>
            <a:r>
              <a:rPr lang="ru-RU" sz="3200" dirty="0" smtClean="0"/>
              <a:t> (у тому </a:t>
            </a:r>
            <a:r>
              <a:rPr lang="ru-RU" sz="3200" dirty="0" err="1" smtClean="0"/>
              <a:t>числі</a:t>
            </a:r>
            <a:r>
              <a:rPr lang="ru-RU" sz="3200" dirty="0" smtClean="0"/>
              <a:t>: </a:t>
            </a:r>
            <a:r>
              <a:rPr lang="ru-RU" sz="3200" dirty="0" err="1" smtClean="0"/>
              <a:t>бюджетні</a:t>
            </a:r>
            <a:r>
              <a:rPr lang="ru-RU" sz="3200" dirty="0" smtClean="0"/>
              <a:t> </a:t>
            </a:r>
            <a:r>
              <a:rPr lang="ru-RU" sz="3200" dirty="0" err="1" smtClean="0"/>
              <a:t>асигнування</a:t>
            </a:r>
            <a:r>
              <a:rPr lang="ru-RU" sz="3200" dirty="0" smtClean="0"/>
              <a:t>,</a:t>
            </a:r>
            <a:br>
              <a:rPr lang="ru-RU" sz="3200" dirty="0" smtClean="0"/>
            </a:br>
            <a:r>
              <a:rPr lang="ru-RU" sz="3200" dirty="0" err="1" smtClean="0"/>
              <a:t>орендна</a:t>
            </a:r>
            <a:r>
              <a:rPr lang="ru-RU" sz="3200" dirty="0" smtClean="0"/>
              <a:t> плата, плата за </a:t>
            </a:r>
            <a:r>
              <a:rPr lang="ru-RU" sz="3200" dirty="0" err="1" smtClean="0"/>
              <a:t>послуги</a:t>
            </a:r>
            <a:r>
              <a:rPr lang="ru-RU" sz="3200" dirty="0" smtClean="0"/>
              <a:t>, </a:t>
            </a:r>
            <a:r>
              <a:rPr lang="ru-RU" sz="3200" dirty="0" err="1" smtClean="0"/>
              <a:t>благодійні</a:t>
            </a:r>
            <a:r>
              <a:rPr lang="ru-RU" sz="3200" dirty="0" smtClean="0"/>
              <a:t> </a:t>
            </a:r>
            <a:r>
              <a:rPr lang="ru-RU" sz="3200" dirty="0" err="1" smtClean="0"/>
              <a:t>внески</a:t>
            </a:r>
            <a:r>
              <a:rPr lang="ru-RU" sz="3200" dirty="0" smtClean="0"/>
              <a:t>, </a:t>
            </a:r>
            <a:r>
              <a:rPr lang="ru-RU" sz="3200" dirty="0" err="1" smtClean="0"/>
              <a:t>гранти</a:t>
            </a:r>
            <a:r>
              <a:rPr lang="ru-RU" sz="3200" dirty="0" smtClean="0"/>
              <a:t> та </a:t>
            </a:r>
            <a:r>
              <a:rPr lang="ru-RU" sz="3200" dirty="0" err="1" smtClean="0"/>
              <a:t>дарунки</a:t>
            </a:r>
            <a:r>
              <a:rPr lang="ru-RU" sz="3200" dirty="0" smtClean="0"/>
              <a:t>, </a:t>
            </a:r>
            <a:r>
              <a:rPr lang="ru-RU" sz="3200" dirty="0" err="1" smtClean="0"/>
              <a:t>інші</a:t>
            </a:r>
            <a:r>
              <a:rPr lang="ru-RU" sz="3200" dirty="0" smtClean="0"/>
              <a:t>)</a:t>
            </a:r>
          </a:p>
          <a:p>
            <a:r>
              <a:rPr lang="ru-RU" sz="3200" dirty="0" err="1" smtClean="0">
                <a:solidFill>
                  <a:srgbClr val="FF0000"/>
                </a:solidFill>
              </a:rPr>
              <a:t>Дохід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отриманий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від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додаткової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діяльності</a:t>
            </a:r>
            <a:r>
              <a:rPr lang="ru-RU" sz="3200" dirty="0" smtClean="0">
                <a:solidFill>
                  <a:srgbClr val="FF0000"/>
                </a:solidFill>
              </a:rPr>
              <a:t> (продажу </a:t>
            </a:r>
            <a:r>
              <a:rPr lang="ru-RU" sz="3200" dirty="0" err="1" smtClean="0">
                <a:solidFill>
                  <a:srgbClr val="FF0000"/>
                </a:solidFill>
              </a:rPr>
              <a:t>інформаційної</a:t>
            </a:r>
            <a:r>
              <a:rPr lang="ru-RU" sz="3200" dirty="0" smtClean="0">
                <a:solidFill>
                  <a:srgbClr val="FF0000"/>
                </a:solidFill>
              </a:rPr>
              <a:t> та </a:t>
            </a:r>
            <a:r>
              <a:rPr lang="ru-RU" sz="3200" dirty="0" err="1" smtClean="0">
                <a:solidFill>
                  <a:srgbClr val="FF0000"/>
                </a:solidFill>
              </a:rPr>
              <a:t>сувенірної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продукції</a:t>
            </a:r>
            <a:r>
              <a:rPr lang="ru-RU" sz="3200" dirty="0" smtClean="0">
                <a:solidFill>
                  <a:srgbClr val="FF0000"/>
                </a:solidFill>
              </a:rPr>
              <a:t>, </a:t>
            </a:r>
            <a:r>
              <a:rPr lang="ru-RU" sz="3200" dirty="0" err="1" smtClean="0">
                <a:solidFill>
                  <a:srgbClr val="FF0000"/>
                </a:solidFill>
              </a:rPr>
              <a:t>розміщення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закладів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громадського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харчування</a:t>
            </a:r>
            <a:r>
              <a:rPr lang="ru-RU" sz="3200" dirty="0" smtClean="0">
                <a:solidFill>
                  <a:srgbClr val="FF0000"/>
                </a:solidFill>
              </a:rPr>
              <a:t>…)</a:t>
            </a:r>
            <a:endParaRPr lang="ru-RU" sz="3200" dirty="0" smtClean="0"/>
          </a:p>
          <a:p>
            <a:r>
              <a:rPr lang="ru-RU" sz="3200" dirty="0" err="1" smtClean="0"/>
              <a:t>Витрати</a:t>
            </a:r>
            <a:r>
              <a:rPr lang="ru-RU" sz="3200" dirty="0" smtClean="0"/>
              <a:t> (у тому </a:t>
            </a:r>
            <a:r>
              <a:rPr lang="ru-RU" sz="3200" dirty="0" err="1" smtClean="0"/>
              <a:t>числі</a:t>
            </a:r>
            <a:r>
              <a:rPr lang="ru-RU" sz="3200" dirty="0" smtClean="0"/>
              <a:t>: </a:t>
            </a:r>
            <a:r>
              <a:rPr lang="ru-RU" sz="3200" dirty="0" err="1" smtClean="0"/>
              <a:t>капітальні</a:t>
            </a:r>
            <a:r>
              <a:rPr lang="ru-RU" sz="3200" dirty="0" smtClean="0"/>
              <a:t> </a:t>
            </a:r>
            <a:r>
              <a:rPr lang="ru-RU" sz="3200" dirty="0" err="1" smtClean="0"/>
              <a:t>витрати,оплата</a:t>
            </a:r>
            <a:r>
              <a:rPr lang="ru-RU" sz="3200" dirty="0" smtClean="0"/>
              <a:t> </a:t>
            </a:r>
            <a:r>
              <a:rPr lang="ru-RU" sz="3200" dirty="0" err="1" smtClean="0"/>
              <a:t>праці</a:t>
            </a:r>
            <a:r>
              <a:rPr lang="ru-RU" sz="3200" dirty="0" smtClean="0"/>
              <a:t> та </a:t>
            </a:r>
            <a:r>
              <a:rPr lang="ru-RU" sz="3200" dirty="0" err="1" smtClean="0"/>
              <a:t>нарахування</a:t>
            </a:r>
            <a:r>
              <a:rPr lang="ru-RU" sz="3200" dirty="0" smtClean="0"/>
              <a:t> на </a:t>
            </a:r>
            <a:r>
              <a:rPr lang="ru-RU" sz="3200" dirty="0" err="1" smtClean="0"/>
              <a:t>заробітну</a:t>
            </a:r>
            <a:r>
              <a:rPr lang="ru-RU" sz="3200" dirty="0" smtClean="0"/>
              <a:t> плату, плата за </a:t>
            </a:r>
            <a:r>
              <a:rPr lang="ru-RU" sz="3200" dirty="0" err="1" smtClean="0"/>
              <a:t>комунальні</a:t>
            </a:r>
            <a:r>
              <a:rPr lang="ru-RU" sz="3200" dirty="0" smtClean="0"/>
              <a:t> </a:t>
            </a:r>
            <a:r>
              <a:rPr lang="ru-RU" sz="3200" dirty="0" err="1" smtClean="0"/>
              <a:t>послуги</a:t>
            </a:r>
            <a:r>
              <a:rPr lang="ru-RU" sz="3200" dirty="0" smtClean="0"/>
              <a:t> та </a:t>
            </a:r>
            <a:r>
              <a:rPr lang="ru-RU" sz="3200" dirty="0" err="1" smtClean="0"/>
              <a:t>енергоносії</a:t>
            </a:r>
            <a:r>
              <a:rPr lang="ru-RU" sz="3200" dirty="0" smtClean="0"/>
              <a:t>, </a:t>
            </a:r>
            <a:r>
              <a:rPr lang="ru-RU" sz="3200" dirty="0" err="1" smtClean="0"/>
              <a:t>інші</a:t>
            </a:r>
            <a:r>
              <a:rPr lang="ru-RU" sz="3200" dirty="0" smtClean="0"/>
              <a:t>) </a:t>
            </a:r>
          </a:p>
          <a:p>
            <a:r>
              <a:rPr lang="ru-RU" sz="3200" dirty="0" smtClean="0">
                <a:solidFill>
                  <a:srgbClr val="FF0000"/>
                </a:solidFill>
              </a:rPr>
              <a:t>Процент </a:t>
            </a:r>
            <a:r>
              <a:rPr lang="ru-RU" sz="3200" dirty="0" err="1" smtClean="0">
                <a:solidFill>
                  <a:srgbClr val="FF0000"/>
                </a:solidFill>
              </a:rPr>
              <a:t>самоокупності</a:t>
            </a:r>
            <a:r>
              <a:rPr lang="ru-RU" sz="3200" dirty="0" smtClean="0">
                <a:solidFill>
                  <a:srgbClr val="FF0000"/>
                </a:solidFill>
              </a:rPr>
              <a:t> (</a:t>
            </a:r>
            <a:r>
              <a:rPr lang="ru-RU" sz="3200" dirty="0" err="1" smtClean="0">
                <a:solidFill>
                  <a:srgbClr val="FF0000"/>
                </a:solidFill>
              </a:rPr>
              <a:t>відношення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власних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доходів</a:t>
            </a:r>
            <a:r>
              <a:rPr lang="ru-RU" sz="3200" dirty="0" smtClean="0">
                <a:solidFill>
                  <a:srgbClr val="FF0000"/>
                </a:solidFill>
              </a:rPr>
              <a:t> до бюджетного </a:t>
            </a:r>
            <a:r>
              <a:rPr lang="ru-RU" sz="3200" dirty="0" err="1" smtClean="0">
                <a:solidFill>
                  <a:srgbClr val="FF0000"/>
                </a:solidFill>
              </a:rPr>
              <a:t>фінансування</a:t>
            </a:r>
            <a:r>
              <a:rPr lang="ru-RU" sz="32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Прибуток</a:t>
            </a:r>
            <a:r>
              <a:rPr lang="ru-RU" sz="3200" dirty="0" smtClean="0">
                <a:solidFill>
                  <a:srgbClr val="FF0000"/>
                </a:solidFill>
              </a:rPr>
              <a:t>. </a:t>
            </a:r>
            <a:r>
              <a:rPr lang="ru-RU" sz="3200" dirty="0" err="1" smtClean="0">
                <a:solidFill>
                  <a:srgbClr val="FF0000"/>
                </a:solidFill>
              </a:rPr>
              <a:t>Витрати</a:t>
            </a:r>
            <a:r>
              <a:rPr lang="ru-RU" sz="3200" dirty="0" smtClean="0">
                <a:solidFill>
                  <a:srgbClr val="FF0000"/>
                </a:solidFill>
              </a:rPr>
              <a:t> на маркетинг та </a:t>
            </a:r>
            <a:r>
              <a:rPr lang="en-US" sz="3200" dirty="0" smtClean="0">
                <a:solidFill>
                  <a:srgbClr val="FF0000"/>
                </a:solidFill>
              </a:rPr>
              <a:t>PR</a:t>
            </a:r>
            <a:endParaRPr lang="uk-UA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0425" y="5343695"/>
            <a:ext cx="562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uk-UA" i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25131" y="0"/>
            <a:ext cx="41388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кутник 11"/>
          <p:cNvSpPr/>
          <p:nvPr/>
        </p:nvSpPr>
        <p:spPr>
          <a:xfrm>
            <a:off x="5919537" y="3850500"/>
            <a:ext cx="847023" cy="6637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77261" y="151320"/>
            <a:ext cx="7268678" cy="461665"/>
          </a:xfrm>
          <a:prstGeom prst="rect">
            <a:avLst/>
          </a:prstGeom>
          <a:solidFill>
            <a:srgbClr val="00CC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 культурних послуг: </a:t>
            </a: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варіанти змісту </a:t>
            </a:r>
            <a:endParaRPr lang="uk-UA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6862813" y="0"/>
            <a:ext cx="532918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29" name="Picture 2" descr="Результат пошуку зображень за запитом &quot;картинка сім'я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8064" y="1696085"/>
            <a:ext cx="3810229" cy="285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кутник 29"/>
          <p:cNvSpPr/>
          <p:nvPr/>
        </p:nvSpPr>
        <p:spPr>
          <a:xfrm>
            <a:off x="3754224" y="4758412"/>
            <a:ext cx="4704080" cy="1574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ЦКП – перспективний інструмент для формування єдності в громаді – можливість в одному місці зібрати дорослих, дітей, молодь і людей старшого покоління, аби всі охочі могли навчитися новому і спілкуватися. 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" name="Picture 4" descr="Результат пошуку зображень за запитом &quot;картинки вокал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889" t="20030" r="20193" b="17155"/>
          <a:stretch/>
        </p:blipFill>
        <p:spPr bwMode="auto">
          <a:xfrm>
            <a:off x="1270000" y="988400"/>
            <a:ext cx="995680" cy="102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Заокруглена сполучна лінія 31"/>
          <p:cNvCxnSpPr>
            <a:stCxn id="31" idx="3"/>
          </p:cNvCxnSpPr>
          <p:nvPr/>
        </p:nvCxnSpPr>
        <p:spPr>
          <a:xfrm>
            <a:off x="2265680" y="1501737"/>
            <a:ext cx="1717040" cy="747017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Прямокутник 32"/>
          <p:cNvSpPr/>
          <p:nvPr/>
        </p:nvSpPr>
        <p:spPr>
          <a:xfrm>
            <a:off x="731520" y="2015074"/>
            <a:ext cx="1910080" cy="368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uk-UA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Вокальні студії</a:t>
            </a:r>
            <a:endParaRPr lang="uk-UA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" name="Picture 6" descr="Результат пошуку зображень за запитом &quot;картинки хореографія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07684" y="2759244"/>
            <a:ext cx="1057995" cy="1134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Прямокутник 34"/>
          <p:cNvSpPr/>
          <p:nvPr/>
        </p:nvSpPr>
        <p:spPr>
          <a:xfrm>
            <a:off x="589280" y="3905634"/>
            <a:ext cx="235712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uk-UA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Хореографічні студії</a:t>
            </a:r>
            <a:endParaRPr lang="uk-UA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6" name="Заокруглена сполучна лінія 35"/>
          <p:cNvCxnSpPr/>
          <p:nvPr/>
        </p:nvCxnSpPr>
        <p:spPr>
          <a:xfrm>
            <a:off x="2265679" y="3232225"/>
            <a:ext cx="1717041" cy="242107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37" name="Picture 12" descr="Пов’язане зображення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6279" y="4741773"/>
            <a:ext cx="1260561" cy="941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Прямокутник 37"/>
          <p:cNvSpPr/>
          <p:nvPr/>
        </p:nvSpPr>
        <p:spPr>
          <a:xfrm>
            <a:off x="589280" y="5809867"/>
            <a:ext cx="235712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uk-UA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Театральні  студії</a:t>
            </a:r>
            <a:endParaRPr lang="uk-UA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Заокруглена сполучна лінія 38"/>
          <p:cNvCxnSpPr/>
          <p:nvPr/>
        </p:nvCxnSpPr>
        <p:spPr>
          <a:xfrm flipV="1">
            <a:off x="2387780" y="4165244"/>
            <a:ext cx="1628183" cy="932772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0" name="Picture 14" descr="Результат пошуку зображень за запитом &quot;картинки музика&quot;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07462" y="733074"/>
            <a:ext cx="1985600" cy="99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Прямокутник 40"/>
          <p:cNvSpPr/>
          <p:nvPr/>
        </p:nvSpPr>
        <p:spPr>
          <a:xfrm>
            <a:off x="9128560" y="1863265"/>
            <a:ext cx="2143403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uk-UA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Музичні колективи </a:t>
            </a:r>
            <a:endParaRPr lang="uk-UA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2" name="Заокруглена сполучна лінія 41"/>
          <p:cNvCxnSpPr/>
          <p:nvPr/>
        </p:nvCxnSpPr>
        <p:spPr>
          <a:xfrm rot="10800000" flipV="1">
            <a:off x="7893558" y="1501736"/>
            <a:ext cx="1423162" cy="747017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3" name="Picture 18" descr="Результат пошуку зображень за запитом &quot;картинки спорт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12971" y="2730347"/>
            <a:ext cx="1774578" cy="119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Прямокутник 43"/>
          <p:cNvSpPr/>
          <p:nvPr/>
        </p:nvSpPr>
        <p:spPr>
          <a:xfrm>
            <a:off x="9128558" y="3905634"/>
            <a:ext cx="2143403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uk-UA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Спортивні секції </a:t>
            </a:r>
            <a:endParaRPr lang="uk-UA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5" name="Заокруглена сполучна лінія 44"/>
          <p:cNvCxnSpPr/>
          <p:nvPr/>
        </p:nvCxnSpPr>
        <p:spPr>
          <a:xfrm rot="10800000" flipV="1">
            <a:off x="7948293" y="3251295"/>
            <a:ext cx="1364678" cy="238600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6" name="Picture 20" descr="Результат пошуку зображень за запитом &quot;картинки курси&quot;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820678" y="4496291"/>
            <a:ext cx="809382" cy="1319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Прямокутник 46"/>
          <p:cNvSpPr/>
          <p:nvPr/>
        </p:nvSpPr>
        <p:spPr>
          <a:xfrm>
            <a:off x="9046809" y="5984004"/>
            <a:ext cx="235712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uk-UA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Креативні студії та майстер-класи </a:t>
            </a:r>
            <a:endParaRPr lang="uk-UA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8" name="Заокруглена сполучна лінія 47"/>
          <p:cNvCxnSpPr/>
          <p:nvPr/>
        </p:nvCxnSpPr>
        <p:spPr>
          <a:xfrm rot="10800000">
            <a:off x="7966690" y="4083191"/>
            <a:ext cx="1762458" cy="936711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39090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5412" y="532160"/>
            <a:ext cx="9128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Проектний підхід моделювання ЦКП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10425" y="5343695"/>
            <a:ext cx="562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uk-UA" i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4909" y="1470952"/>
            <a:ext cx="9975273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потреб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громади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культурних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Визначення потреб</a:t>
            </a:r>
          </a:p>
          <a:p>
            <a:pPr marL="514350" indent="-514350">
              <a:buAutoNum type="arabicPeriod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Моделювання послуг та простору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" sz="3200" smtClean="0">
                <a:latin typeface="Times New Roman" pitchFamily="18" charset="0"/>
                <a:cs typeface="Times New Roman" pitchFamily="18" charset="0"/>
              </a:rPr>
              <a:t>стратег</a:t>
            </a:r>
            <a:r>
              <a:rPr lang="uk-UA" sz="3200" smtClean="0">
                <a:latin typeface="Times New Roman" pitchFamily="18" charset="0"/>
                <a:cs typeface="Times New Roman" pitchFamily="18" charset="0"/>
              </a:rPr>
              <a:t>ії</a:t>
            </a:r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Розбудова змодельованого ЦКП </a:t>
            </a:r>
          </a:p>
          <a:p>
            <a:pPr marL="514350" indent="-514350">
              <a:buAutoNum type="arabicParenR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Бюджет та фінансова модель</a:t>
            </a:r>
          </a:p>
          <a:p>
            <a:pPr marL="514350" indent="-514350">
              <a:buAutoNum type="arabicParenR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Приміщення (будування нового, реконструкція існуючого, моделювання внутрішнього простору)</a:t>
            </a:r>
          </a:p>
          <a:p>
            <a:pPr marL="514350" indent="-514350">
              <a:buFontTx/>
              <a:buAutoNum type="arabicParenR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Бізнес заходи (бренд, маркетинг,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ціноутворення)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arenR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Набір та навчання працівників</a:t>
            </a:r>
          </a:p>
          <a:p>
            <a:pPr marL="514350" indent="-514350">
              <a:buAutoNum type="arabicParenR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Відкриття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9703" y="2541069"/>
            <a:ext cx="9128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ЦКП МІНІМАЛЬНІ СТАНДАРТИ       </a:t>
            </a:r>
            <a:endParaRPr lang="uk-UA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0425" y="5343695"/>
            <a:ext cx="56217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Дорошенко Натал</a:t>
            </a:r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ія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r"/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Рада Донорів з Децентралізації при </a:t>
            </a:r>
            <a:r>
              <a:rPr lang="uk-UA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Мінрегіон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       Координатор </a:t>
            </a:r>
            <a:r>
              <a:rPr lang="uk-UA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груп, експерт з децентралізації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uk-UA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Київ,  12 лютого 2020 р.</a:t>
            </a:r>
            <a:r>
              <a:rPr lang="uk-UA" i="1" u="sng" dirty="0" smtClean="0"/>
              <a:t>  </a:t>
            </a:r>
            <a:endParaRPr lang="uk-UA" i="1" u="sng" dirty="0"/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13B9A8B-6093-4064-AAAF-FB89B7CD3B37}"/>
              </a:ext>
            </a:extLst>
          </p:cNvPr>
          <p:cNvSpPr/>
          <p:nvPr/>
        </p:nvSpPr>
        <p:spPr>
          <a:xfrm>
            <a:off x="5063706" y="5063706"/>
            <a:ext cx="1414732" cy="4485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Прямокутник 11"/>
          <p:cNvSpPr/>
          <p:nvPr/>
        </p:nvSpPr>
        <p:spPr>
          <a:xfrm>
            <a:off x="5919537" y="3850500"/>
            <a:ext cx="847023" cy="6637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67903" y="62544"/>
            <a:ext cx="5353251" cy="984885"/>
          </a:xfrm>
          <a:prstGeom prst="rect">
            <a:avLst/>
          </a:prstGeom>
          <a:solidFill>
            <a:srgbClr val="00CC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Програма діяльності Уряду: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Центри культурних послуг (ЦКП)</a:t>
            </a:r>
            <a:endParaRPr lang="uk-UA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625642" y="3754247"/>
            <a:ext cx="8644291" cy="244509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lnSpc>
                <a:spcPct val="106000"/>
              </a:lnSpc>
              <a:spcAft>
                <a:spcPts val="0"/>
              </a:spcAft>
            </a:pPr>
            <a:r>
              <a:rPr lang="uk-U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Стандарт доступності до послуг, які надаватимуться ЦКП:</a:t>
            </a:r>
          </a:p>
          <a:p>
            <a:pPr lvl="0" algn="just">
              <a:lnSpc>
                <a:spcPct val="106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05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 тис. осіб – 1 ЦКП на 6 - 8 тис. жителів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 – 100 тис – 1 ЦКП на 10 – 15 тис. осіб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 – 500 тис – 1 ЦКП на 15 - 25 тис. осіб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понад 500 тис. – 1 ЦКП на 25 тис – 30 тис. осіб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625642" y="1484709"/>
            <a:ext cx="10616665" cy="2068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Центр культурних послуг (ЦКП)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поліфункціональний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заклад, де можуть одночасно забезпечуватись населенню послуги доступу до читання, мистецької освіти, творчого самовираження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сценічного та візуального мистецтва, в тому числі для задоволення потреб молоді  в ході її соціального становлення та розвитку тощо.</a:t>
            </a:r>
          </a:p>
        </p:txBody>
      </p:sp>
    </p:spTree>
    <p:extLst>
      <p:ext uri="{BB962C8B-B14F-4D97-AF65-F5344CB8AC3E}">
        <p14:creationId xmlns:p14="http://schemas.microsoft.com/office/powerpoint/2010/main" xmlns="" val="379935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5412" y="532160"/>
            <a:ext cx="9128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Проектний підхід моделювання ЦКП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10425" y="5343695"/>
            <a:ext cx="562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uk-UA" i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98763" y="2440771"/>
            <a:ext cx="9975273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потреб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громади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культурних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Визначення потреб</a:t>
            </a:r>
          </a:p>
          <a:p>
            <a:pPr marL="514350" indent="-514350">
              <a:buAutoNum type="arabicPeriod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Моделювання послуг та простору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" sz="3200" dirty="0" smtClean="0">
                <a:latin typeface="Times New Roman" pitchFamily="18" charset="0"/>
                <a:cs typeface="Times New Roman" pitchFamily="18" charset="0"/>
              </a:rPr>
              <a:t>стратег</a:t>
            </a:r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ії</a:t>
            </a:r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Розбудова змодельованого ЦКП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5849" y="975506"/>
            <a:ext cx="91288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 4 складові:</a:t>
            </a:r>
          </a:p>
          <a:p>
            <a:pPr algn="ctr"/>
            <a:endParaRPr lang="uk-UA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Музеї </a:t>
            </a:r>
          </a:p>
          <a:p>
            <a:pPr marL="514350" indent="-514350">
              <a:buAutoNum type="arabicPeriod"/>
            </a:pPr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Бібліотеки</a:t>
            </a:r>
          </a:p>
          <a:p>
            <a:pPr marL="514350" indent="-514350">
              <a:buAutoNum type="arabicPeriod"/>
            </a:pPr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Клуби</a:t>
            </a:r>
          </a:p>
          <a:p>
            <a:pPr marL="514350" indent="-514350">
              <a:buAutoNum type="arabicPeriod"/>
            </a:pPr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Мистецька освіта</a:t>
            </a:r>
            <a:endParaRPr lang="uk-UA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9703" y="2541069"/>
            <a:ext cx="91288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Етап №1</a:t>
            </a:r>
          </a:p>
          <a:p>
            <a:pPr algn="ctr"/>
            <a:endParaRPr lang="uk-UA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Збір усіх показників з цих напрямків </a:t>
            </a:r>
            <a:endParaRPr lang="uk-UA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0425" y="5343695"/>
            <a:ext cx="562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uk-UA" i="1" u="sng" dirty="0"/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9703" y="2541069"/>
            <a:ext cx="91288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Етап №2</a:t>
            </a:r>
          </a:p>
          <a:p>
            <a:pPr algn="ctr"/>
            <a:endParaRPr lang="uk-UA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Розкласти по поличках </a:t>
            </a:r>
            <a:endParaRPr lang="uk-UA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0425" y="5343695"/>
            <a:ext cx="562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uk-UA" i="1" u="sng" dirty="0"/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10425" y="5343695"/>
            <a:ext cx="562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uk-UA" i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76439" y="1831171"/>
            <a:ext cx="749666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</a:p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 зворотній зв’язок від громад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10425" y="5343695"/>
            <a:ext cx="562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uk-UA" i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78046" y="1831171"/>
            <a:ext cx="609346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 зворотній зв’язок від</a:t>
            </a:r>
          </a:p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 національного рівня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31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Жовти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13064</TotalTime>
  <Words>638</Words>
  <Application>Microsoft Office PowerPoint</Application>
  <PresentationFormat>Произвольный</PresentationFormat>
  <Paragraphs>125</Paragraphs>
  <Slides>21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Грань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Vlasov Eugene</dc:creator>
  <cp:lastModifiedBy>NataliHP</cp:lastModifiedBy>
  <cp:revision>291</cp:revision>
  <cp:lastPrinted>2019-10-21T15:21:57Z</cp:lastPrinted>
  <dcterms:created xsi:type="dcterms:W3CDTF">2019-09-28T16:18:00Z</dcterms:created>
  <dcterms:modified xsi:type="dcterms:W3CDTF">2020-02-12T11:11:08Z</dcterms:modified>
</cp:coreProperties>
</file>