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79" r:id="rId4"/>
    <p:sldId id="284" r:id="rId5"/>
    <p:sldId id="280" r:id="rId6"/>
    <p:sldId id="281" r:id="rId7"/>
    <p:sldId id="282" r:id="rId8"/>
    <p:sldId id="283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9E5F4"/>
    <a:srgbClr val="6D91CB"/>
    <a:srgbClr val="FDBB2D"/>
    <a:srgbClr val="515E6B"/>
    <a:srgbClr val="F1F3F5"/>
    <a:srgbClr val="778899"/>
    <a:srgbClr val="FCF09F"/>
    <a:srgbClr val="F3F4F6"/>
    <a:srgbClr val="7F7F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74" autoAdjust="0"/>
    <p:restoredTop sz="94660"/>
  </p:normalViewPr>
  <p:slideViewPr>
    <p:cSldViewPr snapToGrid="0">
      <p:cViewPr varScale="1">
        <p:scale>
          <a:sx n="95" d="100"/>
          <a:sy n="95" d="100"/>
        </p:scale>
        <p:origin x="-86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4BAC-6D32-48F8-B4E0-B94BE6C58354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C068C-43D5-4A42-888A-B76327F5D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80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3EBC4B6D-0FF5-4F19-B114-7CC53E34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CA0B6C10-C520-42F6-8D29-2C3B1E45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198"/>
            <a:ext cx="10515600" cy="45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63496A-B0A9-4B48-A478-B7B405133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6788" y="4584254"/>
            <a:ext cx="7766050" cy="4667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308EF9E-E813-4CA2-BA73-919A520826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26" y="5571249"/>
            <a:ext cx="1270674" cy="1270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3F13174-AA60-49F8-8D1C-2626DBCBB4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60917" y="5993476"/>
            <a:ext cx="7990667" cy="6167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706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444A1D-85D3-448C-B8A1-CFC2C323C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D36C1FFF-71EB-4A31-A7B5-416085F4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305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040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=""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4A621949-7953-4DBF-B65C-D5322DF8D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756" y="1429596"/>
            <a:ext cx="10758488" cy="517440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89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="" xmlns:a16="http://schemas.microsoft.com/office/drawing/2014/main" id="{9A4BC4F0-A61A-4E04-80D8-19E97A1A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33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8A554F7-0D56-4F44-B32D-D30A6476E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9" name="Title 13">
            <a:extLst>
              <a:ext uri="{FF2B5EF4-FFF2-40B4-BE49-F238E27FC236}">
                <a16:creationId xmlns="" xmlns:a16="http://schemas.microsoft.com/office/drawing/2014/main" id="{F3CF661C-22F0-42B2-A0DC-9040CCD7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246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E14CAB9-B57C-4082-BAA1-265DF5B5C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7" name="Title 13">
            <a:extLst>
              <a:ext uri="{FF2B5EF4-FFF2-40B4-BE49-F238E27FC236}">
                <a16:creationId xmlns="" xmlns:a16="http://schemas.microsoft.com/office/drawing/2014/main" id="{C66E35F1-FA40-4B0B-B1F7-D6EAB865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0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30342D01-EE25-4DE1-BB9E-8BD932F1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8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DBB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C000C9-D253-4BD1-A656-774D759CF4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26" y="8009"/>
            <a:ext cx="1270674" cy="1270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3F13174-AA60-49F8-8D1C-2626DBCBB4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66008" y="264420"/>
            <a:ext cx="7882952" cy="608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88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936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BE1F7F6-EC75-453B-8094-923F7780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9819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2"/>
                </a:solidFill>
              </a:rPr>
              <a:t>Підтримка</a:t>
            </a:r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r>
              <a:rPr lang="ru-RU" sz="3200" dirty="0" err="1" smtClean="0">
                <a:solidFill>
                  <a:schemeClr val="accent2"/>
                </a:solidFill>
              </a:rPr>
              <a:t>реформи</a:t>
            </a:r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r>
              <a:rPr lang="ru-RU" sz="3200" dirty="0" err="1" smtClean="0">
                <a:solidFill>
                  <a:schemeClr val="accent2"/>
                </a:solidFill>
              </a:rPr>
              <a:t>первинної</a:t>
            </a:r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r>
              <a:rPr lang="ru-RU" sz="3200" dirty="0" err="1" smtClean="0">
                <a:solidFill>
                  <a:schemeClr val="accent2"/>
                </a:solidFill>
              </a:rPr>
              <a:t>медичної</a:t>
            </a:r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r>
              <a:rPr lang="ru-RU" sz="3200" dirty="0" err="1" smtClean="0">
                <a:solidFill>
                  <a:schemeClr val="accent2"/>
                </a:solidFill>
              </a:rPr>
              <a:t>допомоги</a:t>
            </a:r>
            <a:r>
              <a:rPr lang="ru-RU" sz="3200" dirty="0" smtClean="0">
                <a:solidFill>
                  <a:schemeClr val="accent2"/>
                </a:solidFill>
              </a:rPr>
              <a:t> на </a:t>
            </a:r>
            <a:r>
              <a:rPr lang="ru-RU" sz="3200" dirty="0" err="1" smtClean="0">
                <a:solidFill>
                  <a:schemeClr val="accent2"/>
                </a:solidFill>
              </a:rPr>
              <a:t>місцевому</a:t>
            </a:r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r>
              <a:rPr lang="ru-RU" sz="3200" dirty="0" err="1" smtClean="0">
                <a:solidFill>
                  <a:schemeClr val="accent2"/>
                </a:solidFill>
              </a:rPr>
              <a:t>рівні</a:t>
            </a:r>
            <a:r>
              <a:rPr lang="ru-RU" sz="3200" dirty="0" smtClean="0">
                <a:solidFill>
                  <a:schemeClr val="accent2"/>
                </a:solidFill>
              </a:rPr>
              <a:t> (м. Мукачево)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77" y="893963"/>
            <a:ext cx="3224545" cy="958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E7300C0-2EFF-4F2A-9B44-9BBF4C820F8C}"/>
              </a:ext>
            </a:extLst>
          </p:cNvPr>
          <p:cNvSpPr txBox="1"/>
          <p:nvPr/>
        </p:nvSpPr>
        <p:spPr>
          <a:xfrm>
            <a:off x="0" y="5439012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17/10/2019</a:t>
            </a:r>
            <a:endParaRPr lang="de-DE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/>
            <a:r>
              <a:rPr lang="uk-UA" b="1" dirty="0" smtClean="0">
                <a:solidFill>
                  <a:schemeClr val="accent2"/>
                </a:solidFill>
              </a:rPr>
              <a:t>Євген </a:t>
            </a:r>
            <a:r>
              <a:rPr lang="uk-UA" b="1" dirty="0" err="1" smtClean="0">
                <a:solidFill>
                  <a:schemeClr val="accent2"/>
                </a:solidFill>
              </a:rPr>
              <a:t>Мешко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5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DA849470-C509-40AC-9210-E4D61A4D870A}"/>
              </a:ext>
            </a:extLst>
          </p:cNvPr>
          <p:cNvCxnSpPr>
            <a:cxnSpLocks/>
          </p:cNvCxnSpPr>
          <p:nvPr/>
        </p:nvCxnSpPr>
        <p:spPr>
          <a:xfrm rot="10800000">
            <a:off x="3056022" y="2277979"/>
            <a:ext cx="2797959" cy="1464232"/>
          </a:xfrm>
          <a:prstGeom prst="straightConnector1">
            <a:avLst/>
          </a:prstGeom>
          <a:ln w="19050">
            <a:solidFill>
              <a:srgbClr val="1F5F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97E3686C-7B3F-4DFC-835F-CBB1559835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74232" y="3819709"/>
            <a:ext cx="3345008" cy="70501"/>
          </a:xfrm>
          <a:prstGeom prst="straightConnector1">
            <a:avLst/>
          </a:prstGeom>
          <a:ln w="19050">
            <a:solidFill>
              <a:srgbClr val="1F5F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66E2B6A-8689-4CBB-9AA8-24E7FDE52A93}"/>
              </a:ext>
            </a:extLst>
          </p:cNvPr>
          <p:cNvSpPr/>
          <p:nvPr/>
        </p:nvSpPr>
        <p:spPr>
          <a:xfrm>
            <a:off x="786042" y="1457307"/>
            <a:ext cx="3505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dirty="0" smtClean="0">
                <a:solidFill>
                  <a:schemeClr val="accent2"/>
                </a:solidFill>
                <a:cs typeface="Segoe UI" panose="020B0502040204020203" pitchFamily="34" charset="0"/>
              </a:rPr>
              <a:t>2 хвиля </a:t>
            </a:r>
            <a:r>
              <a:rPr lang="uk-UA" sz="2400" dirty="0">
                <a:solidFill>
                  <a:schemeClr val="accent2"/>
                </a:solidFill>
                <a:cs typeface="Segoe UI" panose="020B0502040204020203" pitchFamily="34" charset="0"/>
              </a:rPr>
              <a:t>підписання </a:t>
            </a:r>
            <a:r>
              <a:rPr lang="uk-UA" sz="2400" dirty="0" smtClean="0">
                <a:solidFill>
                  <a:schemeClr val="accent2"/>
                </a:solidFill>
                <a:cs typeface="Segoe UI" panose="020B0502040204020203" pitchFamily="34" charset="0"/>
              </a:rPr>
              <a:t>договорів </a:t>
            </a:r>
            <a:r>
              <a:rPr lang="uk-UA" sz="2400" dirty="0" smtClean="0">
                <a:solidFill>
                  <a:schemeClr val="accent2"/>
                </a:solidFill>
                <a:cs typeface="Segoe UI Semilight" panose="020B0402040204020203" pitchFamily="34" charset="0"/>
              </a:rPr>
              <a:t>з </a:t>
            </a:r>
            <a:r>
              <a:rPr lang="uk-UA" sz="2400" dirty="0">
                <a:solidFill>
                  <a:schemeClr val="accent2"/>
                </a:solidFill>
                <a:cs typeface="Segoe UI Semilight" panose="020B0402040204020203" pitchFamily="34" charset="0"/>
              </a:rPr>
              <a:t>НСЗУ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75D285AC-04D9-4065-8772-0BB8D187D091}"/>
              </a:ext>
            </a:extLst>
          </p:cNvPr>
          <p:cNvSpPr/>
          <p:nvPr/>
        </p:nvSpPr>
        <p:spPr>
          <a:xfrm>
            <a:off x="547731" y="2690929"/>
            <a:ext cx="1810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600" b="1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амбулаторій</a:t>
            </a:r>
            <a:endParaRPr lang="en-US" sz="1600" b="1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uk-UA" sz="1600" b="1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ЗПСМ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CC07BFA-BC13-47D8-A97D-5AE0AC8D878A}"/>
              </a:ext>
            </a:extLst>
          </p:cNvPr>
          <p:cNvSpPr/>
          <p:nvPr/>
        </p:nvSpPr>
        <p:spPr>
          <a:xfrm>
            <a:off x="9496001" y="2886448"/>
            <a:ext cx="1478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600" b="1" dirty="0" err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Кол-центр</a:t>
            </a:r>
            <a:endParaRPr lang="uk-UA" sz="1600" b="1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D9CD3576-52E9-4161-9218-CDD63E776D59}"/>
              </a:ext>
            </a:extLst>
          </p:cNvPr>
          <p:cNvCxnSpPr>
            <a:cxnSpLocks/>
          </p:cNvCxnSpPr>
          <p:nvPr/>
        </p:nvCxnSpPr>
        <p:spPr>
          <a:xfrm>
            <a:off x="7556742" y="3801407"/>
            <a:ext cx="1739658" cy="393604"/>
          </a:xfrm>
          <a:prstGeom prst="straightConnector1">
            <a:avLst/>
          </a:prstGeom>
          <a:ln w="19050">
            <a:solidFill>
              <a:srgbClr val="1F5F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4AF9231-F871-42A9-934F-A22F299B9F39}"/>
              </a:ext>
            </a:extLst>
          </p:cNvPr>
          <p:cNvSpPr/>
          <p:nvPr/>
        </p:nvSpPr>
        <p:spPr>
          <a:xfrm>
            <a:off x="9308486" y="5708075"/>
            <a:ext cx="2027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 smtClean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Всього 180 посад</a:t>
            </a:r>
            <a:endParaRPr lang="uk-UA" sz="2000" dirty="0">
              <a:solidFill>
                <a:schemeClr val="accent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02512E0-4337-463C-992A-2F013505D3B4}"/>
              </a:ext>
            </a:extLst>
          </p:cNvPr>
          <p:cNvSpPr/>
          <p:nvPr/>
        </p:nvSpPr>
        <p:spPr>
          <a:xfrm>
            <a:off x="2992486" y="5614737"/>
            <a:ext cx="1644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 smtClean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59 сімейних лікарів</a:t>
            </a:r>
            <a:endParaRPr lang="uk-UA" sz="2000" dirty="0">
              <a:solidFill>
                <a:schemeClr val="accent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45E2279-242A-46B5-88F1-662BD958FACD}"/>
              </a:ext>
            </a:extLst>
          </p:cNvPr>
          <p:cNvSpPr/>
          <p:nvPr/>
        </p:nvSpPr>
        <p:spPr>
          <a:xfrm>
            <a:off x="4326821" y="5727158"/>
            <a:ext cx="2446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 smtClean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101 медичні сестри</a:t>
            </a:r>
            <a:endParaRPr lang="uk-UA" sz="2000" dirty="0">
              <a:solidFill>
                <a:schemeClr val="accent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7D1C9D25-6681-4396-B0CC-174D35934D8F}"/>
              </a:ext>
            </a:extLst>
          </p:cNvPr>
          <p:cNvCxnSpPr/>
          <p:nvPr/>
        </p:nvCxnSpPr>
        <p:spPr>
          <a:xfrm rot="10800000" flipV="1">
            <a:off x="3713747" y="3893325"/>
            <a:ext cx="2117382" cy="16331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F5790E59-8623-4DE4-9F17-FD64AAD67FC1}"/>
              </a:ext>
            </a:extLst>
          </p:cNvPr>
          <p:cNvCxnSpPr>
            <a:endCxn id="24" idx="0"/>
          </p:cNvCxnSpPr>
          <p:nvPr/>
        </p:nvCxnSpPr>
        <p:spPr>
          <a:xfrm>
            <a:off x="7556742" y="3928177"/>
            <a:ext cx="2765662" cy="17798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618482DC-6DF3-41B2-9EE4-2985A4983337}"/>
              </a:ext>
            </a:extLst>
          </p:cNvPr>
          <p:cNvCxnSpPr>
            <a:endCxn id="26" idx="0"/>
          </p:cNvCxnSpPr>
          <p:nvPr/>
        </p:nvCxnSpPr>
        <p:spPr>
          <a:xfrm rot="5400000">
            <a:off x="5099978" y="4469033"/>
            <a:ext cx="1708118" cy="8081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4E27B2A6-5A81-43A3-A890-05DC53CA9B9A}"/>
              </a:ext>
            </a:extLst>
          </p:cNvPr>
          <p:cNvCxnSpPr/>
          <p:nvPr/>
        </p:nvCxnSpPr>
        <p:spPr>
          <a:xfrm rot="16200000" flipH="1">
            <a:off x="6644710" y="4356271"/>
            <a:ext cx="1688716" cy="10164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Без названия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432" y="3422583"/>
            <a:ext cx="2286000" cy="1280160"/>
          </a:xfrm>
          <a:prstGeom prst="rect">
            <a:avLst/>
          </a:prstGeom>
        </p:spPr>
      </p:pic>
      <p:pic>
        <p:nvPicPr>
          <p:cNvPr id="32" name="Рисунок 31" descr="табличка МЦ Сім'я 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362" y="2462463"/>
            <a:ext cx="4015121" cy="1956736"/>
          </a:xfrm>
          <a:prstGeom prst="rect">
            <a:avLst/>
          </a:prstGeom>
        </p:spPr>
      </p:pic>
      <p:pic>
        <p:nvPicPr>
          <p:cNvPr id="33" name="Рисунок 32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4" y="3258552"/>
            <a:ext cx="2237874" cy="1678406"/>
          </a:xfrm>
          <a:prstGeom prst="rect">
            <a:avLst/>
          </a:prstGeom>
        </p:spPr>
      </p:pic>
      <p:pic>
        <p:nvPicPr>
          <p:cNvPr id="34" name="Рисунок 33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333999"/>
            <a:ext cx="3144194" cy="1403083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9DB9FEB1-A7E5-48C1-B78D-62695D218F1E}"/>
              </a:ext>
            </a:extLst>
          </p:cNvPr>
          <p:cNvSpPr/>
          <p:nvPr/>
        </p:nvSpPr>
        <p:spPr>
          <a:xfrm>
            <a:off x="7213072" y="5708855"/>
            <a:ext cx="1568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dirty="0" smtClean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70 тисяч декларацій (82%)</a:t>
            </a:r>
            <a:endParaRPr lang="uk-UA" sz="2000" dirty="0">
              <a:solidFill>
                <a:schemeClr val="accent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1080334"/>
          </a:xfrm>
        </p:spPr>
        <p:txBody>
          <a:bodyPr/>
          <a:lstStyle/>
          <a:p>
            <a:r>
              <a:rPr lang="uk-UA" b="1" dirty="0" smtClean="0">
                <a:solidFill>
                  <a:schemeClr val="accent2"/>
                </a:solidFill>
                <a:cs typeface="Segoe UI" panose="020B0502040204020203" pitchFamily="34" charset="0"/>
              </a:rPr>
              <a:t>КНП “ЦПМСД Мукачівської міської ОТГ”</a:t>
            </a:r>
            <a:br>
              <a:rPr lang="uk-UA" b="1" dirty="0" smtClean="0">
                <a:solidFill>
                  <a:schemeClr val="accent2"/>
                </a:solidFill>
                <a:cs typeface="Segoe UI" panose="020B0502040204020203" pitchFamily="34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42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DBB2D"/>
                </a:solidFill>
              </a:rPr>
              <a:t>Медичний центр </a:t>
            </a:r>
            <a:r>
              <a:rPr lang="uk-UA" sz="2800" b="1" dirty="0" err="1" smtClean="0">
                <a:solidFill>
                  <a:srgbClr val="FDBB2D"/>
                </a:solidFill>
              </a:rPr>
              <a:t>“Сім</a:t>
            </a:r>
            <a:r>
              <a:rPr lang="en-US" sz="2800" b="1" dirty="0" smtClean="0">
                <a:solidFill>
                  <a:srgbClr val="FDBB2D"/>
                </a:solidFill>
              </a:rPr>
              <a:t>`</a:t>
            </a:r>
            <a:r>
              <a:rPr lang="uk-UA" sz="2800" b="1" dirty="0" smtClean="0">
                <a:solidFill>
                  <a:srgbClr val="FDBB2D"/>
                </a:solidFill>
              </a:rPr>
              <a:t>я”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7431862-653F-476D-9CEC-BF9EB1D8DE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uk-UA" sz="2800" dirty="0" smtClean="0">
                <a:solidFill>
                  <a:schemeClr val="accent2"/>
                </a:solidFill>
              </a:rPr>
              <a:t>Зміни до спроможної мережі:</a:t>
            </a:r>
          </a:p>
          <a:p>
            <a:pPr algn="l"/>
            <a:r>
              <a:rPr lang="uk-UA" sz="2800" dirty="0" smtClean="0">
                <a:solidFill>
                  <a:schemeClr val="accent2"/>
                </a:solidFill>
              </a:rPr>
              <a:t>2 АЗПСМ та 5 </a:t>
            </a:r>
            <a:r>
              <a:rPr lang="uk-UA" sz="2800" dirty="0" err="1" smtClean="0">
                <a:solidFill>
                  <a:schemeClr val="accent2"/>
                </a:solidFill>
              </a:rPr>
              <a:t>ФАПів</a:t>
            </a:r>
            <a:r>
              <a:rPr lang="uk-UA" sz="2800" dirty="0" smtClean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026" name="Picture 2" descr="C:\Users\HP\Desktop\1636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3408" y="1609223"/>
            <a:ext cx="4705350" cy="4762500"/>
          </a:xfrm>
          <a:prstGeom prst="rect">
            <a:avLst/>
          </a:prstGeom>
          <a:noFill/>
        </p:spPr>
      </p:pic>
      <p:pic>
        <p:nvPicPr>
          <p:cNvPr id="5" name="Picture 2" descr="C:\Users\MCSIMJA\Desktop\табличк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47" y="2382252"/>
            <a:ext cx="6378711" cy="4461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923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3">
                    <a:lumMod val="10000"/>
                  </a:schemeClr>
                </a:solidFill>
              </a:rPr>
              <a:t>Співпраця з ОМС</a:t>
            </a:r>
            <a:endParaRPr lang="ru-RU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buAutoNum type="arabicPeriod"/>
            </a:pPr>
            <a:r>
              <a:rPr lang="uk-UA" sz="2800" dirty="0" smtClean="0">
                <a:solidFill>
                  <a:schemeClr val="accent3">
                    <a:lumMod val="10000"/>
                  </a:schemeClr>
                </a:solidFill>
              </a:rPr>
              <a:t>Міська програма зі створення електронного медичного простору в місті, 2017 рік, 6 млн. грн.</a:t>
            </a:r>
          </a:p>
          <a:p>
            <a:pPr marL="457200" indent="-457200" algn="l">
              <a:buAutoNum type="arabicPeriod"/>
            </a:pPr>
            <a:r>
              <a:rPr lang="uk-UA" sz="2800" dirty="0" smtClean="0">
                <a:solidFill>
                  <a:schemeClr val="accent3">
                    <a:lumMod val="10000"/>
                  </a:schemeClr>
                </a:solidFill>
              </a:rPr>
              <a:t>Міська програма безоплатного амбулаторного лікування пільгових категорій населення та певних захворювань згідно постанови КМУ 1303 від 1998 року, 25 млн. грн.</a:t>
            </a:r>
          </a:p>
          <a:p>
            <a:pPr marL="457200" indent="-457200" algn="l">
              <a:buAutoNum type="arabicPeriod"/>
            </a:pPr>
            <a:r>
              <a:rPr lang="uk-UA" sz="2800" dirty="0" smtClean="0">
                <a:solidFill>
                  <a:schemeClr val="accent3">
                    <a:lumMod val="10000"/>
                  </a:schemeClr>
                </a:solidFill>
              </a:rPr>
              <a:t>Міська програма додаткового соціально-медичного забезпечення, 22 млн. грн.</a:t>
            </a:r>
          </a:p>
          <a:p>
            <a:pPr marL="457200" indent="-457200" algn="l">
              <a:buAutoNum type="arabicPeriod"/>
            </a:pPr>
            <a:r>
              <a:rPr lang="uk-UA" sz="2800" dirty="0" smtClean="0">
                <a:solidFill>
                  <a:schemeClr val="accent3">
                    <a:lumMod val="10000"/>
                  </a:schemeClr>
                </a:solidFill>
              </a:rPr>
              <a:t>Не впливають на штатну чисельність та структуру.</a:t>
            </a:r>
          </a:p>
          <a:p>
            <a:pPr marL="457200" indent="-457200" algn="l">
              <a:buAutoNum type="arabicPeriod"/>
            </a:pPr>
            <a:r>
              <a:rPr lang="uk-UA" sz="2800" dirty="0" smtClean="0">
                <a:solidFill>
                  <a:schemeClr val="accent3">
                    <a:lumMod val="10000"/>
                  </a:schemeClr>
                </a:solidFill>
              </a:rPr>
              <a:t>Затверджують фінансовий план, але зміни погоджуємо з органом управління.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/>
                </a:solidFill>
              </a:rPr>
              <a:t>Що зроблено: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16755" y="1429596"/>
            <a:ext cx="7248149" cy="5174404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uk-UA" sz="2400" dirty="0" smtClean="0">
                <a:solidFill>
                  <a:schemeClr val="accent2"/>
                </a:solidFill>
              </a:rPr>
              <a:t>Сформовано місію, </a:t>
            </a:r>
            <a:r>
              <a:rPr lang="uk-UA" sz="2400" dirty="0" err="1" smtClean="0">
                <a:solidFill>
                  <a:schemeClr val="accent2"/>
                </a:solidFill>
              </a:rPr>
              <a:t>візію</a:t>
            </a:r>
            <a:r>
              <a:rPr lang="uk-UA" sz="2400" dirty="0" smtClean="0">
                <a:solidFill>
                  <a:schemeClr val="accent2"/>
                </a:solidFill>
              </a:rPr>
              <a:t>, стратегічний план.</a:t>
            </a:r>
          </a:p>
          <a:p>
            <a:pPr marL="457200" indent="-457200" algn="l">
              <a:buAutoNum type="arabicPeriod"/>
            </a:pPr>
            <a:r>
              <a:rPr lang="uk-UA" sz="2400" dirty="0" smtClean="0">
                <a:solidFill>
                  <a:schemeClr val="accent2"/>
                </a:solidFill>
              </a:rPr>
              <a:t>Створено та впроваджено систему клієнтського сервісу.</a:t>
            </a:r>
          </a:p>
          <a:p>
            <a:pPr marL="457200" indent="-457200" algn="l">
              <a:buAutoNum type="arabicPeriod"/>
            </a:pPr>
            <a:r>
              <a:rPr lang="uk-UA" sz="2400" dirty="0" smtClean="0">
                <a:solidFill>
                  <a:schemeClr val="accent2"/>
                </a:solidFill>
              </a:rPr>
              <a:t>Впроваджуємо пацієнт-орієнтований підхід.</a:t>
            </a:r>
          </a:p>
          <a:p>
            <a:pPr marL="457200" indent="-457200" algn="l">
              <a:buAutoNum type="arabicPeriod"/>
            </a:pPr>
            <a:r>
              <a:rPr lang="uk-UA" sz="2400" dirty="0" smtClean="0">
                <a:solidFill>
                  <a:schemeClr val="accent2"/>
                </a:solidFill>
              </a:rPr>
              <a:t>Відкрито </a:t>
            </a:r>
            <a:r>
              <a:rPr lang="uk-UA" sz="2400" dirty="0" err="1" smtClean="0">
                <a:solidFill>
                  <a:schemeClr val="accent2"/>
                </a:solidFill>
              </a:rPr>
              <a:t>тренінговий</a:t>
            </a:r>
            <a:r>
              <a:rPr lang="uk-UA" sz="2400" dirty="0" smtClean="0">
                <a:solidFill>
                  <a:schemeClr val="accent2"/>
                </a:solidFill>
              </a:rPr>
              <a:t> центр.</a:t>
            </a:r>
          </a:p>
          <a:p>
            <a:pPr marL="457200" indent="-457200" algn="l">
              <a:buAutoNum type="arabicPeriod"/>
            </a:pPr>
            <a:r>
              <a:rPr lang="uk-UA" sz="2400" dirty="0" smtClean="0">
                <a:solidFill>
                  <a:schemeClr val="accent2"/>
                </a:solidFill>
              </a:rPr>
              <a:t>Налагоджено систему моніторингу якості медичної допомоги.</a:t>
            </a:r>
          </a:p>
          <a:p>
            <a:pPr marL="457200" indent="-457200" algn="l">
              <a:buAutoNum type="arabicPeriod"/>
            </a:pPr>
            <a:r>
              <a:rPr lang="uk-UA" sz="2400" dirty="0" smtClean="0">
                <a:solidFill>
                  <a:schemeClr val="accent2"/>
                </a:solidFill>
              </a:rPr>
              <a:t>Впроваджено систему моніторингу діяльності підприємства та нову систему мотивації.</a:t>
            </a:r>
          </a:p>
          <a:p>
            <a:pPr marL="457200" indent="-457200" algn="l">
              <a:buAutoNum type="arabicPeriod"/>
            </a:pPr>
            <a:r>
              <a:rPr lang="uk-UA" sz="2400" dirty="0" smtClean="0">
                <a:solidFill>
                  <a:schemeClr val="accent2"/>
                </a:solidFill>
              </a:rPr>
              <a:t>Організовуємо громадські заходи.</a:t>
            </a:r>
          </a:p>
          <a:p>
            <a:pPr marL="457200" indent="-457200" algn="l">
              <a:buAutoNum type="arabicPeriod"/>
            </a:pPr>
            <a:r>
              <a:rPr lang="uk-UA" sz="2400" dirty="0" smtClean="0">
                <a:solidFill>
                  <a:schemeClr val="accent2"/>
                </a:solidFill>
              </a:rPr>
              <a:t>Розроблено </a:t>
            </a:r>
            <a:r>
              <a:rPr lang="uk-UA" sz="2400" dirty="0" err="1" smtClean="0">
                <a:solidFill>
                  <a:schemeClr val="accent2"/>
                </a:solidFill>
              </a:rPr>
              <a:t>брендбук</a:t>
            </a:r>
            <a:r>
              <a:rPr lang="uk-UA" sz="2400" dirty="0" smtClean="0">
                <a:solidFill>
                  <a:schemeClr val="accent2"/>
                </a:solidFill>
              </a:rPr>
              <a:t>, виконуємо свою маркетингову стратегію.</a:t>
            </a:r>
          </a:p>
          <a:p>
            <a:pPr marL="457200" indent="-457200" algn="l">
              <a:buAutoNum type="arabicPeriod"/>
            </a:pP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MCSIMJA\Desktop\IMG-6c57005a32431d560b697cea25d8e0ec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4209" y="898554"/>
            <a:ext cx="4387791" cy="5742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Оптимізація мережі ПМД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16756" y="1429596"/>
            <a:ext cx="7095749" cy="4329520"/>
          </a:xfrm>
        </p:spPr>
        <p:txBody>
          <a:bodyPr/>
          <a:lstStyle/>
          <a:p>
            <a:pPr algn="l"/>
            <a:r>
              <a:rPr lang="ru-RU" sz="2800" dirty="0" smtClean="0"/>
              <a:t>	</a:t>
            </a:r>
            <a:r>
              <a:rPr lang="ru-RU" sz="2800" dirty="0" err="1" smtClean="0">
                <a:solidFill>
                  <a:schemeClr val="accent2"/>
                </a:solidFill>
              </a:rPr>
              <a:t>Полянська</a:t>
            </a:r>
            <a:r>
              <a:rPr lang="ru-RU" sz="2800" dirty="0" smtClean="0">
                <a:solidFill>
                  <a:schemeClr val="accent2"/>
                </a:solidFill>
              </a:rPr>
              <a:t> ОТГ </a:t>
            </a:r>
            <a:r>
              <a:rPr lang="ru-RU" sz="2800" dirty="0" err="1" smtClean="0">
                <a:solidFill>
                  <a:schemeClr val="accent2"/>
                </a:solidFill>
              </a:rPr>
              <a:t>закрила</a:t>
            </a:r>
            <a:r>
              <a:rPr lang="ru-RU" sz="2800" dirty="0" smtClean="0">
                <a:solidFill>
                  <a:schemeClr val="accent2"/>
                </a:solidFill>
              </a:rPr>
              <a:t> 3 </a:t>
            </a:r>
            <a:r>
              <a:rPr lang="ru-RU" sz="2800" dirty="0" err="1" smtClean="0">
                <a:solidFill>
                  <a:schemeClr val="accent2"/>
                </a:solidFill>
              </a:rPr>
              <a:t>ФАПи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</a:rPr>
              <a:t>з</a:t>
            </a:r>
            <a:r>
              <a:rPr lang="ru-RU" sz="2800" dirty="0" smtClean="0">
                <a:solidFill>
                  <a:schemeClr val="accent2"/>
                </a:solidFill>
              </a:rPr>
              <a:t> 7, </a:t>
            </a:r>
            <a:r>
              <a:rPr lang="ru-RU" sz="2800" dirty="0" err="1" smtClean="0">
                <a:solidFill>
                  <a:schemeClr val="accent2"/>
                </a:solidFill>
              </a:rPr>
              <a:t>які</a:t>
            </a:r>
            <a:r>
              <a:rPr lang="ru-RU" sz="2800" dirty="0" smtClean="0">
                <a:solidFill>
                  <a:schemeClr val="accent2"/>
                </a:solidFill>
              </a:rPr>
              <a:t> не могли </a:t>
            </a:r>
            <a:r>
              <a:rPr lang="ru-RU" sz="2800" dirty="0" err="1" smtClean="0">
                <a:solidFill>
                  <a:schemeClr val="accent2"/>
                </a:solidFill>
              </a:rPr>
              <a:t>забезпечити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</a:rPr>
              <a:t>ані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</a:rPr>
              <a:t>якість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</a:rPr>
              <a:t>медичної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</a:rPr>
              <a:t>допомоги</a:t>
            </a:r>
            <a:r>
              <a:rPr lang="ru-RU" sz="2800" dirty="0" smtClean="0">
                <a:solidFill>
                  <a:schemeClr val="accent2"/>
                </a:solidFill>
              </a:rPr>
              <a:t>, </a:t>
            </a:r>
            <a:r>
              <a:rPr lang="ru-RU" sz="2800" dirty="0" err="1" smtClean="0">
                <a:solidFill>
                  <a:schemeClr val="accent2"/>
                </a:solidFill>
              </a:rPr>
              <a:t>ані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</a:rPr>
              <a:t>умови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</a:rPr>
              <a:t>обслуговування</a:t>
            </a:r>
            <a:r>
              <a:rPr lang="ru-RU" sz="2800" dirty="0" smtClean="0">
                <a:solidFill>
                  <a:schemeClr val="accent2"/>
                </a:solidFill>
              </a:rPr>
              <a:t> у тих </a:t>
            </a:r>
            <a:r>
              <a:rPr lang="ru-RU" sz="2800" dirty="0" err="1" smtClean="0">
                <a:solidFill>
                  <a:schemeClr val="accent2"/>
                </a:solidFill>
              </a:rPr>
              <a:t>населених</a:t>
            </a:r>
            <a:r>
              <a:rPr lang="ru-RU" sz="2800" dirty="0" smtClean="0">
                <a:solidFill>
                  <a:schemeClr val="accent2"/>
                </a:solidFill>
              </a:rPr>
              <a:t> пунктах, де </a:t>
            </a:r>
            <a:r>
              <a:rPr lang="ru-RU" sz="2800" dirty="0" err="1" smtClean="0">
                <a:solidFill>
                  <a:schemeClr val="accent2"/>
                </a:solidFill>
              </a:rPr>
              <a:t>їх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</a:rPr>
              <a:t>утримання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</a:rPr>
              <a:t>було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</a:rPr>
              <a:t>недоцільним</a:t>
            </a:r>
            <a:r>
              <a:rPr lang="ru-RU" sz="2800" dirty="0" smtClean="0">
                <a:solidFill>
                  <a:schemeClr val="accent2"/>
                </a:solidFill>
              </a:rPr>
              <a:t>.</a:t>
            </a:r>
          </a:p>
          <a:p>
            <a:pPr algn="l"/>
            <a:r>
              <a:rPr lang="uk-UA" sz="2800" dirty="0" smtClean="0">
                <a:solidFill>
                  <a:schemeClr val="accent2"/>
                </a:solidFill>
              </a:rPr>
              <a:t>	</a:t>
            </a:r>
            <a:r>
              <a:rPr lang="uk-UA" sz="2800" dirty="0" err="1" smtClean="0">
                <a:solidFill>
                  <a:schemeClr val="accent2"/>
                </a:solidFill>
              </a:rPr>
              <a:t>Баранинська</a:t>
            </a:r>
            <a:r>
              <a:rPr lang="uk-UA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smtClean="0">
                <a:solidFill>
                  <a:schemeClr val="accent2"/>
                </a:solidFill>
              </a:rPr>
              <a:t>ОТГ взяла на себе </a:t>
            </a:r>
            <a:r>
              <a:rPr lang="ru-RU" sz="2800" dirty="0" err="1" smtClean="0">
                <a:solidFill>
                  <a:schemeClr val="accent2"/>
                </a:solidFill>
              </a:rPr>
              <a:t>зобов’язання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</a:rPr>
              <a:t>фінансувати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</a:rPr>
              <a:t>ФАПи</a:t>
            </a:r>
            <a:r>
              <a:rPr lang="ru-RU" sz="2800" dirty="0" smtClean="0">
                <a:solidFill>
                  <a:schemeClr val="accent2"/>
                </a:solidFill>
              </a:rPr>
              <a:t> та </a:t>
            </a:r>
            <a:r>
              <a:rPr lang="ru-RU" sz="2800" dirty="0" err="1" smtClean="0">
                <a:solidFill>
                  <a:schemeClr val="accent2"/>
                </a:solidFill>
              </a:rPr>
              <a:t>їх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</a:rPr>
              <a:t>працівників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</a:rPr>
              <a:t>зі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</a:rPr>
              <a:t>свого</a:t>
            </a:r>
            <a:r>
              <a:rPr lang="ru-RU" sz="2800" dirty="0" smtClean="0">
                <a:solidFill>
                  <a:schemeClr val="accent2"/>
                </a:solidFill>
              </a:rPr>
              <a:t> бюджету.</a:t>
            </a:r>
          </a:p>
          <a:p>
            <a:pPr algn="l"/>
            <a:r>
              <a:rPr lang="uk-UA" sz="2800" dirty="0" smtClean="0">
                <a:solidFill>
                  <a:schemeClr val="accent2"/>
                </a:solidFill>
              </a:rPr>
              <a:t>	В Тячівській ОТГ голова громади підтримує розвиток приватного сектору на рівні ПМД та брав участь у відкритті кабінетів </a:t>
            </a:r>
            <a:r>
              <a:rPr lang="uk-UA" sz="2800" dirty="0" err="1" smtClean="0">
                <a:solidFill>
                  <a:schemeClr val="accent2"/>
                </a:solidFill>
              </a:rPr>
              <a:t>лікарів-ФОП</a:t>
            </a:r>
            <a:r>
              <a:rPr lang="uk-UA" sz="2800" dirty="0" smtClean="0">
                <a:solidFill>
                  <a:schemeClr val="accent2"/>
                </a:solidFill>
              </a:rPr>
              <a:t>.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HP\Desktop\3cd238244eb531ba57c3f02b641d34576fc25a5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2953259"/>
            <a:ext cx="4660232" cy="3279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957" y="336897"/>
            <a:ext cx="9809747" cy="906163"/>
          </a:xfrm>
        </p:spPr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Оптимізація персоналу: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64356" y="1172923"/>
            <a:ext cx="7665245" cy="5174404"/>
          </a:xfrm>
        </p:spPr>
        <p:txBody>
          <a:bodyPr/>
          <a:lstStyle/>
          <a:p>
            <a:pPr algn="l"/>
            <a:r>
              <a:rPr lang="ru-RU" sz="2400" dirty="0" err="1" smtClean="0">
                <a:solidFill>
                  <a:schemeClr val="accent2"/>
                </a:solidFill>
              </a:rPr>
              <a:t>Баранинська</a:t>
            </a:r>
            <a:r>
              <a:rPr lang="ru-RU" sz="2400" dirty="0" smtClean="0">
                <a:solidFill>
                  <a:schemeClr val="accent2"/>
                </a:solidFill>
              </a:rPr>
              <a:t> ОТГ - ставки </a:t>
            </a:r>
            <a:r>
              <a:rPr lang="ru-RU" sz="2400" dirty="0" err="1" smtClean="0">
                <a:solidFill>
                  <a:schemeClr val="accent2"/>
                </a:solidFill>
              </a:rPr>
              <a:t>прибиральниць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з</a:t>
            </a:r>
            <a:r>
              <a:rPr lang="ru-RU" sz="2400" dirty="0" smtClean="0">
                <a:solidFill>
                  <a:schemeClr val="accent2"/>
                </a:solidFill>
              </a:rPr>
              <a:t> невеликих </a:t>
            </a:r>
            <a:r>
              <a:rPr lang="ru-RU" sz="2400" dirty="0" err="1" smtClean="0">
                <a:solidFill>
                  <a:schemeClr val="accent2"/>
                </a:solidFill>
              </a:rPr>
              <a:t>структурних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підрозділів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підприємства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були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виведені</a:t>
            </a:r>
            <a:r>
              <a:rPr lang="ru-RU" sz="2400" dirty="0" smtClean="0">
                <a:solidFill>
                  <a:schemeClr val="accent2"/>
                </a:solidFill>
              </a:rPr>
              <a:t>, а </a:t>
            </a:r>
            <a:r>
              <a:rPr lang="ru-RU" sz="2400" dirty="0" err="1" smtClean="0">
                <a:solidFill>
                  <a:schemeClr val="accent2"/>
                </a:solidFill>
              </a:rPr>
              <a:t>обов’язки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з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прибирання</a:t>
            </a:r>
            <a:r>
              <a:rPr lang="ru-RU" sz="2400" dirty="0" smtClean="0">
                <a:solidFill>
                  <a:schemeClr val="accent2"/>
                </a:solidFill>
              </a:rPr>
              <a:t> 2-3 </a:t>
            </a:r>
            <a:r>
              <a:rPr lang="ru-RU" sz="2400" dirty="0" err="1" smtClean="0">
                <a:solidFill>
                  <a:schemeClr val="accent2"/>
                </a:solidFill>
              </a:rPr>
              <a:t>кабінетів</a:t>
            </a:r>
            <a:r>
              <a:rPr lang="ru-RU" sz="2400" dirty="0" smtClean="0">
                <a:solidFill>
                  <a:schemeClr val="accent2"/>
                </a:solidFill>
              </a:rPr>
              <a:t> взяв на себе </a:t>
            </a:r>
            <a:r>
              <a:rPr lang="ru-RU" sz="2400" dirty="0" err="1" smtClean="0">
                <a:solidFill>
                  <a:schemeClr val="accent2"/>
                </a:solidFill>
              </a:rPr>
              <a:t>середній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медичний</a:t>
            </a:r>
            <a:r>
              <a:rPr lang="ru-RU" sz="2400" dirty="0" smtClean="0">
                <a:solidFill>
                  <a:schemeClr val="accent2"/>
                </a:solidFill>
              </a:rPr>
              <a:t> персонал </a:t>
            </a:r>
            <a:r>
              <a:rPr lang="ru-RU" sz="2400" dirty="0" err="1" smtClean="0">
                <a:solidFill>
                  <a:schemeClr val="accent2"/>
                </a:solidFill>
              </a:rPr>
              <a:t>з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додатковим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преміюванням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algn="l"/>
            <a:r>
              <a:rPr lang="ru-RU" sz="2400" dirty="0" err="1" smtClean="0">
                <a:solidFill>
                  <a:schemeClr val="accent2"/>
                </a:solidFill>
              </a:rPr>
              <a:t>Тячівська</a:t>
            </a:r>
            <a:r>
              <a:rPr lang="ru-RU" sz="2400" dirty="0" smtClean="0">
                <a:solidFill>
                  <a:schemeClr val="accent2"/>
                </a:solidFill>
              </a:rPr>
              <a:t> ОТГ – </a:t>
            </a:r>
            <a:r>
              <a:rPr lang="ru-RU" sz="2400" dirty="0" err="1" smtClean="0">
                <a:solidFill>
                  <a:schemeClr val="accent2"/>
                </a:solidFill>
              </a:rPr>
              <a:t>виведено</a:t>
            </a:r>
            <a:r>
              <a:rPr lang="ru-RU" sz="2400" dirty="0" smtClean="0">
                <a:solidFill>
                  <a:schemeClr val="accent2"/>
                </a:solidFill>
              </a:rPr>
              <a:t> посади </a:t>
            </a:r>
            <a:r>
              <a:rPr lang="ru-RU" sz="2400" dirty="0" err="1" smtClean="0">
                <a:solidFill>
                  <a:schemeClr val="accent2"/>
                </a:solidFill>
              </a:rPr>
              <a:t>двірників</a:t>
            </a:r>
            <a:r>
              <a:rPr lang="ru-RU" sz="2400" dirty="0" smtClean="0">
                <a:solidFill>
                  <a:schemeClr val="accent2"/>
                </a:solidFill>
              </a:rPr>
              <a:t> та </a:t>
            </a:r>
            <a:r>
              <a:rPr lang="ru-RU" sz="2400" dirty="0" err="1" smtClean="0">
                <a:solidFill>
                  <a:schemeClr val="accent2"/>
                </a:solidFill>
              </a:rPr>
              <a:t>водіїв</a:t>
            </a:r>
            <a:r>
              <a:rPr lang="ru-RU" sz="2400" dirty="0" smtClean="0">
                <a:solidFill>
                  <a:schemeClr val="accent2"/>
                </a:solidFill>
              </a:rPr>
              <a:t> (</a:t>
            </a:r>
            <a:r>
              <a:rPr lang="ru-RU" sz="2400" dirty="0" err="1" smtClean="0">
                <a:solidFill>
                  <a:schemeClr val="accent2"/>
                </a:solidFill>
              </a:rPr>
              <a:t>медичні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працівники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мають</a:t>
            </a:r>
            <a:r>
              <a:rPr lang="ru-RU" sz="2400" dirty="0" smtClean="0">
                <a:solidFill>
                  <a:schemeClr val="accent2"/>
                </a:solidFill>
              </a:rPr>
              <a:t> право </a:t>
            </a:r>
            <a:r>
              <a:rPr lang="ru-RU" sz="2400" dirty="0" err="1" smtClean="0">
                <a:solidFill>
                  <a:schemeClr val="accent2"/>
                </a:solidFill>
              </a:rPr>
              <a:t>їздити</a:t>
            </a:r>
            <a:r>
              <a:rPr lang="ru-RU" sz="2400" dirty="0" smtClean="0">
                <a:solidFill>
                  <a:schemeClr val="accent2"/>
                </a:solidFill>
              </a:rPr>
              <a:t> на </a:t>
            </a:r>
            <a:r>
              <a:rPr lang="ru-RU" sz="2400" dirty="0" err="1" smtClean="0">
                <a:solidFill>
                  <a:schemeClr val="accent2"/>
                </a:solidFill>
              </a:rPr>
              <a:t>власному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чи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службовому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автомобілі</a:t>
            </a:r>
            <a:r>
              <a:rPr lang="ru-RU" sz="2400" dirty="0" smtClean="0">
                <a:solidFill>
                  <a:schemeClr val="accent2"/>
                </a:solidFill>
              </a:rPr>
              <a:t>).</a:t>
            </a:r>
          </a:p>
          <a:p>
            <a:pPr algn="l"/>
            <a:r>
              <a:rPr lang="uk-UA" sz="2400" dirty="0" smtClean="0">
                <a:solidFill>
                  <a:schemeClr val="accent2"/>
                </a:solidFill>
              </a:rPr>
              <a:t>Інші можливості:</a:t>
            </a: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виведення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охоронців</a:t>
            </a:r>
            <a:r>
              <a:rPr lang="ru-RU" sz="2400" dirty="0" smtClean="0">
                <a:solidFill>
                  <a:schemeClr val="accent2"/>
                </a:solidFill>
              </a:rPr>
              <a:t> (</a:t>
            </a:r>
            <a:r>
              <a:rPr lang="ru-RU" sz="2400" dirty="0" err="1" smtClean="0">
                <a:solidFill>
                  <a:schemeClr val="accent2"/>
                </a:solidFill>
              </a:rPr>
              <a:t>встановлення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охоронної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системи</a:t>
            </a:r>
            <a:r>
              <a:rPr lang="ru-RU" sz="2400" dirty="0" smtClean="0">
                <a:solidFill>
                  <a:schemeClr val="accent2"/>
                </a:solidFill>
              </a:rPr>
              <a:t>, </a:t>
            </a:r>
            <a:r>
              <a:rPr lang="ru-RU" sz="2400" dirty="0" err="1" smtClean="0">
                <a:solidFill>
                  <a:schemeClr val="accent2"/>
                </a:solidFill>
              </a:rPr>
              <a:t>охорона</a:t>
            </a:r>
            <a:r>
              <a:rPr lang="ru-RU" sz="2400" dirty="0" smtClean="0">
                <a:solidFill>
                  <a:schemeClr val="accent2"/>
                </a:solidFill>
              </a:rPr>
              <a:t> по найму), </a:t>
            </a: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виведення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кочегарів</a:t>
            </a:r>
            <a:r>
              <a:rPr lang="ru-RU" sz="2400" dirty="0" smtClean="0">
                <a:solidFill>
                  <a:schemeClr val="accent2"/>
                </a:solidFill>
              </a:rPr>
              <a:t> (</a:t>
            </a:r>
            <a:r>
              <a:rPr lang="ru-RU" sz="2400" dirty="0" err="1" smtClean="0">
                <a:solidFill>
                  <a:schemeClr val="accent2"/>
                </a:solidFill>
              </a:rPr>
              <a:t>встановлення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газових</a:t>
            </a:r>
            <a:r>
              <a:rPr lang="ru-RU" sz="2400" dirty="0" smtClean="0">
                <a:solidFill>
                  <a:schemeClr val="accent2"/>
                </a:solidFill>
              </a:rPr>
              <a:t>, </a:t>
            </a:r>
            <a:r>
              <a:rPr lang="ru-RU" sz="2400" dirty="0" err="1" smtClean="0">
                <a:solidFill>
                  <a:schemeClr val="accent2"/>
                </a:solidFill>
              </a:rPr>
              <a:t>електричних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котлів</a:t>
            </a:r>
            <a:r>
              <a:rPr lang="ru-RU" sz="2400" dirty="0" smtClean="0">
                <a:solidFill>
                  <a:schemeClr val="accent2"/>
                </a:solidFill>
              </a:rPr>
              <a:t>, </a:t>
            </a:r>
            <a:r>
              <a:rPr lang="ru-RU" sz="2400" dirty="0" err="1" smtClean="0">
                <a:solidFill>
                  <a:schemeClr val="accent2"/>
                </a:solidFill>
              </a:rPr>
              <a:t>енергозберігаючих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</a:rPr>
              <a:t>технологій</a:t>
            </a:r>
            <a:r>
              <a:rPr lang="ru-RU" sz="2400" dirty="0" smtClean="0">
                <a:solidFill>
                  <a:schemeClr val="accent2"/>
                </a:solidFill>
              </a:rPr>
              <a:t>).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Users\HP\Desktop\65632_picture_3c682714d52c6bd2ed1e8d39412dd858a110ef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7621" y="1909010"/>
            <a:ext cx="3954379" cy="3121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6897"/>
            <a:ext cx="11101137" cy="906163"/>
          </a:xfrm>
        </p:spPr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Чи багато коштів у КНП?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04461" y="2183575"/>
            <a:ext cx="8563602" cy="5174404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uk-UA" sz="2800" dirty="0" smtClean="0">
                <a:solidFill>
                  <a:schemeClr val="accent2"/>
                </a:solidFill>
              </a:rPr>
              <a:t> </a:t>
            </a:r>
            <a:r>
              <a:rPr lang="uk-UA" sz="3200" dirty="0" smtClean="0">
                <a:solidFill>
                  <a:schemeClr val="accent2"/>
                </a:solidFill>
              </a:rPr>
              <a:t>Чи вистачає коштів для діяльності КНП від </a:t>
            </a:r>
            <a:r>
              <a:rPr lang="uk-UA" sz="3200" dirty="0" err="1" smtClean="0">
                <a:solidFill>
                  <a:schemeClr val="accent2"/>
                </a:solidFill>
              </a:rPr>
              <a:t>капітаційного</a:t>
            </a:r>
            <a:r>
              <a:rPr lang="uk-UA" sz="3200" dirty="0" smtClean="0">
                <a:solidFill>
                  <a:schemeClr val="accent2"/>
                </a:solidFill>
              </a:rPr>
              <a:t> фінансування?</a:t>
            </a:r>
          </a:p>
          <a:p>
            <a:pPr algn="l">
              <a:buFontTx/>
              <a:buChar char="-"/>
            </a:pPr>
            <a:r>
              <a:rPr lang="uk-UA" sz="3200" dirty="0" smtClean="0">
                <a:solidFill>
                  <a:schemeClr val="accent2"/>
                </a:solidFill>
              </a:rPr>
              <a:t> Фінансування    Оплата?</a:t>
            </a:r>
          </a:p>
          <a:p>
            <a:pPr algn="l">
              <a:buFontTx/>
              <a:buChar char="-"/>
            </a:pPr>
            <a:r>
              <a:rPr lang="uk-UA" sz="3200" dirty="0" smtClean="0">
                <a:solidFill>
                  <a:schemeClr val="accent2"/>
                </a:solidFill>
              </a:rPr>
              <a:t> На що можна скерувати кошти КНП?</a:t>
            </a:r>
          </a:p>
          <a:p>
            <a:pPr algn="l">
              <a:buFontTx/>
              <a:buChar char="-"/>
            </a:pPr>
            <a:r>
              <a:rPr lang="uk-UA" sz="3200" dirty="0" smtClean="0">
                <a:solidFill>
                  <a:schemeClr val="accent2"/>
                </a:solidFill>
              </a:rPr>
              <a:t> На що звернути увагу при розробці місцевих програм?</a:t>
            </a:r>
          </a:p>
          <a:p>
            <a:pPr algn="l"/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C:\Users\HP\Desktop\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8195" y="4152900"/>
            <a:ext cx="2385261" cy="1590174"/>
          </a:xfrm>
          <a:prstGeom prst="rect">
            <a:avLst/>
          </a:prstGeom>
          <a:noFill/>
        </p:spPr>
      </p:pic>
      <p:pic>
        <p:nvPicPr>
          <p:cNvPr id="3075" name="Picture 3" descr="C:\Users\HP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802" y="1812757"/>
            <a:ext cx="2483898" cy="1548063"/>
          </a:xfrm>
          <a:prstGeom prst="rect">
            <a:avLst/>
          </a:prstGeom>
          <a:noFill/>
        </p:spPr>
      </p:pic>
      <p:sp>
        <p:nvSpPr>
          <p:cNvPr id="6" name="Не равно 5"/>
          <p:cNvSpPr/>
          <p:nvPr/>
        </p:nvSpPr>
        <p:spPr>
          <a:xfrm>
            <a:off x="3609474" y="3336758"/>
            <a:ext cx="304798" cy="248652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="" xmlns:a16="http://schemas.microsoft.com/office/drawing/2014/main" id="{DA6379D6-F93B-4DA2-8FA7-A268985E034C}"/>
              </a:ext>
            </a:extLst>
          </p:cNvPr>
          <p:cNvSpPr/>
          <p:nvPr/>
        </p:nvSpPr>
        <p:spPr>
          <a:xfrm>
            <a:off x="1" y="5717656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600" b="1" dirty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de-DE" sz="4600" dirty="0">
              <a:solidFill>
                <a:srgbClr val="FDBB2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74" y="2668554"/>
            <a:ext cx="4780853" cy="14212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5272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Main">
      <a:dk1>
        <a:srgbClr val="778899"/>
      </a:dk1>
      <a:lt1>
        <a:sysClr val="window" lastClr="FFFFFF"/>
      </a:lt1>
      <a:dk2>
        <a:srgbClr val="778899"/>
      </a:dk2>
      <a:lt2>
        <a:srgbClr val="FFFFFF"/>
      </a:lt2>
      <a:accent1>
        <a:srgbClr val="FDBB2D"/>
      </a:accent1>
      <a:accent2>
        <a:srgbClr val="191970"/>
      </a:accent2>
      <a:accent3>
        <a:srgbClr val="DCE0E4"/>
      </a:accent3>
      <a:accent4>
        <a:srgbClr val="FCF09F"/>
      </a:accent4>
      <a:accent5>
        <a:srgbClr val="ADD8E6"/>
      </a:accent5>
      <a:accent6>
        <a:srgbClr val="6495ED"/>
      </a:accent6>
      <a:hlink>
        <a:srgbClr val="FDBB2D"/>
      </a:hlink>
      <a:folHlink>
        <a:srgbClr val="6495ED"/>
      </a:folHlink>
    </a:clrScheme>
    <a:fontScheme name="Custom Mai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ew Microsoft PowerPoint Presentation (3)" id="{4C5171E9-E48E-4009-AED2-D4254FC52701}" vid="{802501F0-E87F-45E2-92E8-BFF97E4057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U-LEAD Presentation Template</Template>
  <TotalTime>7335</TotalTime>
  <Words>320</Words>
  <Application>Microsoft Office PowerPoint</Application>
  <PresentationFormat>Произвольный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Підтримка реформи первинної медичної допомоги на місцевому рівні (м. Мукачево)</vt:lpstr>
      <vt:lpstr>КНП “ЦПМСД Мукачівської міської ОТГ” </vt:lpstr>
      <vt:lpstr>Медичний центр “Сім`я”</vt:lpstr>
      <vt:lpstr>Співпраця з ОМС</vt:lpstr>
      <vt:lpstr>Що зроблено:</vt:lpstr>
      <vt:lpstr>Оптимізація мережі ПМД</vt:lpstr>
      <vt:lpstr>Оптимізація персоналу:</vt:lpstr>
      <vt:lpstr>Чи багато коштів у КНП?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Shevchuk</dc:creator>
  <cp:lastModifiedBy>Пользователь Hewlett Packard</cp:lastModifiedBy>
  <cp:revision>110</cp:revision>
  <dcterms:created xsi:type="dcterms:W3CDTF">2017-10-11T11:50:21Z</dcterms:created>
  <dcterms:modified xsi:type="dcterms:W3CDTF">2019-10-17T06:04:18Z</dcterms:modified>
</cp:coreProperties>
</file>