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81" r:id="rId4"/>
    <p:sldId id="285" r:id="rId5"/>
    <p:sldId id="280" r:id="rId6"/>
    <p:sldId id="282" r:id="rId7"/>
    <p:sldId id="279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ha" initials="M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9E5F4"/>
    <a:srgbClr val="6D91CB"/>
    <a:srgbClr val="FDBB2D"/>
    <a:srgbClr val="515E6B"/>
    <a:srgbClr val="F1F3F5"/>
    <a:srgbClr val="778899"/>
    <a:srgbClr val="FCF09F"/>
    <a:srgbClr val="F3F4F6"/>
    <a:srgbClr val="7F7F7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76523" autoAdjust="0"/>
  </p:normalViewPr>
  <p:slideViewPr>
    <p:cSldViewPr snapToGrid="0">
      <p:cViewPr varScale="1">
        <p:scale>
          <a:sx n="51" d="100"/>
          <a:sy n="51" d="100"/>
        </p:scale>
        <p:origin x="-13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-283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24BAC-6D32-48F8-B4E0-B94BE6C58354}" type="datetimeFigureOut">
              <a:rPr lang="ru-RU" smtClean="0"/>
              <a:pPr/>
              <a:t>13.10.2019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C068C-43D5-4A42-888A-B76327F5D3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805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5-7 </a:t>
            </a:r>
            <a:r>
              <a:rPr lang="ru-RU" dirty="0" err="1" smtClean="0"/>
              <a:t>вересня</a:t>
            </a:r>
            <a:r>
              <a:rPr lang="ru-RU" dirty="0" smtClean="0"/>
              <a:t> 2018 р.</a:t>
            </a:r>
          </a:p>
          <a:p>
            <a:r>
              <a:rPr lang="ru-RU" dirty="0" smtClean="0"/>
              <a:t>22-25 </a:t>
            </a:r>
            <a:r>
              <a:rPr lang="ru-RU" dirty="0" err="1" smtClean="0"/>
              <a:t>жовтня</a:t>
            </a:r>
            <a:r>
              <a:rPr lang="ru-RU" dirty="0" smtClean="0"/>
              <a:t> 2018 р.</a:t>
            </a:r>
          </a:p>
          <a:p>
            <a:r>
              <a:rPr lang="ru-RU" dirty="0" smtClean="0"/>
              <a:t>12-15 </a:t>
            </a:r>
            <a:r>
              <a:rPr lang="ru-RU" dirty="0" err="1" smtClean="0"/>
              <a:t>березня</a:t>
            </a:r>
            <a:r>
              <a:rPr lang="ru-RU" dirty="0" smtClean="0"/>
              <a:t> 2019 р.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C068C-43D5-4A42-888A-B76327F5D3C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4527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/>
              <a:t>У</a:t>
            </a:r>
            <a:r>
              <a:rPr lang="uk-UA" b="1" baseline="0" dirty="0" smtClean="0"/>
              <a:t>свідомили, що тепер ми представники нашого контейнера змін </a:t>
            </a:r>
            <a:r>
              <a:rPr lang="uk-UA" b="1" baseline="0" dirty="0" smtClean="0"/>
              <a:t>))) </a:t>
            </a:r>
          </a:p>
          <a:p>
            <a:r>
              <a:rPr lang="uk-UA" b="1" baseline="0" dirty="0" smtClean="0"/>
              <a:t>Доповнювати його почали ще при підготовці проектної заявки, долучаючи зацікавлені і потрібні сторони</a:t>
            </a:r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C068C-43D5-4A42-888A-B76327F5D3C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6967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uk-UA" b="1" u="sng" dirty="0" smtClean="0"/>
              <a:t>Оцінили</a:t>
            </a:r>
            <a:r>
              <a:rPr lang="uk-UA" b="1" dirty="0" smtClean="0"/>
              <a:t> стан проблеми</a:t>
            </a:r>
            <a:r>
              <a:rPr lang="uk-UA" b="1" baseline="0" dirty="0" smtClean="0"/>
              <a:t> за </a:t>
            </a:r>
            <a:r>
              <a:rPr lang="uk-UA" b="1" u="sng" baseline="0" dirty="0" smtClean="0"/>
              <a:t>Компасом</a:t>
            </a:r>
            <a:r>
              <a:rPr lang="uk-UA" b="1" baseline="0" dirty="0" smtClean="0"/>
              <a:t> колективного лідерства</a:t>
            </a:r>
            <a:r>
              <a:rPr lang="uk-UA" b="1" dirty="0" smtClean="0"/>
              <a:t> і виявили, що найслабшими аспектами є: майбутні можливості, цілісність та </a:t>
            </a:r>
            <a:r>
              <a:rPr lang="uk-UA" b="1" dirty="0" err="1" smtClean="0"/>
              <a:t>залученість</a:t>
            </a:r>
            <a:r>
              <a:rPr lang="uk-UA" b="1" dirty="0" smtClean="0"/>
              <a:t>.</a:t>
            </a:r>
          </a:p>
          <a:p>
            <a:pPr marL="228600" indent="-228600">
              <a:buAutoNum type="arabicPeriod"/>
            </a:pPr>
            <a:r>
              <a:rPr lang="uk-UA" b="1" u="sng" dirty="0" smtClean="0"/>
              <a:t>Проаналізували</a:t>
            </a:r>
            <a:r>
              <a:rPr lang="uk-UA" b="1" dirty="0" smtClean="0"/>
              <a:t> основних </a:t>
            </a:r>
            <a:r>
              <a:rPr lang="uk-UA" b="1" u="sng" dirty="0" err="1" smtClean="0"/>
              <a:t>стейкхолдерів</a:t>
            </a:r>
            <a:r>
              <a:rPr lang="uk-UA" b="1" dirty="0" smtClean="0"/>
              <a:t> у ОТГ,</a:t>
            </a:r>
            <a:r>
              <a:rPr lang="uk-UA" b="1" baseline="0" dirty="0" smtClean="0"/>
              <a:t> відібрали: голів, вчителів, медичних працівників, представників молодіжних рад.</a:t>
            </a:r>
          </a:p>
          <a:p>
            <a:pPr marL="228600" indent="-228600">
              <a:buAutoNum type="arabicPeriod"/>
            </a:pPr>
            <a:r>
              <a:rPr lang="uk-UA" b="1" baseline="0" dirty="0" smtClean="0"/>
              <a:t>Приступили до виконання </a:t>
            </a:r>
            <a:r>
              <a:rPr lang="uk-UA" b="1" u="sng" baseline="0" dirty="0" smtClean="0"/>
              <a:t>першої фази </a:t>
            </a:r>
            <a:r>
              <a:rPr lang="uk-UA" b="1" baseline="0" dirty="0" smtClean="0"/>
              <a:t>Діалогічної моделі змін – </a:t>
            </a:r>
            <a:r>
              <a:rPr lang="uk-UA" b="1" u="sng" baseline="0" dirty="0" smtClean="0"/>
              <a:t>вивчення та залучення.</a:t>
            </a:r>
            <a:endParaRPr lang="uk-UA" b="1" u="sng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C068C-43D5-4A42-888A-B76327F5D3C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1452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 smtClean="0">
                <a:latin typeface="Arial" pitchFamily="34" charset="0"/>
                <a:cs typeface="Arial" pitchFamily="34" charset="0"/>
              </a:rPr>
              <a:t>Для створення резонансу провели</a:t>
            </a:r>
            <a:r>
              <a:rPr lang="uk-UA" b="1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b="1" u="sng" baseline="0" dirty="0" smtClean="0">
                <a:latin typeface="Arial" pitchFamily="34" charset="0"/>
                <a:cs typeface="Arial" pitchFamily="34" charset="0"/>
              </a:rPr>
              <a:t>брифінг</a:t>
            </a:r>
            <a:r>
              <a:rPr lang="uk-UA" b="1" baseline="0" dirty="0" smtClean="0">
                <a:latin typeface="Arial" pitchFamily="34" charset="0"/>
                <a:cs typeface="Arial" pitchFamily="34" charset="0"/>
              </a:rPr>
              <a:t> для преси, видали посібник.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baseline="0" dirty="0" smtClean="0">
                <a:latin typeface="Arial" pitchFamily="34" charset="0"/>
                <a:cs typeface="Arial" pitchFamily="34" charset="0"/>
              </a:rPr>
              <a:t>З метою формування розуміння контексту провели </a:t>
            </a:r>
            <a:r>
              <a:rPr lang="uk-UA" b="1" u="sng" baseline="0" dirty="0" smtClean="0">
                <a:latin typeface="Arial" pitchFamily="34" charset="0"/>
                <a:cs typeface="Arial" pitchFamily="34" charset="0"/>
              </a:rPr>
              <a:t>тренінги</a:t>
            </a:r>
            <a:r>
              <a:rPr lang="uk-UA" b="1" baseline="0" dirty="0" smtClean="0">
                <a:latin typeface="Arial" pitchFamily="34" charset="0"/>
                <a:cs typeface="Arial" pitchFamily="34" charset="0"/>
              </a:rPr>
              <a:t> для: 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ОМС, керівників відділів освіти ОТГ/директорів шкіл, головних лікарів комунальних неприбуткових підприємств (КНП), представників молодіжних рад ОТГ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b="1" dirty="0" smtClean="0">
                <a:latin typeface="Arial" pitchFamily="34" charset="0"/>
                <a:cs typeface="Arial" pitchFamily="34" charset="0"/>
              </a:rPr>
              <a:t>Понад 100 учасників</a:t>
            </a:r>
            <a:endParaRPr lang="uk-UA" dirty="0" smtClean="0"/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C068C-43D5-4A42-888A-B76327F5D3C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8826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u="sng" dirty="0" smtClean="0"/>
              <a:t>Контейнер</a:t>
            </a:r>
            <a:r>
              <a:rPr lang="uk-UA" b="1" dirty="0" smtClean="0"/>
              <a:t> для змін вирішили формувати на базі </a:t>
            </a:r>
            <a:r>
              <a:rPr lang="uk-UA" b="1" dirty="0" err="1" smtClean="0"/>
              <a:t>Тлумацької</a:t>
            </a:r>
            <a:r>
              <a:rPr lang="uk-UA" b="1" dirty="0" smtClean="0"/>
              <a:t> ОТГ.</a:t>
            </a:r>
          </a:p>
          <a:p>
            <a:r>
              <a:rPr lang="uk-UA" b="1" dirty="0" smtClean="0"/>
              <a:t>Під</a:t>
            </a:r>
            <a:r>
              <a:rPr lang="uk-UA" b="1" baseline="0" dirty="0" smtClean="0"/>
              <a:t> кінець цього тренінгу приступили до виконання </a:t>
            </a:r>
            <a:r>
              <a:rPr lang="uk-UA" b="1" u="sng" baseline="0" dirty="0" smtClean="0"/>
              <a:t>д</a:t>
            </a:r>
            <a:r>
              <a:rPr lang="uk-UA" b="1" u="sng" dirty="0" smtClean="0"/>
              <a:t>ругої фази</a:t>
            </a:r>
            <a:r>
              <a:rPr lang="uk-UA" b="1" u="sng" baseline="0" dirty="0" smtClean="0"/>
              <a:t> Діалогічної моделі </a:t>
            </a:r>
            <a:r>
              <a:rPr lang="uk-UA" b="1" baseline="0" dirty="0" smtClean="0"/>
              <a:t>змін – розбудови та формалізації: визначення спільних цілей і ресурсів; планування спільного майбутнього; об'єднання і створення Концепції програми громадського </a:t>
            </a:r>
            <a:r>
              <a:rPr lang="uk-UA" b="1" baseline="0" dirty="0" err="1" smtClean="0"/>
              <a:t>здоровя</a:t>
            </a:r>
            <a:r>
              <a:rPr lang="uk-UA" b="1" baseline="0" dirty="0" smtClean="0"/>
              <a:t> </a:t>
            </a:r>
            <a:r>
              <a:rPr lang="uk-UA" b="1" baseline="0" dirty="0" err="1" smtClean="0"/>
              <a:t>Тлумацької</a:t>
            </a:r>
            <a:r>
              <a:rPr lang="uk-UA" b="1" baseline="0" dirty="0" smtClean="0"/>
              <a:t> ОТГ</a:t>
            </a:r>
            <a:endParaRPr lang="uk-UA" b="1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C068C-43D5-4A42-888A-B76327F5D3C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4375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b="1" dirty="0" smtClean="0"/>
              <a:t>До виконання третьої фази Діалогічної</a:t>
            </a:r>
            <a:r>
              <a:rPr lang="uk-UA" b="1" baseline="0" dirty="0" smtClean="0"/>
              <a:t> моделі змін, комунікацій і </a:t>
            </a:r>
            <a:r>
              <a:rPr lang="uk-UA" b="1" dirty="0" smtClean="0"/>
              <a:t>популяризації ГЗ долучилась вся громада.</a:t>
            </a:r>
          </a:p>
          <a:p>
            <a:r>
              <a:rPr lang="uk-UA" b="1" dirty="0" smtClean="0"/>
              <a:t>Оскільки</a:t>
            </a:r>
            <a:r>
              <a:rPr lang="uk-UA" b="1" baseline="0" dirty="0" smtClean="0"/>
              <a:t> програми з ГЗ мають віддалений ефект, вважаємо, що оцінку її ефективності для подальшого розвитку моделі варто провести хоча б через рік,використовуючи при цьому обов'язково Компас колективного лідерства</a:t>
            </a:r>
            <a:endParaRPr lang="uk-UA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C068C-43D5-4A42-888A-B76327F5D3C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04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3EBC4B6D-0FF5-4F19-B114-7CC53E34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8728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CA0B6C10-C520-42F6-8D29-2C3B1E45A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52198"/>
            <a:ext cx="10515600" cy="45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363496A-B0A9-4B48-A478-B7B4051332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6788" y="4584254"/>
            <a:ext cx="7766050" cy="46672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08EF9E-E813-4CA2-BA73-919A520826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3126" y="5571249"/>
            <a:ext cx="1270674" cy="12706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F13174-AA60-49F8-8D1C-2626DBCBB4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60917" y="5993476"/>
            <a:ext cx="7990667" cy="6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06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444A1D-85D3-448C-B8A1-CFC2C323C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222" r="12031"/>
          <a:stretch/>
        </p:blipFill>
        <p:spPr>
          <a:xfrm>
            <a:off x="1466849" y="0"/>
            <a:ext cx="10725151" cy="43053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D36C1FFF-71EB-4A31-A7B5-416085F41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0" y="331371"/>
            <a:ext cx="9075738" cy="906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94" y="425375"/>
            <a:ext cx="1391690" cy="4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305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A22089-3B8D-4A5A-8BA0-9008F119F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086" r="25420"/>
          <a:stretch/>
        </p:blipFill>
        <p:spPr>
          <a:xfrm>
            <a:off x="3099222" y="0"/>
            <a:ext cx="9092778" cy="3011593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xmlns="" id="{28566821-D885-4AE8-B4FB-29D41654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918"/>
            <a:ext cx="12192000" cy="906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94" y="425375"/>
            <a:ext cx="1391690" cy="4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040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A22089-3B8D-4A5A-8BA0-9008F119F2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086" r="25420"/>
          <a:stretch/>
        </p:blipFill>
        <p:spPr>
          <a:xfrm>
            <a:off x="3099222" y="0"/>
            <a:ext cx="9092778" cy="3011593"/>
          </a:xfrm>
          <a:prstGeom prst="rect">
            <a:avLst/>
          </a:prstGeom>
        </p:spPr>
      </p:pic>
      <p:sp>
        <p:nvSpPr>
          <p:cNvPr id="7" name="Title 13">
            <a:extLst>
              <a:ext uri="{FF2B5EF4-FFF2-40B4-BE49-F238E27FC236}">
                <a16:creationId xmlns:a16="http://schemas.microsoft.com/office/drawing/2014/main" xmlns="" id="{28566821-D885-4AE8-B4FB-29D416549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918"/>
            <a:ext cx="12192000" cy="906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94" y="425375"/>
            <a:ext cx="1391690" cy="41370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4A621949-7953-4DBF-B65C-D5322DF8D5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6756" y="1429596"/>
            <a:ext cx="10758488" cy="517440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890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:a16="http://schemas.microsoft.com/office/drawing/2014/main" xmlns="" id="{9A4BC4F0-A61A-4E04-80D8-19E97A1A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0" y="331371"/>
            <a:ext cx="9075738" cy="906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94" y="425375"/>
            <a:ext cx="1391690" cy="4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338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A554F7-0D56-4F44-B32D-D30A6476E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222" r="12031"/>
          <a:stretch/>
        </p:blipFill>
        <p:spPr>
          <a:xfrm>
            <a:off x="1466849" y="0"/>
            <a:ext cx="10725151" cy="4305300"/>
          </a:xfrm>
          <a:prstGeom prst="rect">
            <a:avLst/>
          </a:prstGeom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xmlns="" id="{F3CF661C-22F0-42B2-A0DC-9040CCD7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0" y="331371"/>
            <a:ext cx="9075738" cy="906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94" y="425375"/>
            <a:ext cx="1391690" cy="4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246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14CAB9-B57C-4082-BAA1-265DF5B5C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222" r="12031"/>
          <a:stretch/>
        </p:blipFill>
        <p:spPr>
          <a:xfrm>
            <a:off x="1466849" y="0"/>
            <a:ext cx="10725151" cy="4305300"/>
          </a:xfrm>
          <a:prstGeom prst="rect">
            <a:avLst/>
          </a:prstGeom>
        </p:spPr>
      </p:pic>
      <p:sp>
        <p:nvSpPr>
          <p:cNvPr id="17" name="Title 13">
            <a:extLst>
              <a:ext uri="{FF2B5EF4-FFF2-40B4-BE49-F238E27FC236}">
                <a16:creationId xmlns:a16="http://schemas.microsoft.com/office/drawing/2014/main" xmlns="" id="{C66E35F1-FA40-4B0B-B1F7-D6EAB865B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0" y="331371"/>
            <a:ext cx="9075738" cy="906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294" y="425375"/>
            <a:ext cx="1391690" cy="41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05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xmlns="" id="{30342D01-EE25-4DE1-BB9E-8BD932F13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85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FDBB2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C000C9-D253-4BD1-A656-774D759CF4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83126" y="8009"/>
            <a:ext cx="1270674" cy="1270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F13174-AA60-49F8-8D1C-2626DBCBB40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6008" y="264420"/>
            <a:ext cx="7882952" cy="6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88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DAC0AC-41E5-45C1-9983-C60364EF6DCC}" type="datetime1">
              <a:rPr lang="uk-UA" smtClean="0"/>
              <a:pPr/>
              <a:t>13.10.2019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CBFD95E-5F4A-42AD-AFBF-20396238F628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363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2" r:id="rId5"/>
    <p:sldLayoutId id="2147483653" r:id="rId6"/>
    <p:sldLayoutId id="2147483654" r:id="rId7"/>
    <p:sldLayoutId id="2147483655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039091" y="1593273"/>
            <a:ext cx="10889673" cy="2189019"/>
            <a:chOff x="2803326" y="2133600"/>
            <a:chExt cx="9125438" cy="2244436"/>
          </a:xfrm>
        </p:grpSpPr>
        <p:sp>
          <p:nvSpPr>
            <p:cNvPr id="7" name="Rectangle 6"/>
            <p:cNvSpPr/>
            <p:nvPr/>
          </p:nvSpPr>
          <p:spPr>
            <a:xfrm>
              <a:off x="2846514" y="2133600"/>
              <a:ext cx="9082250" cy="2241372"/>
            </a:xfrm>
            <a:prstGeom prst="rect">
              <a:avLst/>
            </a:prstGeom>
            <a:solidFill>
              <a:srgbClr val="6D91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803326" y="2133600"/>
              <a:ext cx="106129" cy="2244436"/>
            </a:xfrm>
            <a:prstGeom prst="rect">
              <a:avLst/>
            </a:prstGeom>
            <a:solidFill>
              <a:srgbClr val="B9E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6FC4516-E3BE-429A-BE05-A6CF3609C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982" y="4031672"/>
            <a:ext cx="10515600" cy="1454727"/>
          </a:xfrm>
        </p:spPr>
        <p:txBody>
          <a:bodyPr>
            <a:noAutofit/>
          </a:bodyPr>
          <a:lstStyle/>
          <a:p>
            <a:r>
              <a:rPr lang="uk-UA" sz="1600" b="1" dirty="0" smtClean="0"/>
              <a:t>Орина </a:t>
            </a:r>
            <a:r>
              <a:rPr lang="uk-UA" sz="1600" b="1" dirty="0" err="1" smtClean="0"/>
              <a:t>Децик</a:t>
            </a:r>
            <a:r>
              <a:rPr lang="uk-UA" sz="1600" b="1" dirty="0" smtClean="0"/>
              <a:t>,</a:t>
            </a:r>
            <a:r>
              <a:rPr lang="uk-UA" sz="1600" b="1" i="1" dirty="0" smtClean="0"/>
              <a:t> </a:t>
            </a:r>
            <a:r>
              <a:rPr lang="uk-UA" sz="1600" i="1" dirty="0" smtClean="0"/>
              <a:t>авторка проекту,</a:t>
            </a:r>
            <a:r>
              <a:rPr lang="uk-UA" sz="1600" b="1" i="1" dirty="0" smtClean="0"/>
              <a:t> </a:t>
            </a:r>
            <a:r>
              <a:rPr lang="uk-UA" sz="1600" i="1" dirty="0" smtClean="0"/>
              <a:t>завідувачка кафедри соціальної медицини та громадського здоров’я Івано-Франківського національного медичного університету, професорка</a:t>
            </a:r>
            <a:endParaRPr lang="uk-UA" sz="1600" dirty="0" smtClean="0"/>
          </a:p>
          <a:p>
            <a:r>
              <a:rPr lang="uk-UA" sz="1600" b="1" dirty="0" smtClean="0"/>
              <a:t>Марія Баран,</a:t>
            </a:r>
            <a:r>
              <a:rPr lang="uk-UA" sz="1600" i="1" dirty="0" smtClean="0"/>
              <a:t> авторка проекту, радниця з питань муніципальних послуг ІФ ЦРМС, кандидатка наук з державного управління,</a:t>
            </a:r>
            <a:r>
              <a:rPr lang="uk-UA" sz="1600" i="1" dirty="0" err="1" smtClean="0"/>
              <a:t>доцентка</a:t>
            </a:r>
            <a:r>
              <a:rPr lang="uk-UA" sz="1600" i="1" dirty="0" smtClean="0"/>
              <a:t> кафедри публічного управління та адміністрування Івано-Франківського національного технічного університету нафти і газу</a:t>
            </a:r>
            <a:endParaRPr lang="uk-UA" sz="1600" b="1" dirty="0" smtClean="0"/>
          </a:p>
          <a:p>
            <a:r>
              <a:rPr lang="uk-UA" sz="1600" dirty="0" smtClean="0"/>
              <a:t> </a:t>
            </a:r>
            <a:endParaRPr lang="en-US" sz="16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8D115203-C2AD-4E84-8E50-6FCF6FE45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27018" y="1731818"/>
            <a:ext cx="10252363" cy="195349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000" b="1" dirty="0" smtClean="0"/>
              <a:t>КОЛЕКТИВНЕ ЛІДЕРСТВО  У РЕАЛІЗАЦІЇ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000" b="1" dirty="0" smtClean="0"/>
              <a:t>проекту «</a:t>
            </a:r>
            <a:r>
              <a:rPr lang="de-DE" sz="3000" b="1" dirty="0" smtClean="0"/>
              <a:t>ПОПУЛЯРИЗАЦІЯ ГРОМАДСЬКОГО ЗДОРОВ’Я В ОТГ ПРИКАРПАТТЯ – ОБОВ’ЯЗОК КОЖНОГО</a:t>
            </a:r>
            <a:r>
              <a:rPr lang="ru-RU" sz="3000" b="1" dirty="0" smtClean="0"/>
              <a:t>»</a:t>
            </a:r>
            <a:endParaRPr lang="en-US" sz="3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2577" y="450617"/>
            <a:ext cx="3224545" cy="958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7300C0-2EFF-4F2A-9B44-9BBF4C820F8C}"/>
              </a:ext>
            </a:extLst>
          </p:cNvPr>
          <p:cNvSpPr txBox="1"/>
          <p:nvPr/>
        </p:nvSpPr>
        <p:spPr>
          <a:xfrm>
            <a:off x="0" y="560526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7788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Жовтень, 2019 р.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9285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xmlns="" id="{8668B5A9-2DA8-4071-B6EA-752FB4E6554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sz="3200" dirty="0" smtClean="0"/>
              <a:t>З ЧОГО ВСЕ ПОЧАЛОСЯ…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54565"/>
          <a:stretch>
            <a:fillRect/>
          </a:stretch>
        </p:blipFill>
        <p:spPr bwMode="auto">
          <a:xfrm rot="20524909">
            <a:off x="704988" y="3898323"/>
            <a:ext cx="3373445" cy="2143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410279" y="284255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 smtClean="0"/>
              <a:t>- </a:t>
            </a:r>
            <a:endParaRPr lang="uk-UA" dirty="0"/>
          </a:p>
        </p:txBody>
      </p:sp>
      <p:sp>
        <p:nvSpPr>
          <p:cNvPr id="10" name="AutoShape 2" descr="https://attachment.outlook.live.net/owa/m_baran2014@hotmail.com/service.svc/s/GetAttachmentThumbnail?id=AQMkADAwATY0MDABLWUzZjUtMmQ5MC0wMAItMDAKAEYAAANPZuGrAdyyQYTHXOkx1u2BBwDKEcmw88MLT5GKNOFcLjnIAAACAQkAAADKEcmw88MLT5GKNOFcLjnIAAJrufC2AAAAARIAEADMeMcCOzGJQJSa38ykW76o&amp;thumbnailType=2&amp;owa=outlook.live.com&amp;scriptVer=2019060301.15&amp;isc=1&amp;X-OWA-CANARY=BJtdOq0C8k2e1p43unO5CvCwxWR279YYqYLpOk-GkckhHEDQgsD6ryVQpDmxl6o3Vz69mrXLRt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M4MjQ0OTYwMTZcIixcInB1aWRcIjpcIjE3NTkyMjI0Mjg5Mzc2MTZcIixcIm9pZFwiOlwiMDAwNjQwMDAtZTNmNS0yZDkwLTAwMDAtMDAwMDAwMDAwMDAwXCIsXCJzY29wZVwiOlwiT3dhRG93bmxvYWRcIn0iLCJuYmYiOjE1NjAzNzE5NDksImV4cCI6MTU2MDM3MjU0OSwiaXNzIjoiMDAwMDAwMDItMDAwMC0wZmYxLWNlMDAtMDAwMDAwMDAwMDAwQDg0ZGY5ZTdmLWU5ZjYtNDBhZi1iNDM1LWFhYWFhYWFhYWFhYSIsImF1ZCI6IjAwMDAwMDAyLTAwMDAtMGZmMS1jZTAwLTAwMDAwMDAwMDAwMC9hdHRhY2htZW50Lm91dGxvb2subGl2ZS5uZXRAODRkZjllN2YtZTlmNi00MGFmLWI0MzUtYWFhYWFhYWFhYWFhIn0.K9x0cItGjzCmL_LIJy7CM5_7TtWDn_eN1aJsqM6UEZ0VQoGk8T_EHaQejLcuoOCGnZHhbHSCB_DPZtESdVrqWB-uApZg8lIJkzf3qye3GcEeEovnZmttS68-EKCetMi-didJX4MG9be1h4X6TH_pPKforqzHo4XazjiHpdQluV8a9d8TNq3skhQYS3uWzDdVRFoqgVg-eDPs7qyF813Ay3AD1wHXF7xaHTD7vrKAC3IsUyB5kAZFJwAmhaA_F7No2HhCakHBNVPrTqOtHif8xy5dbXvTJmgd8ge509PuI_g1mks7KvyGRxdajDlqFBrzIWqUPrCZvZzcyMnHnwiXG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49528" t="35063" r="7857" b="25563"/>
          <a:stretch>
            <a:fillRect/>
          </a:stretch>
        </p:blipFill>
        <p:spPr bwMode="auto">
          <a:xfrm>
            <a:off x="484055" y="1396548"/>
            <a:ext cx="3087014" cy="1603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 descr="http://compass-tool.net/wp-content/uploads/2017/02/right-circle-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7472" y="2198370"/>
            <a:ext cx="2950128" cy="2933302"/>
          </a:xfrm>
          <a:prstGeom prst="rect">
            <a:avLst/>
          </a:prstGeom>
          <a:noFill/>
        </p:spPr>
      </p:pic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 cstate="print"/>
          <a:srcRect l="5833" t="8421" r="33021" b="2121"/>
          <a:stretch>
            <a:fillRect/>
          </a:stretch>
        </p:blipFill>
        <p:spPr bwMode="auto">
          <a:xfrm>
            <a:off x="7945854" y="906628"/>
            <a:ext cx="4029330" cy="260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Ð¡Ð²ÑÑÐ»Ð¸Ð½Ð° Ð²ÑÐ´ Maryana Zaviyska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22666">
            <a:off x="7797888" y="4030416"/>
            <a:ext cx="2936680" cy="2202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024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https://attachment.outlook.live.net/owa/m_baran2014@hotmail.com/service.svc/s/GetAttachmentThumbnail?id=AQMkADAwATY0MDABLWUzZjUtMmQ5MC0wMAItMDAKAEYAAANPZuGrAdyyQYTHXOkx1u2BBwDKEcmw88MLT5GKNOFcLjnIAAACAQkAAADKEcmw88MLT5GKNOFcLjnIAAJrufC2AAAAARIAEADMeMcCOzGJQJSa38ykW76o&amp;thumbnailType=2&amp;owa=outlook.live.com&amp;scriptVer=2019060301.15&amp;isc=1&amp;X-OWA-CANARY=BJtdOq0C8k2e1p43unO5CvCwxWR279YYqYLpOk-GkckhHEDQgsD6ryVQpDmxl6o3Vz69mrXLRtU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NDA5NjAwLTM4MjQ0OTYwMTZcIixcInB1aWRcIjpcIjE3NTkyMjI0Mjg5Mzc2MTZcIixcIm9pZFwiOlwiMDAwNjQwMDAtZTNmNS0yZDkwLTAwMDAtMDAwMDAwMDAwMDAwXCIsXCJzY29wZVwiOlwiT3dhRG93bmxvYWRcIn0iLCJuYmYiOjE1NjAzNzE5NDksImV4cCI6MTU2MDM3MjU0OSwiaXNzIjoiMDAwMDAwMDItMDAwMC0wZmYxLWNlMDAtMDAwMDAwMDAwMDAwQDg0ZGY5ZTdmLWU5ZjYtNDBhZi1iNDM1LWFhYWFhYWFhYWFhYSIsImF1ZCI6IjAwMDAwMDAyLTAwMDAtMGZmMS1jZTAwLTAwMDAwMDAwMDAwMC9hdHRhY2htZW50Lm91dGxvb2subGl2ZS5uZXRAODRkZjllN2YtZTlmNi00MGFmLWI0MzUtYWFhYWFhYWFhYWFhIn0.K9x0cItGjzCmL_LIJy7CM5_7TtWDn_eN1aJsqM6UEZ0VQoGk8T_EHaQejLcuoOCGnZHhbHSCB_DPZtESdVrqWB-uApZg8lIJkzf3qye3GcEeEovnZmttS68-EKCetMi-didJX4MG9be1h4X6TH_pPKforqzHo4XazjiHpdQluV8a9d8TNq3skhQYS3uWzDdVRFoqgVg-eDPs7qyF813Ay3AD1wHXF7xaHTD7vrKAC3IsUyB5kAZFJwAmhaA_F7No2HhCakHBNVPrTqOtHif8xy5dbXvTJmgd8ge509PuI_g1mks7KvyGRxdajDlqFBrzIWqUPrCZvZzcyMnHnwiXGQ&amp;animation=tru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" name="Picture 4" descr="Ð ÐµÐ·ÑÐ»ÑÑÐ°Ñ Ð¿Ð¾ÑÑÐºÑ Ð·Ð¾Ð±ÑÐ°Ð¶ÐµÐ½Ñ Ð·Ð° Ð·Ð°Ð¿Ð¸ÑÐ¾Ð¼ &quot;ÑÐ»ÑÐ´ Ð· ÑÐ²ÑÐ¾Ð¿Ð¾Ñ Ð»Ð¾Ð³Ð¾ÑÐ¸Ð¿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414" y="260648"/>
            <a:ext cx="5712321" cy="127150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85950"/>
            <a:ext cx="599071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galtv.if.ua/assets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2158" y="3264790"/>
            <a:ext cx="4012637" cy="1130197"/>
          </a:xfrm>
          <a:prstGeom prst="rect">
            <a:avLst/>
          </a:prstGeom>
          <a:noFill/>
        </p:spPr>
      </p:pic>
      <p:sp>
        <p:nvSpPr>
          <p:cNvPr id="18438" name="AutoShape 6" descr="Ð ÐµÐ·ÑÐ»ÑÑÐ°Ñ Ð¿Ð¾ÑÑÐºÑ Ð·Ð¾Ð±ÑÐ°Ð¶ÐµÐ½Ñ Ð·Ð° Ð·Ð°Ð¿Ð¸ÑÐ¾Ð¼ &quot;GIZ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440" name="AutoShape 8" descr="Ð ÐµÐ·ÑÐ»ÑÑÐ°Ñ Ð¿Ð¾ÑÑÐºÑ Ð·Ð¾Ð±ÑÐ°Ð¶ÐµÐ½Ñ Ð·Ð° Ð·Ð°Ð¿Ð¸ÑÐ¾Ð¼ &quot;GIZ&quot;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8442" name="Picture 10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4214" y="332656"/>
            <a:ext cx="4975561" cy="1152128"/>
          </a:xfrm>
          <a:prstGeom prst="rect">
            <a:avLst/>
          </a:prstGeom>
          <a:noFill/>
        </p:spPr>
      </p:pic>
      <p:grpSp>
        <p:nvGrpSpPr>
          <p:cNvPr id="2" name="Групувати 13">
            <a:extLst>
              <a:ext uri="{FF2B5EF4-FFF2-40B4-BE49-F238E27FC236}">
                <a16:creationId xmlns="" xmlns:a16="http://schemas.microsoft.com/office/drawing/2014/main" id="{1DF0F81D-4798-4815-BFBC-AC455EBDF94C}"/>
              </a:ext>
            </a:extLst>
          </p:cNvPr>
          <p:cNvGrpSpPr/>
          <p:nvPr/>
        </p:nvGrpSpPr>
        <p:grpSpPr>
          <a:xfrm>
            <a:off x="6038850" y="2111619"/>
            <a:ext cx="6153150" cy="1219200"/>
            <a:chOff x="1609826" y="640473"/>
            <a:chExt cx="6626225" cy="1152525"/>
          </a:xfrm>
        </p:grpSpPr>
        <p:pic>
          <p:nvPicPr>
            <p:cNvPr id="23" name="Рисунок 22">
              <a:extLst>
                <a:ext uri="{FF2B5EF4-FFF2-40B4-BE49-F238E27FC236}">
                  <a16:creationId xmlns="" xmlns:a16="http://schemas.microsoft.com/office/drawing/2014/main" id="{030DD5DD-CC87-4FAC-A184-84A5D5054941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09826" y="640473"/>
              <a:ext cx="6626225" cy="1152525"/>
            </a:xfrm>
            <a:prstGeom prst="rect">
              <a:avLst/>
            </a:prstGeom>
          </p:spPr>
        </p:pic>
        <p:sp>
          <p:nvSpPr>
            <p:cNvPr id="24" name="Текстове поле 2">
              <a:extLst>
                <a:ext uri="{FF2B5EF4-FFF2-40B4-BE49-F238E27FC236}">
                  <a16:creationId xmlns="" xmlns:a16="http://schemas.microsoft.com/office/drawing/2014/main" id="{731B7913-943F-4E17-810D-0FAFCEA40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6219" y="1216735"/>
              <a:ext cx="516255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uk-UA" sz="1400" b="1" dirty="0">
                  <a:solidFill>
                    <a:srgbClr val="2A286B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</a:t>
              </a:r>
              <a:r>
                <a:rPr lang="uk-UA" sz="1400" b="1" dirty="0">
                  <a:solidFill>
                    <a:srgbClr val="2A286B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Івано-Франківський</a:t>
              </a:r>
              <a:r>
                <a:rPr lang="uk-UA" sz="1400" b="1" dirty="0">
                  <a:solidFill>
                    <a:srgbClr val="2A286B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відокремлений підрозділ  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20620" y="4019550"/>
            <a:ext cx="2138017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7456" y="4000500"/>
            <a:ext cx="2070481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2872154" y="4587339"/>
            <a:ext cx="664845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/>
            <a:r>
              <a:rPr lang="uk-UA" sz="25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«ПОПУЛЯРИЗАЦІЯ ГРОМАДСЬКОГО ЗДОРОВ’Я В ОТГ ПРИКАРПАТТЯ – ОБОВ’ЯЗОК КОЖНОГО»</a:t>
            </a:r>
            <a:endParaRPr lang="uk-UA" sz="2500" b="1" dirty="0">
              <a:solidFill>
                <a:schemeClr val="tx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3650" y="331372"/>
            <a:ext cx="9135836" cy="751304"/>
          </a:xfrm>
        </p:spPr>
        <p:txBody>
          <a:bodyPr/>
          <a:lstStyle/>
          <a:p>
            <a:r>
              <a:rPr lang="uk-UA" dirty="0" smtClean="0"/>
              <a:t>СТАРТ ПРОЄКТУ</a:t>
            </a:r>
            <a:endParaRPr lang="uk-UA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6514" y="1071191"/>
            <a:ext cx="6335486" cy="429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8278" y="4014101"/>
            <a:ext cx="3492000" cy="285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Вигнута вліво стрілка 4"/>
          <p:cNvSpPr/>
          <p:nvPr/>
        </p:nvSpPr>
        <p:spPr>
          <a:xfrm rot="15226582">
            <a:off x="8262121" y="2962860"/>
            <a:ext cx="1319289" cy="5139250"/>
          </a:xfrm>
          <a:prstGeom prst="curvedRightArrow">
            <a:avLst>
              <a:gd name="adj1" fmla="val 27305"/>
              <a:gd name="adj2" fmla="val 49720"/>
              <a:gd name="adj3" fmla="val 451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646" y="984704"/>
            <a:ext cx="4756007" cy="312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игнута вліво стрілка 6"/>
          <p:cNvSpPr/>
          <p:nvPr/>
        </p:nvSpPr>
        <p:spPr>
          <a:xfrm rot="19426140">
            <a:off x="496261" y="4181137"/>
            <a:ext cx="1586765" cy="2685531"/>
          </a:xfrm>
          <a:prstGeom prst="curvedRightArrow">
            <a:avLst>
              <a:gd name="adj1" fmla="val 27305"/>
              <a:gd name="adj2" fmla="val 44387"/>
              <a:gd name="adj3" fmla="val 36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9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9824" r="25445" b="10529"/>
          <a:stretch>
            <a:fillRect/>
          </a:stretch>
        </p:blipFill>
        <p:spPr bwMode="auto">
          <a:xfrm>
            <a:off x="8230851" y="1362269"/>
            <a:ext cx="3167321" cy="2069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 l="10653"/>
          <a:stretch>
            <a:fillRect/>
          </a:stretch>
        </p:blipFill>
        <p:spPr bwMode="auto">
          <a:xfrm>
            <a:off x="2907416" y="1306286"/>
            <a:ext cx="2803189" cy="2088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32" name="AutoShape 8" descr="Світлина від Denys Tynianyi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 l="15670" b="2423"/>
          <a:stretch>
            <a:fillRect/>
          </a:stretch>
        </p:blipFill>
        <p:spPr bwMode="auto">
          <a:xfrm>
            <a:off x="2696127" y="3951277"/>
            <a:ext cx="3282315" cy="25282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xmlns="" id="{8668B5A9-2DA8-4071-B6EA-752FB4E6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0" y="331371"/>
            <a:ext cx="9075738" cy="906163"/>
          </a:xfrm>
          <a:prstGeom prst="rect">
            <a:avLst/>
          </a:prstGeom>
        </p:spPr>
        <p:txBody>
          <a:bodyPr/>
          <a:lstStyle/>
          <a:p>
            <a:r>
              <a:rPr lang="uk-UA" sz="3200" dirty="0" smtClean="0"/>
              <a:t>ТРЕНІНГИ  «ГРОМАДСЬКЕ ЗДОРОВ’Я – ОСНОВА ЗДОРОВОЇ ГРОМАДИ»</a:t>
            </a:r>
            <a:endParaRPr lang="en-US" sz="32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7261" y="4302000"/>
            <a:ext cx="3236681" cy="255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Світлина від Denys Tynianyi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5813" y="1623527"/>
            <a:ext cx="2949750" cy="196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72087" y="4217437"/>
            <a:ext cx="3535847" cy="235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0" name="Picture 2" descr="https://static.ukrinform.com/photos/2019_06/1560868373-567.jpg"/>
          <p:cNvPicPr>
            <a:picLocks noChangeAspect="1" noChangeArrowheads="1"/>
          </p:cNvPicPr>
          <p:nvPr/>
        </p:nvPicPr>
        <p:blipFill>
          <a:blip r:embed="rId9" cstate="print"/>
          <a:srcRect l="10279" r="27499" b="2447"/>
          <a:stretch>
            <a:fillRect/>
          </a:stretch>
        </p:blipFill>
        <p:spPr bwMode="auto">
          <a:xfrm>
            <a:off x="251755" y="2071395"/>
            <a:ext cx="2646076" cy="2761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43" y="1224186"/>
            <a:ext cx="2412000" cy="1586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3901" y="5339819"/>
            <a:ext cx="2016000" cy="134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6309">
            <a:off x="593422" y="2956231"/>
            <a:ext cx="4152624" cy="2752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xmlns="" id="{8668B5A9-2DA8-4071-B6EA-752FB4E65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650" y="331371"/>
            <a:ext cx="9075738" cy="1593682"/>
          </a:xfrm>
          <a:prstGeom prst="rect">
            <a:avLst/>
          </a:prstGeom>
        </p:spPr>
        <p:txBody>
          <a:bodyPr/>
          <a:lstStyle/>
          <a:p>
            <a:r>
              <a:rPr lang="uk-UA" sz="3200" dirty="0" smtClean="0"/>
              <a:t>ТРЕНІНГ  «КОНЦЕПЦІЯ РОЗВИТКУ ГРОМАДСЬКОГО ЗДОРОВ’Я ТЛУМАЦЬКОЇ ОТГ»</a:t>
            </a:r>
            <a:endParaRPr lang="en-US" sz="3200" dirty="0" smtClean="0"/>
          </a:p>
        </p:txBody>
      </p:sp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90418">
            <a:off x="8020068" y="2676951"/>
            <a:ext cx="3687897" cy="245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7" cstate="print"/>
          <a:srcRect l="13195" t="21684" r="51666" b="7851"/>
          <a:stretch>
            <a:fillRect/>
          </a:stretch>
        </p:blipFill>
        <p:spPr bwMode="auto">
          <a:xfrm>
            <a:off x="4103683" y="1791476"/>
            <a:ext cx="3939303" cy="444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79BE1CC-91AC-4751-B20A-D54869736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813" y="419981"/>
            <a:ext cx="9414432" cy="906163"/>
          </a:xfrm>
        </p:spPr>
        <p:txBody>
          <a:bodyPr/>
          <a:lstStyle/>
          <a:p>
            <a:r>
              <a:rPr lang="uk-UA" sz="2800" b="1" dirty="0" smtClean="0"/>
              <a:t>ВІДЕОРОЛИК) ПРО ВЕСЬ НАШ КОНТЕЙНЕР</a:t>
            </a:r>
            <a:endParaRPr lang="en-US" sz="2800" b="1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 l="1640" r="6296"/>
          <a:stretch>
            <a:fillRect/>
          </a:stretch>
        </p:blipFill>
        <p:spPr bwMode="auto">
          <a:xfrm>
            <a:off x="2233127" y="1100004"/>
            <a:ext cx="7060163" cy="43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923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1">
            <a:extLst>
              <a:ext uri="{FF2B5EF4-FFF2-40B4-BE49-F238E27FC236}">
                <a16:creationId xmlns:a16="http://schemas.microsoft.com/office/drawing/2014/main" xmlns="" id="{DA6379D6-F93B-4DA2-8FA7-A268985E034C}"/>
              </a:ext>
            </a:extLst>
          </p:cNvPr>
          <p:cNvSpPr/>
          <p:nvPr/>
        </p:nvSpPr>
        <p:spPr>
          <a:xfrm>
            <a:off x="6954252" y="4346057"/>
            <a:ext cx="490888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600" b="1" dirty="0">
                <a:solidFill>
                  <a:srgbClr val="FDB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de-DE" sz="4600" dirty="0">
              <a:solidFill>
                <a:srgbClr val="FDBB2D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4416" y="2307606"/>
            <a:ext cx="4780853" cy="1421209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240630" y="2237874"/>
            <a:ext cx="6713621" cy="3826042"/>
            <a:chOff x="2453024" y="582613"/>
            <a:chExt cx="8337359" cy="4498975"/>
          </a:xfrm>
        </p:grpSpPr>
        <p:pic>
          <p:nvPicPr>
            <p:cNvPr id="5" name="Picture 4" descr="Пов’язане зображення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17934" y="582613"/>
              <a:ext cx="8172449" cy="44989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2453024" y="4279179"/>
              <a:ext cx="8257117" cy="4770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uk-UA" sz="2500" b="1" dirty="0">
                  <a:solidFill>
                    <a:schemeClr val="accent1">
                      <a:lumMod val="75000"/>
                    </a:schemeClr>
                  </a:solidFill>
                </a:rPr>
                <a:t>НАПОЛЕГЛИВІСТЬ – ЗАПОРУКА УСПІХУ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9052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Main">
      <a:dk1>
        <a:srgbClr val="778899"/>
      </a:dk1>
      <a:lt1>
        <a:sysClr val="window" lastClr="FFFFFF"/>
      </a:lt1>
      <a:dk2>
        <a:srgbClr val="778899"/>
      </a:dk2>
      <a:lt2>
        <a:srgbClr val="FFFFFF"/>
      </a:lt2>
      <a:accent1>
        <a:srgbClr val="FDBB2D"/>
      </a:accent1>
      <a:accent2>
        <a:srgbClr val="191970"/>
      </a:accent2>
      <a:accent3>
        <a:srgbClr val="DCE0E4"/>
      </a:accent3>
      <a:accent4>
        <a:srgbClr val="FCF09F"/>
      </a:accent4>
      <a:accent5>
        <a:srgbClr val="ADD8E6"/>
      </a:accent5>
      <a:accent6>
        <a:srgbClr val="6495ED"/>
      </a:accent6>
      <a:hlink>
        <a:srgbClr val="FDBB2D"/>
      </a:hlink>
      <a:folHlink>
        <a:srgbClr val="6495ED"/>
      </a:folHlink>
    </a:clrScheme>
    <a:fontScheme name="Custom Mai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ew Microsoft PowerPoint Presentation (3)" id="{4C5171E9-E48E-4009-AED2-D4254FC52701}" vid="{802501F0-E87F-45E2-92E8-BFF97E4057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U-LEAD Presentation Template</Template>
  <TotalTime>6624</TotalTime>
  <Words>360</Words>
  <Application>Microsoft Office PowerPoint</Application>
  <PresentationFormat>Произвольный</PresentationFormat>
  <Paragraphs>37</Paragraphs>
  <Slides>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Слайд 1</vt:lpstr>
      <vt:lpstr>З ЧОГО ВСЕ ПОЧАЛОСЯ…</vt:lpstr>
      <vt:lpstr>Слайд 3</vt:lpstr>
      <vt:lpstr>СТАРТ ПРОЄКТУ</vt:lpstr>
      <vt:lpstr>ТРЕНІНГИ  «ГРОМАДСЬКЕ ЗДОРОВ’Я – ОСНОВА ЗДОРОВОЇ ГРОМАДИ»</vt:lpstr>
      <vt:lpstr>ТРЕНІНГ  «КОНЦЕПЦІЯ РОЗВИТКУ ГРОМАДСЬКОГО ЗДОРОВ’Я ТЛУМАЦЬКОЇ ОТГ»</vt:lpstr>
      <vt:lpstr>ВІДЕОРОЛИК) ПРО ВЕСЬ НАШ КОНТЕЙНЕР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Shevchuk</dc:creator>
  <cp:lastModifiedBy>Masha</cp:lastModifiedBy>
  <cp:revision>64</cp:revision>
  <dcterms:created xsi:type="dcterms:W3CDTF">2017-10-11T11:50:21Z</dcterms:created>
  <dcterms:modified xsi:type="dcterms:W3CDTF">2019-10-13T18:22:54Z</dcterms:modified>
</cp:coreProperties>
</file>