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02" r:id="rId2"/>
    <p:sldId id="259" r:id="rId3"/>
    <p:sldId id="293" r:id="rId4"/>
    <p:sldId id="294" r:id="rId5"/>
    <p:sldId id="297" r:id="rId6"/>
    <p:sldId id="295" r:id="rId7"/>
    <p:sldId id="298" r:id="rId8"/>
    <p:sldId id="287" r:id="rId9"/>
    <p:sldId id="299" r:id="rId10"/>
    <p:sldId id="300" r:id="rId11"/>
    <p:sldId id="290" r:id="rId12"/>
    <p:sldId id="301" r:id="rId13"/>
    <p:sldId id="279" r:id="rId14"/>
    <p:sldId id="26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E5F4"/>
    <a:srgbClr val="6D91CB"/>
    <a:srgbClr val="FDBB2D"/>
    <a:srgbClr val="515E6B"/>
    <a:srgbClr val="F1F3F5"/>
    <a:srgbClr val="778899"/>
    <a:srgbClr val="FCF09F"/>
    <a:srgbClr val="F3F4F6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91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224BAC-6D32-48F8-B4E0-B94BE6C58354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CC068C-43D5-4A42-888A-B76327F5D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8058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ti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3EBC4B6D-0FF5-4F19-B114-7CC53E34C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8728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A0B6C10-C520-42F6-8D29-2C3B1E45A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352198"/>
            <a:ext cx="10515600" cy="4526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ctr"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63496A-B0A9-4B48-A478-B7B4051332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36788" y="4584254"/>
            <a:ext cx="7766050" cy="46672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87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08EF9E-E813-4CA2-BA73-919A520826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126" y="5571249"/>
            <a:ext cx="1270674" cy="12706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3F13174-AA60-49F8-8D1C-2626DBCBB40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0917" y="5993476"/>
            <a:ext cx="7990667" cy="616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06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5444A1D-85D3-448C-B8A1-CFC2C323C0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22" r="12031"/>
          <a:stretch/>
        </p:blipFill>
        <p:spPr>
          <a:xfrm>
            <a:off x="1466849" y="0"/>
            <a:ext cx="10725151" cy="4305300"/>
          </a:xfrm>
          <a:prstGeom prst="rect">
            <a:avLst/>
          </a:prstGeom>
        </p:spPr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D36C1FFF-71EB-4A31-A7B5-416085F41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331371"/>
            <a:ext cx="9075738" cy="9061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87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94" y="425375"/>
            <a:ext cx="1391690" cy="41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054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AA22089-3B8D-4A5A-8BA0-9008F119F2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86" r="25420"/>
          <a:stretch/>
        </p:blipFill>
        <p:spPr>
          <a:xfrm>
            <a:off x="3099222" y="0"/>
            <a:ext cx="9092778" cy="3011593"/>
          </a:xfrm>
          <a:prstGeom prst="rect">
            <a:avLst/>
          </a:prstGeom>
        </p:spPr>
      </p:pic>
      <p:sp>
        <p:nvSpPr>
          <p:cNvPr id="7" name="Title 13">
            <a:extLst>
              <a:ext uri="{FF2B5EF4-FFF2-40B4-BE49-F238E27FC236}">
                <a16:creationId xmlns:a16="http://schemas.microsoft.com/office/drawing/2014/main" id="{28566821-D885-4AE8-B4FB-29D416549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4918"/>
            <a:ext cx="12192000" cy="9061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87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94" y="425375"/>
            <a:ext cx="1391690" cy="41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408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AA22089-3B8D-4A5A-8BA0-9008F119F2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86" r="25420"/>
          <a:stretch/>
        </p:blipFill>
        <p:spPr>
          <a:xfrm>
            <a:off x="3099222" y="0"/>
            <a:ext cx="9092778" cy="3011593"/>
          </a:xfrm>
          <a:prstGeom prst="rect">
            <a:avLst/>
          </a:prstGeom>
        </p:spPr>
      </p:pic>
      <p:sp>
        <p:nvSpPr>
          <p:cNvPr id="7" name="Title 13">
            <a:extLst>
              <a:ext uri="{FF2B5EF4-FFF2-40B4-BE49-F238E27FC236}">
                <a16:creationId xmlns:a16="http://schemas.microsoft.com/office/drawing/2014/main" id="{28566821-D885-4AE8-B4FB-29D416549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4918"/>
            <a:ext cx="12192000" cy="9061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87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94" y="425375"/>
            <a:ext cx="1391690" cy="413709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A621949-7953-4DBF-B65C-D5322DF8D5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6756" y="1429596"/>
            <a:ext cx="10758488" cy="5174404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904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3">
            <a:extLst>
              <a:ext uri="{FF2B5EF4-FFF2-40B4-BE49-F238E27FC236}">
                <a16:creationId xmlns:a16="http://schemas.microsoft.com/office/drawing/2014/main" id="{9A4BC4F0-A61A-4E04-80D8-19E97A1AB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331371"/>
            <a:ext cx="9075738" cy="9061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876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94" y="425375"/>
            <a:ext cx="1391690" cy="41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383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8A554F7-0D56-4F44-B32D-D30A6476E1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22" r="12031"/>
          <a:stretch/>
        </p:blipFill>
        <p:spPr>
          <a:xfrm>
            <a:off x="1466849" y="0"/>
            <a:ext cx="10725151" cy="4305300"/>
          </a:xfrm>
          <a:prstGeom prst="rect">
            <a:avLst/>
          </a:prstGeom>
        </p:spPr>
      </p:pic>
      <p:sp>
        <p:nvSpPr>
          <p:cNvPr id="9" name="Title 13">
            <a:extLst>
              <a:ext uri="{FF2B5EF4-FFF2-40B4-BE49-F238E27FC236}">
                <a16:creationId xmlns:a16="http://schemas.microsoft.com/office/drawing/2014/main" id="{F3CF661C-22F0-42B2-A0DC-9040CCD78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331371"/>
            <a:ext cx="9075738" cy="9061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876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94" y="425375"/>
            <a:ext cx="1391690" cy="41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465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E14CAB9-B57C-4082-BAA1-265DF5B5CE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22" r="12031"/>
          <a:stretch/>
        </p:blipFill>
        <p:spPr>
          <a:xfrm>
            <a:off x="1466849" y="0"/>
            <a:ext cx="10725151" cy="4305300"/>
          </a:xfrm>
          <a:prstGeom prst="rect">
            <a:avLst/>
          </a:prstGeom>
        </p:spPr>
      </p:pic>
      <p:sp>
        <p:nvSpPr>
          <p:cNvPr id="17" name="Title 13">
            <a:extLst>
              <a:ext uri="{FF2B5EF4-FFF2-40B4-BE49-F238E27FC236}">
                <a16:creationId xmlns:a16="http://schemas.microsoft.com/office/drawing/2014/main" id="{C66E35F1-FA40-4B0B-B1F7-D6EAB865B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331371"/>
            <a:ext cx="9075738" cy="9061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87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94" y="425375"/>
            <a:ext cx="1391690" cy="41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56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30342D01-EE25-4DE1-BB9E-8BD932F13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1858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FDBB2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C000C9-D253-4BD1-A656-774D759CF42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126" y="8009"/>
            <a:ext cx="1270674" cy="12706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3F13174-AA60-49F8-8D1C-2626DBCBB40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6008" y="264420"/>
            <a:ext cx="7882952" cy="60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884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10668000" cy="1143000"/>
          </a:xfrm>
          <a:prstGeom prst="rect">
            <a:avLst/>
          </a:prstGeom>
        </p:spPr>
        <p:txBody>
          <a:bodyPr/>
          <a:lstStyle/>
          <a:p>
            <a:r>
              <a:rPr lang="uk-UA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05000"/>
            <a:ext cx="10668000" cy="4114800"/>
          </a:xfrm>
          <a:prstGeom prst="rect">
            <a:avLst/>
          </a:prstGeom>
        </p:spPr>
        <p:txBody>
          <a:bodyPr/>
          <a:lstStyle>
            <a:lvl5pPr>
              <a:defRPr/>
            </a:lvl5pPr>
          </a:lstStyle>
          <a:p>
            <a:pPr lvl="0"/>
            <a:r>
              <a:rPr lang="uk-UA"/>
              <a:t>Образец текста</a:t>
            </a:r>
          </a:p>
          <a:p>
            <a:pPr lvl="1"/>
            <a:r>
              <a:rPr lang="uk-UA"/>
              <a:t>Второй уровень</a:t>
            </a:r>
          </a:p>
          <a:p>
            <a:pPr lvl="2"/>
            <a:r>
              <a:rPr lang="uk-UA"/>
              <a:t>Третий уровень</a:t>
            </a:r>
          </a:p>
          <a:p>
            <a:pPr lvl="3"/>
            <a:r>
              <a:rPr lang="uk-UA"/>
              <a:t>Четвертый уровень</a:t>
            </a:r>
          </a:p>
          <a:p>
            <a:pPr lvl="4"/>
            <a:r>
              <a:rPr lang="uk-UA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162800" y="6158754"/>
            <a:ext cx="4267200" cy="365125"/>
          </a:xfrm>
          <a:prstGeom prst="rect">
            <a:avLst/>
          </a:prstGeom>
        </p:spPr>
        <p:txBody>
          <a:bodyPr/>
          <a:lstStyle/>
          <a:p>
            <a:fld id="{A4A6734C-E115-4BC5-9FB0-F9BF6FABFDA0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2000" y="6158754"/>
            <a:ext cx="4267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94960" y="6158754"/>
            <a:ext cx="1402080" cy="365125"/>
          </a:xfrm>
          <a:prstGeom prst="rect">
            <a:avLst/>
          </a:prstGeom>
        </p:spPr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6800" y="1524000"/>
            <a:ext cx="49784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41241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3638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6" r:id="rId4"/>
    <p:sldLayoutId id="2147483652" r:id="rId5"/>
    <p:sldLayoutId id="2147483653" r:id="rId6"/>
    <p:sldLayoutId id="2147483654" r:id="rId7"/>
    <p:sldLayoutId id="2147483655" r:id="rId8"/>
    <p:sldLayoutId id="2147483657" r:id="rId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ecentralization.gov.ua/news/10606" TargetMode="External"/><Relationship Id="rId2" Type="http://schemas.openxmlformats.org/officeDocument/2006/relationships/hyperlink" Target="https://www.linkedin.com/pulse/strategic-planning-ngos-guide-understand-basics-samina-khushi?f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1039091" y="1593273"/>
            <a:ext cx="10889673" cy="2189019"/>
            <a:chOff x="2803326" y="2133600"/>
            <a:chExt cx="9125438" cy="2244436"/>
          </a:xfrm>
        </p:grpSpPr>
        <p:sp>
          <p:nvSpPr>
            <p:cNvPr id="7" name="Rectangle 6"/>
            <p:cNvSpPr/>
            <p:nvPr/>
          </p:nvSpPr>
          <p:spPr>
            <a:xfrm>
              <a:off x="2846514" y="2133600"/>
              <a:ext cx="9082250" cy="2241372"/>
            </a:xfrm>
            <a:prstGeom prst="rect">
              <a:avLst/>
            </a:prstGeom>
            <a:solidFill>
              <a:srgbClr val="6D91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803326" y="2133600"/>
              <a:ext cx="106129" cy="2244436"/>
            </a:xfrm>
            <a:prstGeom prst="rect">
              <a:avLst/>
            </a:prstGeom>
            <a:solidFill>
              <a:srgbClr val="B9E5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6FC4516-E3BE-429A-BE05-A6CF3609C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9982" y="4031672"/>
            <a:ext cx="10515600" cy="1454727"/>
          </a:xfrm>
        </p:spPr>
        <p:txBody>
          <a:bodyPr>
            <a:noAutofit/>
          </a:bodyPr>
          <a:lstStyle/>
          <a:p>
            <a:r>
              <a:rPr lang="uk-UA" sz="2400" dirty="0">
                <a:solidFill>
                  <a:schemeClr val="accent2"/>
                </a:solidFill>
              </a:rPr>
              <a:t>Марина Брага, </a:t>
            </a:r>
            <a:r>
              <a:rPr lang="ru-RU" sz="2400" dirty="0" err="1">
                <a:solidFill>
                  <a:schemeClr val="accent2"/>
                </a:solidFill>
                <a:cs typeface="American Typewriter"/>
              </a:rPr>
              <a:t>Експертка</a:t>
            </a:r>
            <a:r>
              <a:rPr lang="ru-RU" sz="2400" dirty="0">
                <a:solidFill>
                  <a:schemeClr val="accent2"/>
                </a:solidFill>
                <a:cs typeface="American Typewriter"/>
              </a:rPr>
              <a:t> </a:t>
            </a:r>
            <a:r>
              <a:rPr lang="ru-RU" sz="2400" dirty="0" err="1">
                <a:solidFill>
                  <a:schemeClr val="accent2"/>
                </a:solidFill>
                <a:cs typeface="American Typewriter"/>
              </a:rPr>
              <a:t>Програми</a:t>
            </a:r>
            <a:r>
              <a:rPr lang="ru-RU" sz="2400" dirty="0">
                <a:solidFill>
                  <a:schemeClr val="accent2"/>
                </a:solidFill>
                <a:cs typeface="American Typewriter"/>
              </a:rPr>
              <a:t> «</a:t>
            </a:r>
            <a:r>
              <a:rPr lang="de-DE" sz="2400" dirty="0">
                <a:solidFill>
                  <a:schemeClr val="accent2"/>
                </a:solidFill>
                <a:cs typeface="American Typewriter"/>
              </a:rPr>
              <a:t>U</a:t>
            </a:r>
            <a:r>
              <a:rPr lang="ru-RU" sz="2400" dirty="0">
                <a:solidFill>
                  <a:schemeClr val="accent2"/>
                </a:solidFill>
                <a:cs typeface="American Typewriter"/>
              </a:rPr>
              <a:t>-</a:t>
            </a:r>
            <a:r>
              <a:rPr lang="de-DE" sz="2400" dirty="0">
                <a:solidFill>
                  <a:schemeClr val="accent2"/>
                </a:solidFill>
                <a:cs typeface="American Typewriter"/>
              </a:rPr>
              <a:t>LEAD</a:t>
            </a:r>
            <a:r>
              <a:rPr lang="ru-RU" sz="2400" dirty="0">
                <a:solidFill>
                  <a:schemeClr val="accent2"/>
                </a:solidFill>
                <a:cs typeface="American Typewriter"/>
              </a:rPr>
              <a:t> з </a:t>
            </a:r>
            <a:r>
              <a:rPr lang="ru-RU" sz="2400" dirty="0" err="1">
                <a:solidFill>
                  <a:schemeClr val="accent2"/>
                </a:solidFill>
                <a:cs typeface="American Typewriter"/>
              </a:rPr>
              <a:t>Європою</a:t>
            </a:r>
            <a:r>
              <a:rPr lang="ru-RU" sz="2400" dirty="0">
                <a:solidFill>
                  <a:schemeClr val="accent2"/>
                </a:solidFill>
                <a:cs typeface="American Typewriter"/>
              </a:rPr>
              <a:t>» </a:t>
            </a:r>
            <a:endParaRPr lang="en-US" sz="2400" b="1" dirty="0">
              <a:solidFill>
                <a:schemeClr val="accent2"/>
              </a:solidFill>
              <a:cs typeface="American Typewriter"/>
            </a:endParaRPr>
          </a:p>
          <a:p>
            <a:endParaRPr lang="en-US" sz="1600" dirty="0">
              <a:latin typeface="American Typewriter"/>
              <a:cs typeface="American Typewriter"/>
            </a:endParaRPr>
          </a:p>
          <a:p>
            <a:r>
              <a:rPr lang="uk-UA" sz="1600" dirty="0"/>
              <a:t> </a:t>
            </a:r>
            <a:endParaRPr lang="en-US" sz="16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D115203-C2AD-4E84-8E50-6FCF6FE45E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27018" y="1731818"/>
            <a:ext cx="10252363" cy="1953491"/>
          </a:xfrm>
        </p:spPr>
        <p:txBody>
          <a:bodyPr/>
          <a:lstStyle/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ru-RU" sz="2800" b="1" dirty="0">
                <a:cs typeface="American Typewriter"/>
              </a:rPr>
              <a:t>ПІДХІД СТРАТЕГІЧНОГО ПЛАНУВАННЯ В УПРАВЛІННІ СЕКТОРОМ ОХОРОНИ ЗДОРОВ’Я НА МІСЦЕВОМУ РІВНІ</a:t>
            </a:r>
            <a:endParaRPr lang="en-US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577" y="450617"/>
            <a:ext cx="3224545" cy="95856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E7300C0-2EFF-4F2A-9B44-9BBF4C820F8C}"/>
              </a:ext>
            </a:extLst>
          </p:cNvPr>
          <p:cNvSpPr txBox="1"/>
          <p:nvPr/>
        </p:nvSpPr>
        <p:spPr>
          <a:xfrm>
            <a:off x="0" y="5605266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>
                <a:solidFill>
                  <a:srgbClr val="1919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Жовтня</a:t>
            </a:r>
            <a:r>
              <a:rPr lang="uk-UA" sz="2000" dirty="0">
                <a:solidFill>
                  <a:srgbClr val="1919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2019 р.</a:t>
            </a:r>
            <a:endParaRPr lang="en-US" sz="2000" dirty="0">
              <a:solidFill>
                <a:srgbClr val="1919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7565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4"/>
          <p:cNvSpPr/>
          <p:nvPr/>
        </p:nvSpPr>
        <p:spPr>
          <a:xfrm>
            <a:off x="658551" y="1622639"/>
            <a:ext cx="1086608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/>
              <a:buChar char="•"/>
            </a:pPr>
            <a:r>
              <a:rPr lang="uk-UA" sz="3200" dirty="0">
                <a:solidFill>
                  <a:srgbClr val="191970"/>
                </a:solidFill>
                <a:cs typeface="American Typewriter"/>
              </a:rPr>
              <a:t>Коли керівництво закладу вмотивоване проводити зміни. </a:t>
            </a:r>
          </a:p>
          <a:p>
            <a:pPr marL="457200" lvl="0" indent="-457200">
              <a:buFont typeface="Arial"/>
              <a:buChar char="•"/>
            </a:pPr>
            <a:r>
              <a:rPr lang="uk-UA" sz="3200" dirty="0">
                <a:solidFill>
                  <a:srgbClr val="191970"/>
                </a:solidFill>
                <a:cs typeface="American Typewriter"/>
              </a:rPr>
              <a:t>Експертна підтримка – як під час візитів, так і в дистанційному режимі.</a:t>
            </a:r>
            <a:endParaRPr lang="ru-RU" sz="3200" dirty="0">
              <a:solidFill>
                <a:srgbClr val="191970"/>
              </a:solidFill>
              <a:cs typeface="American Typewriter"/>
            </a:endParaRPr>
          </a:p>
          <a:p>
            <a:pPr marL="457200" lvl="0" indent="-457200">
              <a:buFont typeface="Arial"/>
              <a:buChar char="•"/>
            </a:pPr>
            <a:r>
              <a:rPr lang="uk-UA" sz="3200" dirty="0">
                <a:solidFill>
                  <a:srgbClr val="191970"/>
                </a:solidFill>
                <a:cs typeface="American Typewriter"/>
              </a:rPr>
              <a:t>Зацікавленість керівника закладу охорони здоров’я в розробленні Стратегічного плану та хороші управлінські навички.</a:t>
            </a:r>
            <a:endParaRPr lang="ru-RU" sz="3200" dirty="0">
              <a:solidFill>
                <a:srgbClr val="191970"/>
              </a:solidFill>
              <a:cs typeface="American Typewriter"/>
            </a:endParaRPr>
          </a:p>
          <a:p>
            <a:pPr marL="457200" lvl="0" indent="-457200">
              <a:buFont typeface="Arial"/>
              <a:buChar char="•"/>
            </a:pPr>
            <a:r>
              <a:rPr lang="uk-UA" sz="3200" dirty="0">
                <a:solidFill>
                  <a:srgbClr val="191970"/>
                </a:solidFill>
                <a:cs typeface="American Typewriter"/>
              </a:rPr>
              <a:t>Залучення до розроблення Стратегії фінансистів.</a:t>
            </a:r>
            <a:endParaRPr lang="ru-RU" sz="3200" dirty="0">
              <a:solidFill>
                <a:srgbClr val="191970"/>
              </a:solidFill>
              <a:cs typeface="American Typewriter"/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8668B5A9-2DA8-4071-B6EA-752FB4E65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2523" y="398717"/>
            <a:ext cx="9769477" cy="730075"/>
          </a:xfrm>
          <a:prstGeom prst="rect">
            <a:avLst/>
          </a:prstGeom>
        </p:spPr>
        <p:txBody>
          <a:bodyPr/>
          <a:lstStyle/>
          <a:p>
            <a:r>
              <a:rPr lang="ru-RU" sz="4000" b="1" dirty="0" err="1">
                <a:solidFill>
                  <a:srgbClr val="191970"/>
                </a:solidFill>
                <a:latin typeface="+mn-lt"/>
                <a:cs typeface="American Typewriter"/>
              </a:rPr>
              <a:t>Що</a:t>
            </a:r>
            <a:r>
              <a:rPr lang="ru-RU" sz="4000" b="1" dirty="0">
                <a:solidFill>
                  <a:srgbClr val="191970"/>
                </a:solidFill>
                <a:latin typeface="+mn-lt"/>
                <a:cs typeface="American Typewriter"/>
              </a:rPr>
              <a:t> </a:t>
            </a:r>
            <a:r>
              <a:rPr lang="ru-RU" sz="4000" b="1" dirty="0" err="1">
                <a:solidFill>
                  <a:srgbClr val="191970"/>
                </a:solidFill>
                <a:latin typeface="+mn-lt"/>
                <a:cs typeface="American Typewriter"/>
              </a:rPr>
              <a:t>допомагає</a:t>
            </a:r>
            <a:r>
              <a:rPr lang="ru-RU" sz="4000" b="1" dirty="0">
                <a:solidFill>
                  <a:srgbClr val="191970"/>
                </a:solidFill>
                <a:latin typeface="+mn-lt"/>
                <a:cs typeface="American Typewriter"/>
              </a:rPr>
              <a:t> в </a:t>
            </a:r>
            <a:r>
              <a:rPr lang="ru-RU" sz="4000" b="1" dirty="0" err="1">
                <a:solidFill>
                  <a:srgbClr val="191970"/>
                </a:solidFill>
                <a:latin typeface="+mn-lt"/>
                <a:cs typeface="American Typewriter"/>
              </a:rPr>
              <a:t>розробці</a:t>
            </a:r>
            <a:r>
              <a:rPr lang="ru-RU" sz="4000" b="1" dirty="0">
                <a:solidFill>
                  <a:srgbClr val="191970"/>
                </a:solidFill>
                <a:latin typeface="+mn-lt"/>
                <a:cs typeface="American Typewriter"/>
              </a:rPr>
              <a:t> </a:t>
            </a:r>
            <a:r>
              <a:rPr lang="ru-RU" sz="4000" b="1" dirty="0" err="1">
                <a:solidFill>
                  <a:srgbClr val="191970"/>
                </a:solidFill>
                <a:latin typeface="+mn-lt"/>
                <a:cs typeface="American Typewriter"/>
              </a:rPr>
              <a:t>стратегічного</a:t>
            </a:r>
            <a:r>
              <a:rPr lang="ru-RU" sz="4000" b="1" dirty="0">
                <a:solidFill>
                  <a:srgbClr val="191970"/>
                </a:solidFill>
                <a:latin typeface="+mn-lt"/>
                <a:cs typeface="American Typewriter"/>
              </a:rPr>
              <a:t> плану?</a:t>
            </a:r>
            <a:endParaRPr lang="en-US" sz="4000" dirty="0">
              <a:solidFill>
                <a:srgbClr val="19197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91587160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IMG_7214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14" b="15714"/>
          <a:stretch>
            <a:fillRect/>
          </a:stretch>
        </p:blipFill>
        <p:spPr>
          <a:xfrm>
            <a:off x="1011344" y="1510588"/>
            <a:ext cx="10348649" cy="4646180"/>
          </a:xfrm>
        </p:spPr>
      </p:pic>
      <p:sp>
        <p:nvSpPr>
          <p:cNvPr id="3" name="Название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10668000" cy="1143000"/>
          </a:xfrm>
        </p:spPr>
        <p:txBody>
          <a:bodyPr/>
          <a:lstStyle/>
          <a:p>
            <a:r>
              <a:rPr lang="uk-UA" sz="2800" b="1" dirty="0">
                <a:solidFill>
                  <a:srgbClr val="191970"/>
                </a:solidFill>
                <a:latin typeface="+mn-lt"/>
              </a:rPr>
              <a:t>Стратегічна сесія КНП “Центр первинної медико-санітарної допомоги “Сатанівської селищної ради” </a:t>
            </a:r>
            <a:endParaRPr lang="ru-RU" sz="2800" b="1" dirty="0">
              <a:solidFill>
                <a:srgbClr val="19197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10099193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4"/>
          <p:cNvSpPr/>
          <p:nvPr/>
        </p:nvSpPr>
        <p:spPr>
          <a:xfrm>
            <a:off x="729109" y="1622639"/>
            <a:ext cx="10677923" cy="4524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/>
              <a:buChar char="•"/>
            </a:pPr>
            <a:r>
              <a:rPr lang="uk-UA" sz="3600" dirty="0">
                <a:solidFill>
                  <a:srgbClr val="191970"/>
                </a:solidFill>
                <a:cs typeface="American Typewriter"/>
              </a:rPr>
              <a:t>Участь команди в тренінгу зі стратегічного планування. </a:t>
            </a:r>
          </a:p>
          <a:p>
            <a:pPr marL="457200" lvl="0" indent="-457200">
              <a:buFont typeface="Arial"/>
              <a:buChar char="•"/>
            </a:pPr>
            <a:r>
              <a:rPr lang="uk-UA" sz="3600" dirty="0">
                <a:solidFill>
                  <a:srgbClr val="191970"/>
                </a:solidFill>
                <a:cs typeface="American Typewriter"/>
              </a:rPr>
              <a:t>Широке обговорення Стратегії за участі колективу закладу охорони здоров’я, представників </a:t>
            </a:r>
            <a:r>
              <a:rPr lang="uk-UA" sz="3600">
                <a:solidFill>
                  <a:srgbClr val="191970"/>
                </a:solidFill>
                <a:cs typeface="American Typewriter"/>
              </a:rPr>
              <a:t>органів місцевого </a:t>
            </a:r>
            <a:r>
              <a:rPr lang="uk-UA" sz="3600" dirty="0">
                <a:solidFill>
                  <a:srgbClr val="191970"/>
                </a:solidFill>
                <a:cs typeface="American Typewriter"/>
              </a:rPr>
              <a:t>самоврядування та жителів громади.</a:t>
            </a:r>
          </a:p>
          <a:p>
            <a:pPr marL="457200" lvl="0" indent="-457200">
              <a:buFont typeface="Arial"/>
              <a:buChar char="•"/>
            </a:pPr>
            <a:r>
              <a:rPr lang="uk-UA" sz="3600" dirty="0">
                <a:solidFill>
                  <a:srgbClr val="191970"/>
                </a:solidFill>
                <a:cs typeface="American Typewriter"/>
              </a:rPr>
              <a:t>Залучення зовнішнього фасилітатора допомагає провести обговорення ефективно. </a:t>
            </a:r>
            <a:endParaRPr lang="ru-RU" sz="3600" dirty="0">
              <a:solidFill>
                <a:srgbClr val="191970"/>
              </a:solidFill>
              <a:cs typeface="American Typewriter"/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8668B5A9-2DA8-4071-B6EA-752FB4E65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2919" y="398717"/>
            <a:ext cx="10329082" cy="803630"/>
          </a:xfrm>
          <a:prstGeom prst="rect">
            <a:avLst/>
          </a:prstGeom>
        </p:spPr>
        <p:txBody>
          <a:bodyPr/>
          <a:lstStyle/>
          <a:p>
            <a:r>
              <a:rPr lang="ru-RU" sz="4000" b="1" dirty="0" err="1">
                <a:solidFill>
                  <a:srgbClr val="191970"/>
                </a:solidFill>
                <a:latin typeface="+mn-lt"/>
                <a:cs typeface="American Typewriter"/>
              </a:rPr>
              <a:t>Що</a:t>
            </a:r>
            <a:r>
              <a:rPr lang="ru-RU" sz="4000" b="1" dirty="0">
                <a:solidFill>
                  <a:srgbClr val="191970"/>
                </a:solidFill>
                <a:latin typeface="+mn-lt"/>
                <a:cs typeface="American Typewriter"/>
              </a:rPr>
              <a:t> </a:t>
            </a:r>
            <a:r>
              <a:rPr lang="ru-RU" sz="4000" b="1" dirty="0" err="1">
                <a:solidFill>
                  <a:srgbClr val="191970"/>
                </a:solidFill>
                <a:latin typeface="+mn-lt"/>
                <a:cs typeface="American Typewriter"/>
              </a:rPr>
              <a:t>допомагає</a:t>
            </a:r>
            <a:r>
              <a:rPr lang="ru-RU" sz="4000" b="1" dirty="0">
                <a:solidFill>
                  <a:srgbClr val="191970"/>
                </a:solidFill>
                <a:latin typeface="+mn-lt"/>
                <a:cs typeface="American Typewriter"/>
              </a:rPr>
              <a:t> в </a:t>
            </a:r>
            <a:r>
              <a:rPr lang="ru-RU" sz="4000" b="1" dirty="0" err="1">
                <a:solidFill>
                  <a:srgbClr val="191970"/>
                </a:solidFill>
                <a:latin typeface="+mn-lt"/>
                <a:cs typeface="American Typewriter"/>
              </a:rPr>
              <a:t>розробці</a:t>
            </a:r>
            <a:r>
              <a:rPr lang="ru-RU" sz="4000" b="1" dirty="0">
                <a:solidFill>
                  <a:srgbClr val="191970"/>
                </a:solidFill>
                <a:latin typeface="+mn-lt"/>
                <a:cs typeface="American Typewriter"/>
              </a:rPr>
              <a:t> </a:t>
            </a:r>
            <a:br>
              <a:rPr lang="ru-RU" sz="4000" b="1" dirty="0">
                <a:solidFill>
                  <a:srgbClr val="191970"/>
                </a:solidFill>
                <a:latin typeface="+mn-lt"/>
                <a:cs typeface="American Typewriter"/>
              </a:rPr>
            </a:br>
            <a:r>
              <a:rPr lang="ru-RU" sz="4000" b="1" dirty="0" err="1">
                <a:solidFill>
                  <a:srgbClr val="191970"/>
                </a:solidFill>
                <a:latin typeface="+mn-lt"/>
                <a:cs typeface="American Typewriter"/>
              </a:rPr>
              <a:t>стратегічного</a:t>
            </a:r>
            <a:r>
              <a:rPr lang="ru-RU" sz="4000" b="1" dirty="0">
                <a:solidFill>
                  <a:srgbClr val="191970"/>
                </a:solidFill>
                <a:latin typeface="+mn-lt"/>
                <a:cs typeface="American Typewriter"/>
              </a:rPr>
              <a:t> плану?</a:t>
            </a:r>
            <a:endParaRPr lang="en-US" sz="4000" dirty="0">
              <a:solidFill>
                <a:srgbClr val="19197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22058350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79BE1CC-91AC-4751-B20A-D54869736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0813" y="419981"/>
            <a:ext cx="9414432" cy="906163"/>
          </a:xfrm>
        </p:spPr>
        <p:txBody>
          <a:bodyPr/>
          <a:lstStyle/>
          <a:p>
            <a:r>
              <a:rPr lang="uk-UA" b="1" dirty="0">
                <a:solidFill>
                  <a:srgbClr val="191970"/>
                </a:solidFill>
                <a:latin typeface="+mn-lt"/>
                <a:cs typeface="American Typewriter"/>
              </a:rPr>
              <a:t>Джерела </a:t>
            </a:r>
            <a:r>
              <a:rPr lang="ru-RU" dirty="0">
                <a:solidFill>
                  <a:srgbClr val="191970"/>
                </a:solidFill>
                <a:latin typeface="+mn-lt"/>
                <a:cs typeface="American Typewriter"/>
              </a:rPr>
              <a:t> </a:t>
            </a:r>
            <a:endParaRPr lang="en-US" b="1" dirty="0">
              <a:solidFill>
                <a:srgbClr val="191970"/>
              </a:solidFill>
              <a:latin typeface="+mn-lt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7431862-653F-476D-9CEC-BF9EB1D8DE8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indent="-457200" algn="l" defTabSz="457200">
              <a:spcAft>
                <a:spcPts val="0"/>
              </a:spcAft>
              <a:buFont typeface="Arial"/>
              <a:buChar char="•"/>
              <a:defRPr/>
            </a:pPr>
            <a:r>
              <a:rPr lang="ru-RU" sz="3200" dirty="0" err="1">
                <a:solidFill>
                  <a:srgbClr val="191970"/>
                </a:solidFill>
                <a:cs typeface="American Typewriter"/>
              </a:rPr>
              <a:t>Саміна</a:t>
            </a:r>
            <a:r>
              <a:rPr lang="ru-RU" sz="3200" dirty="0">
                <a:solidFill>
                  <a:srgbClr val="191970"/>
                </a:solidFill>
                <a:cs typeface="American Typewriter"/>
              </a:rPr>
              <a:t> </a:t>
            </a:r>
            <a:r>
              <a:rPr lang="ru-RU" sz="3200" dirty="0" err="1">
                <a:solidFill>
                  <a:srgbClr val="191970"/>
                </a:solidFill>
                <a:cs typeface="American Typewriter"/>
              </a:rPr>
              <a:t>Куші</a:t>
            </a:r>
            <a:r>
              <a:rPr lang="ru-RU" sz="3200" dirty="0">
                <a:solidFill>
                  <a:srgbClr val="191970"/>
                </a:solidFill>
                <a:cs typeface="American Typewriter"/>
              </a:rPr>
              <a:t> (2017), </a:t>
            </a:r>
            <a:r>
              <a:rPr lang="ru-RU" sz="3200" dirty="0" err="1">
                <a:solidFill>
                  <a:srgbClr val="191970"/>
                </a:solidFill>
                <a:cs typeface="American Typewriter"/>
              </a:rPr>
              <a:t>Стратегічне</a:t>
            </a:r>
            <a:r>
              <a:rPr lang="ru-RU" sz="3200" dirty="0">
                <a:solidFill>
                  <a:srgbClr val="191970"/>
                </a:solidFill>
                <a:cs typeface="American Typewriter"/>
              </a:rPr>
              <a:t> </a:t>
            </a:r>
            <a:r>
              <a:rPr lang="ru-RU" sz="3200" dirty="0" err="1">
                <a:solidFill>
                  <a:srgbClr val="191970"/>
                </a:solidFill>
                <a:cs typeface="American Typewriter"/>
              </a:rPr>
              <a:t>планування</a:t>
            </a:r>
            <a:r>
              <a:rPr lang="ru-RU" sz="3200" dirty="0">
                <a:solidFill>
                  <a:srgbClr val="191970"/>
                </a:solidFill>
                <a:cs typeface="American Typewriter"/>
              </a:rPr>
              <a:t> для НУО: </a:t>
            </a:r>
            <a:r>
              <a:rPr lang="ru-RU" sz="3200" dirty="0" err="1">
                <a:solidFill>
                  <a:srgbClr val="191970"/>
                </a:solidFill>
                <a:cs typeface="American Typewriter"/>
              </a:rPr>
              <a:t>керівництво</a:t>
            </a:r>
            <a:r>
              <a:rPr lang="ru-RU" sz="3200" dirty="0">
                <a:solidFill>
                  <a:srgbClr val="191970"/>
                </a:solidFill>
                <a:cs typeface="American Typewriter"/>
              </a:rPr>
              <a:t> для </a:t>
            </a:r>
            <a:r>
              <a:rPr lang="ru-RU" sz="3200" dirty="0" err="1">
                <a:solidFill>
                  <a:srgbClr val="191970"/>
                </a:solidFill>
                <a:cs typeface="American Typewriter"/>
              </a:rPr>
              <a:t>розуміння</a:t>
            </a:r>
            <a:r>
              <a:rPr lang="ru-RU" sz="3200" dirty="0">
                <a:solidFill>
                  <a:srgbClr val="191970"/>
                </a:solidFill>
                <a:cs typeface="American Typewriter"/>
              </a:rPr>
              <a:t> </a:t>
            </a:r>
            <a:r>
              <a:rPr lang="ru-RU" sz="3200" dirty="0" err="1">
                <a:solidFill>
                  <a:srgbClr val="191970"/>
                </a:solidFill>
                <a:cs typeface="American Typewriter"/>
              </a:rPr>
              <a:t>основних</a:t>
            </a:r>
            <a:r>
              <a:rPr lang="ru-RU" sz="3200" dirty="0">
                <a:solidFill>
                  <a:srgbClr val="191970"/>
                </a:solidFill>
                <a:cs typeface="American Typewriter"/>
              </a:rPr>
              <a:t> засад </a:t>
            </a:r>
            <a:r>
              <a:rPr lang="ru-RU" sz="3200" dirty="0" err="1">
                <a:solidFill>
                  <a:srgbClr val="191970"/>
                </a:solidFill>
                <a:cs typeface="American Typewriter"/>
              </a:rPr>
              <a:t>стратегічного</a:t>
            </a:r>
            <a:r>
              <a:rPr lang="ru-RU" sz="3200" dirty="0">
                <a:solidFill>
                  <a:srgbClr val="191970"/>
                </a:solidFill>
                <a:cs typeface="American Typewriter"/>
              </a:rPr>
              <a:t> </a:t>
            </a:r>
            <a:r>
              <a:rPr lang="ru-RU" sz="3200" dirty="0" err="1">
                <a:solidFill>
                  <a:srgbClr val="191970"/>
                </a:solidFill>
                <a:cs typeface="American Typewriter"/>
              </a:rPr>
              <a:t>планування</a:t>
            </a:r>
            <a:r>
              <a:rPr lang="ru-RU" sz="3200" dirty="0">
                <a:solidFill>
                  <a:srgbClr val="191970"/>
                </a:solidFill>
                <a:cs typeface="American Typewriter"/>
              </a:rPr>
              <a:t>. Режим доступу:  </a:t>
            </a:r>
            <a:r>
              <a:rPr lang="uk-UA" sz="3200" u="sng" dirty="0">
                <a:solidFill>
                  <a:srgbClr val="191970"/>
                </a:solidFill>
                <a:cs typeface="American Typewriter"/>
                <a:hlinkClick r:id="rId2"/>
              </a:rPr>
              <a:t>https://www.linkedin.com/pulse/strategic-planning-ngos-guide-understand-basics-samina-khushi?f</a:t>
            </a:r>
            <a:r>
              <a:rPr lang="uk-UA" sz="3200" dirty="0">
                <a:solidFill>
                  <a:srgbClr val="191970"/>
                </a:solidFill>
                <a:cs typeface="American Typewriter"/>
              </a:rPr>
              <a:t> </a:t>
            </a:r>
            <a:endParaRPr lang="ru-RU" sz="3200" dirty="0">
              <a:solidFill>
                <a:srgbClr val="191970"/>
              </a:solidFill>
              <a:cs typeface="American Typewriter"/>
            </a:endParaRPr>
          </a:p>
          <a:p>
            <a:pPr marL="457200" indent="-457200" algn="l">
              <a:buFont typeface="Arial"/>
              <a:buChar char="•"/>
            </a:pPr>
            <a:r>
              <a:rPr lang="ru-RU" sz="3200" dirty="0" err="1">
                <a:solidFill>
                  <a:srgbClr val="191970"/>
                </a:solidFill>
                <a:cs typeface="American Typewriter"/>
              </a:rPr>
              <a:t>Децентралізація</a:t>
            </a:r>
            <a:r>
              <a:rPr lang="ru-RU" sz="3200" dirty="0">
                <a:solidFill>
                  <a:srgbClr val="191970"/>
                </a:solidFill>
                <a:cs typeface="American Typewriter"/>
              </a:rPr>
              <a:t> </a:t>
            </a:r>
            <a:r>
              <a:rPr lang="ru-RU" sz="3200" dirty="0" err="1">
                <a:solidFill>
                  <a:srgbClr val="191970"/>
                </a:solidFill>
                <a:cs typeface="American Typewriter"/>
              </a:rPr>
              <a:t>дає</a:t>
            </a:r>
            <a:r>
              <a:rPr lang="ru-RU" sz="3200" dirty="0">
                <a:solidFill>
                  <a:srgbClr val="191970"/>
                </a:solidFill>
                <a:cs typeface="American Typewriter"/>
              </a:rPr>
              <a:t> </a:t>
            </a:r>
            <a:r>
              <a:rPr lang="ru-RU" sz="3200" dirty="0" err="1">
                <a:solidFill>
                  <a:srgbClr val="191970"/>
                </a:solidFill>
                <a:cs typeface="American Typewriter"/>
              </a:rPr>
              <a:t>можливості</a:t>
            </a:r>
            <a:r>
              <a:rPr lang="ru-RU" sz="3200" dirty="0">
                <a:solidFill>
                  <a:srgbClr val="191970"/>
                </a:solidFill>
                <a:cs typeface="American Typewriter"/>
              </a:rPr>
              <a:t>. </a:t>
            </a:r>
            <a:r>
              <a:rPr lang="ru-RU" sz="3200" dirty="0" err="1">
                <a:solidFill>
                  <a:srgbClr val="191970"/>
                </a:solidFill>
                <a:cs typeface="American Typewriter"/>
              </a:rPr>
              <a:t>Новини</a:t>
            </a:r>
            <a:r>
              <a:rPr lang="ru-RU" sz="3200" dirty="0">
                <a:solidFill>
                  <a:srgbClr val="191970"/>
                </a:solidFill>
                <a:cs typeface="American Typewriter"/>
              </a:rPr>
              <a:t> </a:t>
            </a:r>
            <a:r>
              <a:rPr lang="ru-RU" sz="3200" dirty="0" err="1">
                <a:solidFill>
                  <a:srgbClr val="191970"/>
                </a:solidFill>
                <a:cs typeface="American Typewriter"/>
              </a:rPr>
              <a:t>від</a:t>
            </a:r>
            <a:r>
              <a:rPr lang="ru-RU" sz="3200" dirty="0">
                <a:solidFill>
                  <a:srgbClr val="191970"/>
                </a:solidFill>
                <a:cs typeface="American Typewriter"/>
              </a:rPr>
              <a:t> 08.02.2019 Режим доступу: </a:t>
            </a:r>
            <a:r>
              <a:rPr lang="ru-RU" sz="3200" u="sng" dirty="0">
                <a:solidFill>
                  <a:srgbClr val="191970"/>
                </a:solidFill>
                <a:cs typeface="American Typewriter"/>
                <a:hlinkClick r:id="rId3"/>
              </a:rPr>
              <a:t>https://decentralization.gov.ua/news/10606</a:t>
            </a:r>
            <a:endParaRPr lang="ru-RU" sz="3200" dirty="0">
              <a:solidFill>
                <a:srgbClr val="191970"/>
              </a:solidFill>
              <a:cs typeface="American Typewriter"/>
            </a:endParaRPr>
          </a:p>
          <a:p>
            <a:pPr marL="457200" indent="-457200" algn="l">
              <a:buFont typeface="Arial"/>
              <a:buChar char="•"/>
            </a:pPr>
            <a:endParaRPr lang="en-US" sz="3200" b="1" dirty="0">
              <a:solidFill>
                <a:srgbClr val="1919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237691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1">
            <a:extLst>
              <a:ext uri="{FF2B5EF4-FFF2-40B4-BE49-F238E27FC236}">
                <a16:creationId xmlns:a16="http://schemas.microsoft.com/office/drawing/2014/main" id="{DA6379D6-F93B-4DA2-8FA7-A268985E034C}"/>
              </a:ext>
            </a:extLst>
          </p:cNvPr>
          <p:cNvSpPr/>
          <p:nvPr/>
        </p:nvSpPr>
        <p:spPr>
          <a:xfrm>
            <a:off x="1" y="5717656"/>
            <a:ext cx="121920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4600" b="1" dirty="0">
                <a:solidFill>
                  <a:srgbClr val="FDBB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  <a:endParaRPr lang="de-DE" sz="4600" dirty="0">
              <a:solidFill>
                <a:srgbClr val="FDBB2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574" y="2668554"/>
            <a:ext cx="4780853" cy="142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272009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4"/>
          <p:cNvSpPr/>
          <p:nvPr/>
        </p:nvSpPr>
        <p:spPr>
          <a:xfrm>
            <a:off x="942327" y="3011928"/>
            <a:ext cx="1030734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DBB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FOLLOWING SLIDES ARE CREATED IN ORDER TO ACT AS A TEMPLATE BEST REPRESENTING U-LEAD VISUAL LANGUAGE</a:t>
            </a:r>
          </a:p>
          <a:p>
            <a:pPr algn="ctr"/>
            <a:endParaRPr lang="en-US" sz="2000" b="1" dirty="0">
              <a:solidFill>
                <a:srgbClr val="FDBB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can be edited in order to include the content of presentation, with the exception of changing the colors, shapes and overall consistency of the design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8668B5A9-2DA8-4071-B6EA-752FB4E65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2919" y="398717"/>
            <a:ext cx="10329082" cy="803630"/>
          </a:xfrm>
          <a:prstGeom prst="rect">
            <a:avLst/>
          </a:prstGeom>
        </p:spPr>
        <p:txBody>
          <a:bodyPr/>
          <a:lstStyle/>
          <a:p>
            <a:r>
              <a:rPr lang="ru-RU" sz="4000" b="1" i="1" dirty="0">
                <a:solidFill>
                  <a:srgbClr val="191970"/>
                </a:solidFill>
                <a:latin typeface="+mn-lt"/>
                <a:cs typeface="American Typewriter"/>
              </a:rPr>
              <a:t>«Без </a:t>
            </a:r>
            <a:r>
              <a:rPr lang="ru-RU" sz="4000" b="1" i="1" dirty="0" err="1">
                <a:solidFill>
                  <a:srgbClr val="191970"/>
                </a:solidFill>
                <a:latin typeface="+mn-lt"/>
                <a:cs typeface="American Typewriter"/>
              </a:rPr>
              <a:t>своєї</a:t>
            </a:r>
            <a:r>
              <a:rPr lang="ru-RU" sz="4000" b="1" i="1" dirty="0">
                <a:solidFill>
                  <a:srgbClr val="191970"/>
                </a:solidFill>
                <a:latin typeface="+mn-lt"/>
                <a:cs typeface="American Typewriter"/>
              </a:rPr>
              <a:t> </a:t>
            </a:r>
            <a:r>
              <a:rPr lang="ru-RU" sz="4000" b="1" i="1" dirty="0" err="1">
                <a:solidFill>
                  <a:srgbClr val="191970"/>
                </a:solidFill>
                <a:latin typeface="+mn-lt"/>
                <a:cs typeface="American Typewriter"/>
              </a:rPr>
              <a:t>стратегії</a:t>
            </a:r>
            <a:r>
              <a:rPr lang="ru-RU" sz="4000" b="1" i="1" dirty="0">
                <a:solidFill>
                  <a:srgbClr val="191970"/>
                </a:solidFill>
                <a:latin typeface="+mn-lt"/>
                <a:cs typeface="American Typewriter"/>
              </a:rPr>
              <a:t> </a:t>
            </a:r>
            <a:r>
              <a:rPr lang="ru-RU" sz="4000" b="1" i="1" dirty="0" err="1">
                <a:solidFill>
                  <a:srgbClr val="191970"/>
                </a:solidFill>
                <a:latin typeface="+mn-lt"/>
                <a:cs typeface="American Typewriter"/>
              </a:rPr>
              <a:t>є</a:t>
            </a:r>
            <a:r>
              <a:rPr lang="ru-RU" sz="4000" b="1" i="1" dirty="0">
                <a:solidFill>
                  <a:srgbClr val="191970"/>
                </a:solidFill>
                <a:latin typeface="+mn-lt"/>
                <a:cs typeface="American Typewriter"/>
              </a:rPr>
              <a:t> </a:t>
            </a:r>
            <a:r>
              <a:rPr lang="ru-RU" sz="4000" b="1" i="1" dirty="0" err="1">
                <a:solidFill>
                  <a:srgbClr val="191970"/>
                </a:solidFill>
                <a:latin typeface="+mn-lt"/>
                <a:cs typeface="American Typewriter"/>
              </a:rPr>
              <a:t>ризик</a:t>
            </a:r>
            <a:r>
              <a:rPr lang="ru-RU" sz="4000" b="1" i="1" dirty="0">
                <a:solidFill>
                  <a:srgbClr val="191970"/>
                </a:solidFill>
                <a:latin typeface="+mn-lt"/>
                <a:cs typeface="American Typewriter"/>
              </a:rPr>
              <a:t> попасти </a:t>
            </a:r>
            <a:r>
              <a:rPr lang="ru-RU" sz="4000" b="1" i="1" dirty="0" err="1">
                <a:solidFill>
                  <a:srgbClr val="191970"/>
                </a:solidFill>
                <a:latin typeface="+mn-lt"/>
                <a:cs typeface="American Typewriter"/>
              </a:rPr>
              <a:t>під</a:t>
            </a:r>
            <a:r>
              <a:rPr lang="ru-RU" sz="4000" b="1" i="1" dirty="0">
                <a:solidFill>
                  <a:srgbClr val="191970"/>
                </a:solidFill>
                <a:latin typeface="+mn-lt"/>
                <a:cs typeface="American Typewriter"/>
              </a:rPr>
              <a:t> </a:t>
            </a:r>
            <a:r>
              <a:rPr lang="ru-RU" sz="4000" b="1" i="1" dirty="0" err="1">
                <a:solidFill>
                  <a:srgbClr val="191970"/>
                </a:solidFill>
                <a:latin typeface="+mn-lt"/>
                <a:cs typeface="American Typewriter"/>
              </a:rPr>
              <a:t>вплив</a:t>
            </a:r>
            <a:r>
              <a:rPr lang="ru-RU" sz="4000" b="1" i="1" dirty="0">
                <a:solidFill>
                  <a:srgbClr val="191970"/>
                </a:solidFill>
                <a:latin typeface="+mn-lt"/>
                <a:cs typeface="American Typewriter"/>
              </a:rPr>
              <a:t> </a:t>
            </a:r>
            <a:r>
              <a:rPr lang="ru-RU" sz="4000" b="1" i="1" dirty="0" err="1">
                <a:solidFill>
                  <a:srgbClr val="191970"/>
                </a:solidFill>
                <a:latin typeface="+mn-lt"/>
                <a:cs typeface="American Typewriter"/>
              </a:rPr>
              <a:t>чужої</a:t>
            </a:r>
            <a:r>
              <a:rPr lang="ru-RU" sz="4000" b="1" i="1" dirty="0">
                <a:solidFill>
                  <a:srgbClr val="191970"/>
                </a:solidFill>
                <a:latin typeface="+mn-lt"/>
                <a:cs typeface="American Typewriter"/>
              </a:rPr>
              <a:t> тактики» </a:t>
            </a:r>
            <a:r>
              <a:rPr lang="ru-RU" sz="4000" b="1" dirty="0">
                <a:latin typeface="+mn-lt"/>
                <a:cs typeface="American Typewriter"/>
              </a:rPr>
              <a:t> </a:t>
            </a:r>
            <a:endParaRPr lang="en-US" sz="4000" dirty="0">
              <a:solidFill>
                <a:srgbClr val="FDBB2D"/>
              </a:solidFill>
              <a:latin typeface="+mn-lt"/>
            </a:endParaRPr>
          </a:p>
        </p:txBody>
      </p:sp>
      <p:pic>
        <p:nvPicPr>
          <p:cNvPr id="5" name="Содержимое 3" descr="стратегія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55" b="11455"/>
          <a:stretch>
            <a:fillRect/>
          </a:stretch>
        </p:blipFill>
        <p:spPr>
          <a:xfrm>
            <a:off x="0" y="2155371"/>
            <a:ext cx="12192000" cy="470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424337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4"/>
          <p:cNvSpPr/>
          <p:nvPr/>
        </p:nvSpPr>
        <p:spPr>
          <a:xfrm>
            <a:off x="399836" y="1928352"/>
            <a:ext cx="1145407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buFont typeface="Arial"/>
              <a:buChar char="•"/>
            </a:pPr>
            <a:r>
              <a:rPr lang="uk-UA" sz="3600" dirty="0">
                <a:solidFill>
                  <a:srgbClr val="191970"/>
                </a:solidFill>
                <a:cs typeface="American Typewriter"/>
              </a:rPr>
              <a:t>Чіткий напрямок подальшого розвитку сектору</a:t>
            </a:r>
          </a:p>
          <a:p>
            <a:pPr marL="571500" lvl="0" indent="-571500">
              <a:buFont typeface="Arial"/>
              <a:buChar char="•"/>
            </a:pPr>
            <a:r>
              <a:rPr lang="uk-UA" sz="3600" dirty="0">
                <a:solidFill>
                  <a:srgbClr val="191970"/>
                </a:solidFill>
                <a:cs typeface="American Typewriter"/>
              </a:rPr>
              <a:t>Краще розуміння своїх сильних сторін та можливостей, слабких сторон та викликів</a:t>
            </a:r>
            <a:endParaRPr lang="ru-RU" sz="3600" dirty="0">
              <a:solidFill>
                <a:srgbClr val="191970"/>
              </a:solidFill>
              <a:cs typeface="American Typewriter"/>
            </a:endParaRPr>
          </a:p>
          <a:p>
            <a:pPr marL="571500" lvl="0" indent="-571500">
              <a:buFont typeface="Arial"/>
              <a:buChar char="•"/>
            </a:pPr>
            <a:r>
              <a:rPr lang="uk-UA" sz="3600" dirty="0">
                <a:solidFill>
                  <a:srgbClr val="191970"/>
                </a:solidFill>
                <a:cs typeface="American Typewriter"/>
              </a:rPr>
              <a:t>Підвищити ефективність управлінських рішень, в тому числі управляти ресурсами</a:t>
            </a:r>
          </a:p>
          <a:p>
            <a:pPr marL="571500" lvl="0" indent="-571500">
              <a:buFont typeface="Arial"/>
              <a:buChar char="•"/>
            </a:pPr>
            <a:r>
              <a:rPr lang="uk-UA" sz="3600" dirty="0">
                <a:solidFill>
                  <a:srgbClr val="191970"/>
                </a:solidFill>
                <a:cs typeface="American Typewriter"/>
              </a:rPr>
              <a:t>Розподілення відповідальності за виконання плану між людьми/організаціями 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8668B5A9-2DA8-4071-B6EA-752FB4E65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2919" y="398717"/>
            <a:ext cx="10329082" cy="803630"/>
          </a:xfrm>
          <a:prstGeom prst="rect">
            <a:avLst/>
          </a:prstGeom>
        </p:spPr>
        <p:txBody>
          <a:bodyPr/>
          <a:lstStyle/>
          <a:p>
            <a:r>
              <a:rPr lang="uk-UA" sz="4000" b="1" dirty="0">
                <a:solidFill>
                  <a:srgbClr val="191970"/>
                </a:solidFill>
                <a:latin typeface="+mn-lt"/>
                <a:cs typeface="American Typewriter"/>
              </a:rPr>
              <a:t>Навіщо</a:t>
            </a:r>
            <a:r>
              <a:rPr lang="uk-UA" sz="4000" dirty="0">
                <a:solidFill>
                  <a:srgbClr val="191970"/>
                </a:solidFill>
                <a:latin typeface="+mn-lt"/>
                <a:cs typeface="American Typewriter"/>
              </a:rPr>
              <a:t> </a:t>
            </a:r>
            <a:r>
              <a:rPr lang="uk-UA" sz="4000" b="1" dirty="0">
                <a:solidFill>
                  <a:srgbClr val="191970"/>
                </a:solidFill>
                <a:latin typeface="+mn-lt"/>
                <a:cs typeface="American Typewriter"/>
              </a:rPr>
              <a:t> проводити стратегічне планування?</a:t>
            </a:r>
            <a:r>
              <a:rPr lang="uk-UA" sz="4000" dirty="0">
                <a:solidFill>
                  <a:srgbClr val="191970"/>
                </a:solidFill>
                <a:latin typeface="+mn-lt"/>
                <a:cs typeface="American Typewriter"/>
              </a:rPr>
              <a:t> </a:t>
            </a:r>
            <a:br>
              <a:rPr lang="ru-RU" sz="4000" dirty="0">
                <a:solidFill>
                  <a:srgbClr val="191970"/>
                </a:solidFill>
                <a:latin typeface="+mn-lt"/>
                <a:cs typeface="American Typewriter"/>
              </a:rPr>
            </a:br>
            <a:r>
              <a:rPr lang="ru-RU" sz="4000" dirty="0">
                <a:solidFill>
                  <a:srgbClr val="191970"/>
                </a:solidFill>
                <a:latin typeface="American Typewriter"/>
                <a:cs typeface="American Typewriter"/>
              </a:rPr>
              <a:t> </a:t>
            </a:r>
            <a:endParaRPr lang="en-US" sz="4000" dirty="0">
              <a:solidFill>
                <a:srgbClr val="1919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391517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4"/>
          <p:cNvSpPr/>
          <p:nvPr/>
        </p:nvSpPr>
        <p:spPr>
          <a:xfrm>
            <a:off x="987825" y="1458023"/>
            <a:ext cx="1034864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/>
              <a:buChar char="•"/>
            </a:pPr>
            <a:r>
              <a:rPr lang="uk-UA" sz="3000" dirty="0">
                <a:solidFill>
                  <a:srgbClr val="191970"/>
                </a:solidFill>
                <a:cs typeface="American Typewriter"/>
              </a:rPr>
              <a:t>Зменшує ризик виникнення конфліктів.</a:t>
            </a:r>
            <a:endParaRPr lang="ru-RU" sz="3000" dirty="0">
              <a:solidFill>
                <a:srgbClr val="191970"/>
              </a:solidFill>
              <a:cs typeface="American Typewriter"/>
            </a:endParaRPr>
          </a:p>
          <a:p>
            <a:pPr marL="457200" lvl="0" indent="-457200">
              <a:buFont typeface="Arial"/>
              <a:buChar char="•"/>
            </a:pPr>
            <a:r>
              <a:rPr lang="uk-UA" sz="3000" dirty="0">
                <a:solidFill>
                  <a:srgbClr val="191970"/>
                </a:solidFill>
                <a:cs typeface="American Typewriter"/>
              </a:rPr>
              <a:t>Допомагає втілити бачення на практиці, дотримуватися певного курсу, але бути гнучким. </a:t>
            </a:r>
          </a:p>
          <a:p>
            <a:pPr marL="457200" lvl="0" indent="-457200">
              <a:buFont typeface="Arial"/>
              <a:buChar char="•"/>
            </a:pPr>
            <a:r>
              <a:rPr lang="uk-UA" sz="3000" dirty="0">
                <a:solidFill>
                  <a:srgbClr val="191970"/>
                </a:solidFill>
                <a:cs typeface="American Typewriter"/>
              </a:rPr>
              <a:t>Допомагає людям зосередитися на важливих справах та питаннях і приділяти менше уваги незначним проєктам та ініціативам. </a:t>
            </a:r>
          </a:p>
          <a:p>
            <a:pPr marL="457200" lvl="0" indent="-457200">
              <a:buFont typeface="Arial"/>
              <a:buChar char="•"/>
            </a:pPr>
            <a:r>
              <a:rPr lang="uk-UA" sz="3000" dirty="0">
                <a:solidFill>
                  <a:srgbClr val="191970"/>
                </a:solidFill>
                <a:cs typeface="American Typewriter"/>
              </a:rPr>
              <a:t>Стратегічний план служить підґрунтям для формування проєктних пропозицій про залучення додаткових коштів. </a:t>
            </a:r>
          </a:p>
          <a:p>
            <a:pPr marL="457200" lvl="0" indent="-457200">
              <a:buFont typeface="Arial"/>
              <a:buChar char="•"/>
            </a:pPr>
            <a:r>
              <a:rPr lang="uk-UA" sz="3000" dirty="0">
                <a:solidFill>
                  <a:srgbClr val="191970"/>
                </a:solidFill>
                <a:cs typeface="American Typewriter"/>
              </a:rPr>
              <a:t>Допомагає покращенню партнерських стосунків. </a:t>
            </a:r>
            <a:endParaRPr lang="ru-RU" sz="3000" dirty="0">
              <a:solidFill>
                <a:srgbClr val="191970"/>
              </a:solidFill>
              <a:cs typeface="American Typewriter"/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8668B5A9-2DA8-4071-B6EA-752FB4E65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2919" y="398717"/>
            <a:ext cx="10329082" cy="803630"/>
          </a:xfrm>
          <a:prstGeom prst="rect">
            <a:avLst/>
          </a:prstGeom>
        </p:spPr>
        <p:txBody>
          <a:bodyPr/>
          <a:lstStyle/>
          <a:p>
            <a:r>
              <a:rPr lang="uk-UA" sz="4000" b="1" dirty="0">
                <a:solidFill>
                  <a:srgbClr val="191970"/>
                </a:solidFill>
                <a:latin typeface="+mn-lt"/>
                <a:cs typeface="American Typewriter"/>
              </a:rPr>
              <a:t>Навіщо</a:t>
            </a:r>
            <a:r>
              <a:rPr lang="uk-UA" sz="4000" dirty="0">
                <a:solidFill>
                  <a:srgbClr val="191970"/>
                </a:solidFill>
                <a:latin typeface="+mn-lt"/>
                <a:cs typeface="American Typewriter"/>
              </a:rPr>
              <a:t> </a:t>
            </a:r>
            <a:r>
              <a:rPr lang="uk-UA" sz="4000" b="1" dirty="0">
                <a:solidFill>
                  <a:srgbClr val="191970"/>
                </a:solidFill>
                <a:latin typeface="+mn-lt"/>
                <a:cs typeface="American Typewriter"/>
              </a:rPr>
              <a:t> проводити стратегічне планування?</a:t>
            </a:r>
            <a:r>
              <a:rPr lang="uk-UA" sz="4000" dirty="0">
                <a:solidFill>
                  <a:srgbClr val="191970"/>
                </a:solidFill>
                <a:latin typeface="+mn-lt"/>
                <a:cs typeface="American Typewriter"/>
              </a:rPr>
              <a:t> </a:t>
            </a:r>
            <a:br>
              <a:rPr lang="ru-RU" sz="4000" dirty="0">
                <a:solidFill>
                  <a:srgbClr val="191970"/>
                </a:solidFill>
                <a:latin typeface="+mn-lt"/>
                <a:cs typeface="American Typewriter"/>
              </a:rPr>
            </a:br>
            <a:endParaRPr lang="en-US" sz="4000" dirty="0">
              <a:solidFill>
                <a:srgbClr val="19197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18557896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4"/>
          <p:cNvSpPr/>
          <p:nvPr/>
        </p:nvSpPr>
        <p:spPr>
          <a:xfrm>
            <a:off x="846707" y="1599122"/>
            <a:ext cx="10748482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uk-UA" sz="3200" dirty="0">
                <a:solidFill>
                  <a:srgbClr val="191970"/>
                </a:solidFill>
                <a:cs typeface="American Typewriter"/>
              </a:rPr>
              <a:t>Конкурс (більш ніж 60 заявок від ОТГ) </a:t>
            </a:r>
          </a:p>
          <a:p>
            <a:pPr marL="457200" indent="-457200">
              <a:buFont typeface="Arial"/>
              <a:buChar char="•"/>
            </a:pPr>
            <a:r>
              <a:rPr lang="uk-UA" sz="3200" dirty="0">
                <a:solidFill>
                  <a:srgbClr val="191970"/>
                </a:solidFill>
                <a:cs typeface="American Typewriter"/>
              </a:rPr>
              <a:t>Відібрано 20 ОТГ</a:t>
            </a:r>
          </a:p>
          <a:p>
            <a:pPr marL="457200" indent="-457200">
              <a:buFont typeface="Arial"/>
              <a:buChar char="•"/>
            </a:pPr>
            <a:r>
              <a:rPr lang="uk-UA" sz="3200" dirty="0">
                <a:solidFill>
                  <a:srgbClr val="191970"/>
                </a:solidFill>
                <a:cs typeface="American Typewriter"/>
              </a:rPr>
              <a:t>Більш ніж 70 представників взяли участь у тренінгах </a:t>
            </a:r>
          </a:p>
          <a:p>
            <a:pPr marL="457200" indent="-457200">
              <a:buFont typeface="Arial"/>
              <a:buChar char="•"/>
            </a:pPr>
            <a:r>
              <a:rPr lang="uk-UA" sz="3200" dirty="0">
                <a:solidFill>
                  <a:srgbClr val="191970"/>
                </a:solidFill>
                <a:cs typeface="American Typewriter"/>
              </a:rPr>
              <a:t>Учасники отримали технічну підтримку з питань розроблення стратегічних планів і фінансового управління</a:t>
            </a:r>
            <a:r>
              <a:rPr lang="en-GB" sz="3200" dirty="0">
                <a:solidFill>
                  <a:srgbClr val="191970"/>
                </a:solidFill>
                <a:cs typeface="American Typewriter"/>
              </a:rPr>
              <a:t> </a:t>
            </a:r>
          </a:p>
          <a:p>
            <a:pPr marL="457200" indent="-457200">
              <a:buFont typeface="Arial"/>
              <a:buChar char="•"/>
            </a:pPr>
            <a:r>
              <a:rPr lang="uk-UA" sz="3200" dirty="0">
                <a:solidFill>
                  <a:srgbClr val="191970"/>
                </a:solidFill>
                <a:cs typeface="American Typewriter"/>
              </a:rPr>
              <a:t>Розроблено посібник “Стратегічне планування в секторі охорони здоров’я в ОТГ” </a:t>
            </a:r>
          </a:p>
          <a:p>
            <a:endParaRPr lang="ru-RU" sz="2800" dirty="0">
              <a:solidFill>
                <a:srgbClr val="191970"/>
              </a:solidFill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8668B5A9-2DA8-4071-B6EA-752FB4E65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2919" y="398717"/>
            <a:ext cx="10329082" cy="803630"/>
          </a:xfrm>
          <a:prstGeom prst="rect">
            <a:avLst/>
          </a:prstGeom>
        </p:spPr>
        <p:txBody>
          <a:bodyPr/>
          <a:lstStyle/>
          <a:p>
            <a:r>
              <a:rPr lang="ru-RU" sz="4000" b="1" dirty="0" err="1">
                <a:solidFill>
                  <a:srgbClr val="191970"/>
                </a:solidFill>
                <a:latin typeface="+mn-lt"/>
                <a:cs typeface="American Typewriter"/>
              </a:rPr>
              <a:t>Ініціатива</a:t>
            </a:r>
            <a:r>
              <a:rPr lang="ru-RU" sz="4000" b="1" dirty="0">
                <a:solidFill>
                  <a:srgbClr val="191970"/>
                </a:solidFill>
                <a:latin typeface="+mn-lt"/>
                <a:cs typeface="American Typewriter"/>
              </a:rPr>
              <a:t> </a:t>
            </a:r>
            <a:r>
              <a:rPr lang="ru-RU" sz="4000" b="1" dirty="0" err="1">
                <a:solidFill>
                  <a:srgbClr val="191970"/>
                </a:solidFill>
                <a:latin typeface="+mn-lt"/>
                <a:cs typeface="American Typewriter"/>
              </a:rPr>
              <a:t>Програми</a:t>
            </a:r>
            <a:r>
              <a:rPr lang="ru-RU" sz="4000" b="1" dirty="0">
                <a:solidFill>
                  <a:srgbClr val="191970"/>
                </a:solidFill>
                <a:latin typeface="+mn-lt"/>
                <a:cs typeface="American Typewriter"/>
              </a:rPr>
              <a:t> </a:t>
            </a:r>
            <a:r>
              <a:rPr lang="en-GB" sz="4000" b="1" dirty="0">
                <a:solidFill>
                  <a:srgbClr val="191970"/>
                </a:solidFill>
                <a:latin typeface="+mn-lt"/>
                <a:cs typeface="American Typewriter"/>
              </a:rPr>
              <a:t>“U</a:t>
            </a:r>
            <a:r>
              <a:rPr lang="uk-UA" sz="4000" b="1" dirty="0">
                <a:solidFill>
                  <a:srgbClr val="191970"/>
                </a:solidFill>
                <a:latin typeface="+mn-lt"/>
                <a:cs typeface="American Typewriter"/>
              </a:rPr>
              <a:t>-</a:t>
            </a:r>
            <a:r>
              <a:rPr lang="en-GB" sz="4000" b="1" dirty="0">
                <a:solidFill>
                  <a:srgbClr val="191970"/>
                </a:solidFill>
                <a:latin typeface="+mn-lt"/>
                <a:cs typeface="American Typewriter"/>
              </a:rPr>
              <a:t>LEAD </a:t>
            </a:r>
            <a:r>
              <a:rPr lang="uk-UA" sz="4000" b="1" dirty="0">
                <a:solidFill>
                  <a:srgbClr val="191970"/>
                </a:solidFill>
                <a:latin typeface="+mn-lt"/>
                <a:cs typeface="American Typewriter"/>
              </a:rPr>
              <a:t>з Європою</a:t>
            </a:r>
            <a:r>
              <a:rPr lang="en-GB" sz="4000" b="1" dirty="0">
                <a:solidFill>
                  <a:srgbClr val="191970"/>
                </a:solidFill>
                <a:latin typeface="+mn-lt"/>
                <a:cs typeface="American Typewriter"/>
              </a:rPr>
              <a:t>”</a:t>
            </a:r>
            <a:r>
              <a:rPr lang="uk-UA" sz="4000" b="1" dirty="0">
                <a:solidFill>
                  <a:srgbClr val="191970"/>
                </a:solidFill>
                <a:latin typeface="+mn-lt"/>
                <a:cs typeface="American Typewriter"/>
              </a:rPr>
              <a:t> </a:t>
            </a:r>
            <a:endParaRPr lang="en-US" sz="4000" dirty="0">
              <a:solidFill>
                <a:srgbClr val="19197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19624030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4"/>
          <p:cNvSpPr/>
          <p:nvPr/>
        </p:nvSpPr>
        <p:spPr>
          <a:xfrm>
            <a:off x="942327" y="3011928"/>
            <a:ext cx="1030734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DBB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FOLLOWING SLIDES ARE CREATED IN ORDER TO ACT AS A TEMPLATE BEST REPRESENTING U-LEAD VISUAL LANGUAGE</a:t>
            </a:r>
          </a:p>
          <a:p>
            <a:pPr algn="ctr"/>
            <a:endParaRPr lang="en-US" sz="2000" b="1" dirty="0">
              <a:solidFill>
                <a:srgbClr val="FDBB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can be edited in order to include the content of presentation, with the exception of changing the colors, shapes and overall consistency of the design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Содержимое 3"/>
          <p:cNvPicPr>
            <a:picLocks noChangeAspect="1"/>
          </p:cNvPicPr>
          <p:nvPr/>
        </p:nvPicPr>
        <p:blipFill>
          <a:blip r:embed="rId2"/>
          <a:srcRect t="3990" b="3990"/>
          <a:stretch>
            <a:fillRect/>
          </a:stretch>
        </p:blipFill>
        <p:spPr>
          <a:xfrm>
            <a:off x="0" y="1131572"/>
            <a:ext cx="12192000" cy="572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557896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4"/>
          <p:cNvSpPr/>
          <p:nvPr/>
        </p:nvSpPr>
        <p:spPr>
          <a:xfrm>
            <a:off x="282236" y="1412806"/>
            <a:ext cx="11218874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uk-UA" sz="3600" dirty="0">
                <a:solidFill>
                  <a:srgbClr val="191970"/>
                </a:solidFill>
                <a:cs typeface="American Typewriter"/>
              </a:rPr>
              <a:t>Один зі стратегічних напрямів у Стратегії розвитку ОТГ;</a:t>
            </a:r>
            <a:endParaRPr lang="ru-RU" sz="3600" dirty="0">
              <a:solidFill>
                <a:srgbClr val="191970"/>
              </a:solidFill>
              <a:cs typeface="American Typewriter"/>
            </a:endParaRPr>
          </a:p>
          <a:p>
            <a:pPr marL="457200" indent="-457200">
              <a:buFont typeface="Arial"/>
              <a:buChar char="•"/>
            </a:pPr>
            <a:r>
              <a:rPr lang="uk-UA" sz="3600" dirty="0">
                <a:solidFill>
                  <a:srgbClr val="191970"/>
                </a:solidFill>
                <a:cs typeface="American Typewriter"/>
              </a:rPr>
              <a:t>Окрема Стратегія розвитку сфери охорони здоров’я в ОТГ;</a:t>
            </a:r>
            <a:endParaRPr lang="ru-RU" sz="3600" dirty="0">
              <a:solidFill>
                <a:srgbClr val="191970"/>
              </a:solidFill>
              <a:cs typeface="American Typewriter"/>
            </a:endParaRPr>
          </a:p>
          <a:p>
            <a:pPr marL="457200" indent="-457200">
              <a:buFont typeface="Arial"/>
              <a:buChar char="•"/>
            </a:pPr>
            <a:r>
              <a:rPr lang="uk-UA" sz="3600" dirty="0">
                <a:solidFill>
                  <a:srgbClr val="191970"/>
                </a:solidFill>
                <a:cs typeface="American Typewriter"/>
              </a:rPr>
              <a:t>Стратегічний план розвитку комунального некомерційного підприємства – надавача послуг із медичного обслуговування населення. </a:t>
            </a:r>
            <a:endParaRPr lang="ru-RU" sz="3600" dirty="0">
              <a:solidFill>
                <a:srgbClr val="191970"/>
              </a:solidFill>
              <a:cs typeface="American Typewriter"/>
            </a:endParaRPr>
          </a:p>
          <a:p>
            <a:pPr marL="457200" indent="-457200">
              <a:buFont typeface="Arial"/>
              <a:buChar char="•"/>
            </a:pPr>
            <a:endParaRPr lang="ru-RU" sz="3200" dirty="0">
              <a:solidFill>
                <a:srgbClr val="191970"/>
              </a:solidFill>
              <a:latin typeface="American Typewriter"/>
              <a:cs typeface="American Typewriter"/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8668B5A9-2DA8-4071-B6EA-752FB4E65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2919" y="398717"/>
            <a:ext cx="10329082" cy="803630"/>
          </a:xfrm>
          <a:prstGeom prst="rect">
            <a:avLst/>
          </a:prstGeom>
        </p:spPr>
        <p:txBody>
          <a:bodyPr/>
          <a:lstStyle/>
          <a:p>
            <a:r>
              <a:rPr lang="ru-RU" sz="4000" b="1" dirty="0" err="1">
                <a:solidFill>
                  <a:srgbClr val="191970"/>
                </a:solidFill>
                <a:latin typeface="+mn-lt"/>
                <a:cs typeface="American Typewriter"/>
              </a:rPr>
              <a:t>Які</a:t>
            </a:r>
            <a:r>
              <a:rPr lang="ru-RU" sz="4000" b="1" dirty="0">
                <a:solidFill>
                  <a:srgbClr val="191970"/>
                </a:solidFill>
                <a:latin typeface="+mn-lt"/>
                <a:cs typeface="American Typewriter"/>
              </a:rPr>
              <a:t> </a:t>
            </a:r>
            <a:r>
              <a:rPr lang="ru-RU" sz="4000" b="1" dirty="0" err="1">
                <a:solidFill>
                  <a:srgbClr val="191970"/>
                </a:solidFill>
                <a:latin typeface="+mn-lt"/>
                <a:cs typeface="American Typewriter"/>
              </a:rPr>
              <a:t>варіанти</a:t>
            </a:r>
            <a:r>
              <a:rPr lang="ru-RU" sz="4000" b="1" dirty="0">
                <a:solidFill>
                  <a:srgbClr val="191970"/>
                </a:solidFill>
                <a:latin typeface="+mn-lt"/>
                <a:cs typeface="American Typewriter"/>
              </a:rPr>
              <a:t> </a:t>
            </a:r>
            <a:r>
              <a:rPr lang="ru-RU" sz="4000" b="1" dirty="0" err="1">
                <a:solidFill>
                  <a:srgbClr val="191970"/>
                </a:solidFill>
                <a:latin typeface="+mn-lt"/>
                <a:cs typeface="American Typewriter"/>
              </a:rPr>
              <a:t>розробки</a:t>
            </a:r>
            <a:r>
              <a:rPr lang="ru-RU" sz="4000" b="1" dirty="0">
                <a:solidFill>
                  <a:srgbClr val="191970"/>
                </a:solidFill>
                <a:latin typeface="+mn-lt"/>
                <a:cs typeface="American Typewriter"/>
              </a:rPr>
              <a:t> </a:t>
            </a:r>
            <a:r>
              <a:rPr lang="ru-RU" sz="4000" b="1" dirty="0" err="1">
                <a:solidFill>
                  <a:srgbClr val="191970"/>
                </a:solidFill>
                <a:latin typeface="+mn-lt"/>
                <a:cs typeface="American Typewriter"/>
              </a:rPr>
              <a:t>стратегії</a:t>
            </a:r>
            <a:r>
              <a:rPr lang="ru-RU" sz="4000" b="1" dirty="0">
                <a:solidFill>
                  <a:srgbClr val="191970"/>
                </a:solidFill>
                <a:latin typeface="+mn-lt"/>
                <a:cs typeface="American Typewriter"/>
              </a:rPr>
              <a:t>?</a:t>
            </a:r>
            <a:endParaRPr lang="en-US" sz="4000" dirty="0">
              <a:solidFill>
                <a:srgbClr val="19197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05959686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err="1">
                <a:solidFill>
                  <a:srgbClr val="191970"/>
                </a:solidFill>
                <a:latin typeface="+mn-lt"/>
              </a:rPr>
              <a:t>Стратегічна</a:t>
            </a:r>
            <a:r>
              <a:rPr lang="ru-RU" sz="3200" b="1" dirty="0">
                <a:solidFill>
                  <a:srgbClr val="191970"/>
                </a:solidFill>
                <a:latin typeface="+mn-lt"/>
              </a:rPr>
              <a:t> </a:t>
            </a:r>
            <a:r>
              <a:rPr lang="ru-RU" sz="3200" b="1" dirty="0" err="1">
                <a:solidFill>
                  <a:srgbClr val="191970"/>
                </a:solidFill>
                <a:latin typeface="+mn-lt"/>
              </a:rPr>
              <a:t>сесія</a:t>
            </a:r>
            <a:r>
              <a:rPr lang="ru-RU" sz="3200" b="1" dirty="0">
                <a:solidFill>
                  <a:srgbClr val="191970"/>
                </a:solidFill>
                <a:latin typeface="+mn-lt"/>
              </a:rPr>
              <a:t> КНП «</a:t>
            </a:r>
            <a:r>
              <a:rPr lang="ru-RU" sz="3200" b="1" dirty="0" err="1">
                <a:solidFill>
                  <a:srgbClr val="191970"/>
                </a:solidFill>
                <a:latin typeface="+mn-lt"/>
              </a:rPr>
              <a:t>Славська</a:t>
            </a:r>
            <a:r>
              <a:rPr lang="ru-RU" sz="3200" b="1" dirty="0">
                <a:solidFill>
                  <a:srgbClr val="191970"/>
                </a:solidFill>
                <a:latin typeface="+mn-lt"/>
              </a:rPr>
              <a:t> </a:t>
            </a:r>
            <a:r>
              <a:rPr lang="ru-RU" sz="3200" b="1" dirty="0" err="1">
                <a:solidFill>
                  <a:srgbClr val="191970"/>
                </a:solidFill>
                <a:latin typeface="+mn-lt"/>
              </a:rPr>
              <a:t>міська</a:t>
            </a:r>
            <a:r>
              <a:rPr lang="ru-RU" sz="3200" b="1" dirty="0">
                <a:solidFill>
                  <a:srgbClr val="191970"/>
                </a:solidFill>
                <a:latin typeface="+mn-lt"/>
              </a:rPr>
              <a:t> </a:t>
            </a:r>
            <a:r>
              <a:rPr lang="ru-RU" sz="3200" b="1" dirty="0" err="1">
                <a:solidFill>
                  <a:srgbClr val="191970"/>
                </a:solidFill>
                <a:latin typeface="+mn-lt"/>
              </a:rPr>
              <a:t>лікарня</a:t>
            </a:r>
            <a:r>
              <a:rPr lang="ru-RU" sz="3200" b="1" dirty="0">
                <a:solidFill>
                  <a:srgbClr val="191970"/>
                </a:solidFill>
                <a:latin typeface="+mn-lt"/>
              </a:rPr>
              <a:t>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Фото</a:t>
            </a:r>
          </a:p>
        </p:txBody>
      </p:sp>
      <p:pic>
        <p:nvPicPr>
          <p:cNvPr id="4" name="Изображение 3" descr="фото_Славське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88" y="1199438"/>
            <a:ext cx="10059667" cy="565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839523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4"/>
          <p:cNvSpPr/>
          <p:nvPr/>
        </p:nvSpPr>
        <p:spPr>
          <a:xfrm>
            <a:off x="801209" y="1412806"/>
            <a:ext cx="10307345" cy="5016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/>
              <a:buChar char="•"/>
            </a:pPr>
            <a:r>
              <a:rPr lang="uk-UA" sz="3200" dirty="0">
                <a:solidFill>
                  <a:srgbClr val="191970"/>
                </a:solidFill>
                <a:cs typeface="American Typewriter"/>
              </a:rPr>
              <a:t>Залучення голови ОТГ або заступника голови</a:t>
            </a:r>
          </a:p>
          <a:p>
            <a:pPr marL="457200" lvl="0" indent="-457200">
              <a:buFont typeface="Arial"/>
              <a:buChar char="•"/>
            </a:pPr>
            <a:r>
              <a:rPr lang="uk-UA" sz="3200" dirty="0">
                <a:solidFill>
                  <a:srgbClr val="191970"/>
                </a:solidFill>
                <a:cs typeface="American Typewriter"/>
              </a:rPr>
              <a:t>Бажання (ініціатива) ОТГ/комунального закладу охорони здоров’я розробляти Стратегічний план.</a:t>
            </a:r>
            <a:endParaRPr lang="ru-RU" sz="3200" dirty="0">
              <a:solidFill>
                <a:srgbClr val="191970"/>
              </a:solidFill>
              <a:cs typeface="American Typewriter"/>
            </a:endParaRPr>
          </a:p>
          <a:p>
            <a:pPr marL="457200" lvl="0" indent="-457200">
              <a:buFont typeface="Arial"/>
              <a:buChar char="•"/>
            </a:pPr>
            <a:r>
              <a:rPr lang="uk-UA" sz="3200" dirty="0">
                <a:solidFill>
                  <a:srgbClr val="191970"/>
                </a:solidFill>
                <a:cs typeface="American Typewriter"/>
              </a:rPr>
              <a:t>Формування робочої групи, яка займатиметься організацією процесу</a:t>
            </a:r>
          </a:p>
          <a:p>
            <a:pPr marL="457200" lvl="0" indent="-457200">
              <a:buFont typeface="Arial"/>
              <a:buChar char="•"/>
            </a:pPr>
            <a:r>
              <a:rPr lang="uk-UA" sz="3200" dirty="0">
                <a:solidFill>
                  <a:srgbClr val="191970"/>
                </a:solidFill>
                <a:cs typeface="American Typewriter"/>
              </a:rPr>
              <a:t>Готовність представників закладу організовувати зустрічі з колективом, населенням, представниками органів місцевого самоврядування, депутатами та іншими впливовими особами. </a:t>
            </a:r>
            <a:endParaRPr lang="ru-RU" sz="3200" dirty="0">
              <a:solidFill>
                <a:srgbClr val="191970"/>
              </a:solidFill>
              <a:cs typeface="American Typewriter"/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8668B5A9-2DA8-4071-B6EA-752FB4E65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2919" y="398717"/>
            <a:ext cx="10329082" cy="803630"/>
          </a:xfrm>
          <a:prstGeom prst="rect">
            <a:avLst/>
          </a:prstGeom>
        </p:spPr>
        <p:txBody>
          <a:bodyPr/>
          <a:lstStyle/>
          <a:p>
            <a:r>
              <a:rPr lang="ru-RU" sz="4000" b="1" dirty="0" err="1">
                <a:solidFill>
                  <a:srgbClr val="191970"/>
                </a:solidFill>
                <a:latin typeface="+mn-lt"/>
                <a:cs typeface="American Typewriter"/>
              </a:rPr>
              <a:t>Що</a:t>
            </a:r>
            <a:r>
              <a:rPr lang="ru-RU" sz="4000" b="1" dirty="0">
                <a:solidFill>
                  <a:srgbClr val="191970"/>
                </a:solidFill>
                <a:latin typeface="+mn-lt"/>
                <a:cs typeface="American Typewriter"/>
              </a:rPr>
              <a:t> </a:t>
            </a:r>
            <a:r>
              <a:rPr lang="ru-RU" sz="4000" b="1" dirty="0" err="1">
                <a:solidFill>
                  <a:srgbClr val="191970"/>
                </a:solidFill>
                <a:latin typeface="+mn-lt"/>
                <a:cs typeface="American Typewriter"/>
              </a:rPr>
              <a:t>допомагає</a:t>
            </a:r>
            <a:r>
              <a:rPr lang="ru-RU" sz="4000" b="1" dirty="0">
                <a:solidFill>
                  <a:srgbClr val="191970"/>
                </a:solidFill>
                <a:latin typeface="+mn-lt"/>
                <a:cs typeface="American Typewriter"/>
              </a:rPr>
              <a:t> в </a:t>
            </a:r>
            <a:r>
              <a:rPr lang="ru-RU" sz="4000" b="1" dirty="0" err="1">
                <a:solidFill>
                  <a:srgbClr val="191970"/>
                </a:solidFill>
                <a:latin typeface="+mn-lt"/>
                <a:cs typeface="American Typewriter"/>
              </a:rPr>
              <a:t>розробці</a:t>
            </a:r>
            <a:r>
              <a:rPr lang="ru-RU" sz="4000" b="1" dirty="0">
                <a:solidFill>
                  <a:srgbClr val="191970"/>
                </a:solidFill>
                <a:latin typeface="+mn-lt"/>
                <a:cs typeface="American Typewriter"/>
              </a:rPr>
              <a:t> </a:t>
            </a:r>
            <a:r>
              <a:rPr lang="ru-RU" sz="4000" b="1" dirty="0" err="1">
                <a:solidFill>
                  <a:srgbClr val="191970"/>
                </a:solidFill>
                <a:latin typeface="+mn-lt"/>
                <a:cs typeface="American Typewriter"/>
              </a:rPr>
              <a:t>стратегічного</a:t>
            </a:r>
            <a:r>
              <a:rPr lang="ru-RU" sz="4000" b="1" dirty="0">
                <a:solidFill>
                  <a:srgbClr val="191970"/>
                </a:solidFill>
                <a:latin typeface="+mn-lt"/>
                <a:cs typeface="American Typewriter"/>
              </a:rPr>
              <a:t> плану?</a:t>
            </a:r>
            <a:endParaRPr lang="en-US" sz="4000" dirty="0">
              <a:solidFill>
                <a:srgbClr val="19197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99195554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Custom Main">
      <a:dk1>
        <a:srgbClr val="778899"/>
      </a:dk1>
      <a:lt1>
        <a:sysClr val="window" lastClr="FFFFFF"/>
      </a:lt1>
      <a:dk2>
        <a:srgbClr val="778899"/>
      </a:dk2>
      <a:lt2>
        <a:srgbClr val="FFFFFF"/>
      </a:lt2>
      <a:accent1>
        <a:srgbClr val="FDBB2D"/>
      </a:accent1>
      <a:accent2>
        <a:srgbClr val="191970"/>
      </a:accent2>
      <a:accent3>
        <a:srgbClr val="DCE0E4"/>
      </a:accent3>
      <a:accent4>
        <a:srgbClr val="FCF09F"/>
      </a:accent4>
      <a:accent5>
        <a:srgbClr val="ADD8E6"/>
      </a:accent5>
      <a:accent6>
        <a:srgbClr val="6495ED"/>
      </a:accent6>
      <a:hlink>
        <a:srgbClr val="FDBB2D"/>
      </a:hlink>
      <a:folHlink>
        <a:srgbClr val="6495ED"/>
      </a:folHlink>
    </a:clrScheme>
    <a:fontScheme name="Custom Mai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 Microsoft PowerPoint Presentation (3)" id="{4C5171E9-E48E-4009-AED2-D4254FC52701}" vid="{802501F0-E87F-45E2-92E8-BFF97E4057C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U-LEAD Presentation Template</Template>
  <TotalTime>6377</TotalTime>
  <Words>504</Words>
  <Application>Microsoft Office PowerPoint</Application>
  <PresentationFormat>Widescreen</PresentationFormat>
  <Paragraphs>54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American Typewriter</vt:lpstr>
      <vt:lpstr>Arial</vt:lpstr>
      <vt:lpstr>Arial Black</vt:lpstr>
      <vt:lpstr>Calibri</vt:lpstr>
      <vt:lpstr>Office Theme</vt:lpstr>
      <vt:lpstr>PowerPoint Presentation</vt:lpstr>
      <vt:lpstr>«Без своєї стратегії є ризик попасти під вплив чужої тактики»  </vt:lpstr>
      <vt:lpstr>Навіщо  проводити стратегічне планування?   </vt:lpstr>
      <vt:lpstr>Навіщо  проводити стратегічне планування?  </vt:lpstr>
      <vt:lpstr>Ініціатива Програми “U-LEAD з Європою” </vt:lpstr>
      <vt:lpstr>PowerPoint Presentation</vt:lpstr>
      <vt:lpstr>Які варіанти розробки стратегії?</vt:lpstr>
      <vt:lpstr>Стратегічна сесія КНП «Славська міська лікарня»</vt:lpstr>
      <vt:lpstr>Що допомагає в розробці стратегічного плану?</vt:lpstr>
      <vt:lpstr>Що допомагає в розробці стратегічного плану?</vt:lpstr>
      <vt:lpstr>Стратегічна сесія КНП “Центр первинної медико-санітарної допомоги “Сатанівської селищної ради” </vt:lpstr>
      <vt:lpstr>Що допомагає в розробці  стратегічного плану?</vt:lpstr>
      <vt:lpstr>Джерела 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Shevchuk</dc:creator>
  <cp:lastModifiedBy>Korenkova, Kateryna GIZ UA</cp:lastModifiedBy>
  <cp:revision>61</cp:revision>
  <dcterms:created xsi:type="dcterms:W3CDTF">2017-10-11T11:50:21Z</dcterms:created>
  <dcterms:modified xsi:type="dcterms:W3CDTF">2019-10-16T11:56:36Z</dcterms:modified>
</cp:coreProperties>
</file>