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91" r:id="rId2"/>
    <p:sldId id="338" r:id="rId3"/>
    <p:sldId id="328" r:id="rId4"/>
    <p:sldId id="339" r:id="rId5"/>
    <p:sldId id="322" r:id="rId6"/>
    <p:sldId id="325" r:id="rId7"/>
    <p:sldId id="334" r:id="rId8"/>
    <p:sldId id="326" r:id="rId9"/>
    <p:sldId id="327" r:id="rId10"/>
    <p:sldId id="332" r:id="rId11"/>
    <p:sldId id="330" r:id="rId12"/>
    <p:sldId id="331" r:id="rId13"/>
    <p:sldId id="347" r:id="rId14"/>
    <p:sldId id="340" r:id="rId15"/>
    <p:sldId id="341" r:id="rId16"/>
    <p:sldId id="343" r:id="rId17"/>
    <p:sldId id="344" r:id="rId18"/>
    <p:sldId id="345" r:id="rId19"/>
    <p:sldId id="342" r:id="rId20"/>
    <p:sldId id="346" r:id="rId21"/>
    <p:sldId id="336" r:id="rId22"/>
    <p:sldId id="337" r:id="rId23"/>
    <p:sldId id="335" r:id="rId24"/>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DC9"/>
    <a:srgbClr val="BA0C2F"/>
    <a:srgbClr val="FFFFFF"/>
    <a:srgbClr val="6C6463"/>
    <a:srgbClr val="651D32"/>
    <a:srgbClr val="002F6C"/>
    <a:srgbClr val="0067B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951" autoAdjust="0"/>
    <p:restoredTop sz="99841" autoAdjust="0"/>
  </p:normalViewPr>
  <p:slideViewPr>
    <p:cSldViewPr snapToObjects="1">
      <p:cViewPr varScale="1">
        <p:scale>
          <a:sx n="76" d="100"/>
          <a:sy n="76" d="100"/>
        </p:scale>
        <p:origin x="-1524"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sz="quarter" idx="1"/>
          </p:nvPr>
        </p:nvSpPr>
        <p:spPr>
          <a:xfrm>
            <a:off x="3856738" y="1"/>
            <a:ext cx="2950475" cy="497046"/>
          </a:xfrm>
          <a:prstGeom prst="rect">
            <a:avLst/>
          </a:prstGeom>
        </p:spPr>
        <p:txBody>
          <a:bodyPr vert="horz" lIns="91568" tIns="45784" rIns="91568" bIns="45784" rtlCol="0"/>
          <a:lstStyle>
            <a:lvl1pPr algn="r">
              <a:defRPr sz="1200"/>
            </a:lvl1pPr>
          </a:lstStyle>
          <a:p>
            <a:fld id="{C64D9E48-5E7F-D24C-87D5-695B18367D24}" type="datetimeFigureOut">
              <a:rPr lang="en-US" smtClean="0"/>
              <a:t>10/24/2018</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568" tIns="45784" rIns="91568" bIns="45784" rtlCol="0" anchor="b"/>
          <a:lstStyle>
            <a:lvl1pPr algn="l">
              <a:defRPr sz="1200"/>
            </a:lvl1pPr>
          </a:lstStyle>
          <a:p>
            <a:endParaRPr lang="en-US"/>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1568" tIns="45784" rIns="91568" bIns="45784"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idx="1"/>
          </p:nvPr>
        </p:nvSpPr>
        <p:spPr>
          <a:xfrm>
            <a:off x="3856738" y="1"/>
            <a:ext cx="2950475" cy="497046"/>
          </a:xfrm>
          <a:prstGeom prst="rect">
            <a:avLst/>
          </a:prstGeom>
        </p:spPr>
        <p:txBody>
          <a:bodyPr vert="horz" lIns="91568" tIns="45784" rIns="91568" bIns="45784" rtlCol="0"/>
          <a:lstStyle>
            <a:lvl1pPr algn="r">
              <a:defRPr sz="1200"/>
            </a:lvl1pPr>
          </a:lstStyle>
          <a:p>
            <a:fld id="{B86357CE-B3EB-1B4A-84E5-C1E2DF427ABD}" type="datetimeFigureOut">
              <a:rPr lang="en-US" smtClean="0"/>
              <a:t>10/24/2018</a:t>
            </a:fld>
            <a:endParaRPr lang="en-US"/>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68" tIns="45784" rIns="91568" bIns="45784" rtlCol="0" anchor="ctr"/>
          <a:lstStyle/>
          <a:p>
            <a:endParaRPr lang="en-US"/>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68" tIns="45784" rIns="91568"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568" tIns="45784" rIns="91568" bIns="45784" rtlCol="0" anchor="b"/>
          <a:lstStyle>
            <a:lvl1pPr algn="l">
              <a:defRPr sz="1200"/>
            </a:lvl1pPr>
          </a:lstStyle>
          <a:p>
            <a:endParaRPr lang="en-US"/>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568" tIns="45784" rIns="91568" bIns="45784"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10/24/2018</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10/24/2018</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10/24/2018</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10/24/2018</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10/24/2018</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10/24/2018</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10/24/2018</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10/24/2018</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10/24/2018</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10/24/2018</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10/24/2018</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10/24/2018</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10/24/2018</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10/24/2018</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CFCDC9"/>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10/24/2018</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10/24/2018</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10/24/2018</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10/24/2018</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10/24/2018</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10/24/2018</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10/24/2018</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10/24/2018</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10/24/2018</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10/24/2018</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10/24/2018</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10/24/2018</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10/24/2018</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CFCDC9"/>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10/24/2018</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10/24/2018</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10/24/2018</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9224"/>
            <a:ext cx="2133600" cy="16637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10/24/2018</a:t>
            </a:fld>
            <a:endParaRPr lang="en-US"/>
          </a:p>
        </p:txBody>
      </p:sp>
      <p:sp>
        <p:nvSpPr>
          <p:cNvPr id="5" name="Footer Placeholder 4"/>
          <p:cNvSpPr>
            <a:spLocks noGrp="1"/>
          </p:cNvSpPr>
          <p:nvPr>
            <p:ph type="ftr" sz="quarter" idx="3"/>
          </p:nvPr>
        </p:nvSpPr>
        <p:spPr>
          <a:xfrm>
            <a:off x="3124200" y="6539224"/>
            <a:ext cx="2895600" cy="16637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9224"/>
            <a:ext cx="2133600" cy="16637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7" name="Frame 6"/>
          <p:cNvSpPr/>
          <p:nvPr userDrawn="1"/>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10/24/2018</a:t>
            </a:fld>
            <a:r>
              <a:rPr lang="en-US" dirty="0"/>
              <a:t>`1</a:t>
            </a: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a:xfrm>
            <a:off x="152400" y="1524000"/>
            <a:ext cx="8839200" cy="1905000"/>
          </a:xfrm>
        </p:spPr>
        <p:txBody>
          <a:bodyPr>
            <a:normAutofit/>
          </a:bodyPr>
          <a:lstStyle/>
          <a:p>
            <a:pPr algn="ctr"/>
            <a:r>
              <a:rPr lang="uk-UA" dirty="0"/>
              <a:t>З</a:t>
            </a:r>
            <a:r>
              <a:rPr lang="ru-RU" dirty="0" err="1"/>
              <a:t>аконодавство</a:t>
            </a:r>
            <a:r>
              <a:rPr lang="ru-RU" dirty="0"/>
              <a:t> </a:t>
            </a:r>
            <a:r>
              <a:rPr lang="ru-RU" dirty="0" err="1"/>
              <a:t>України</a:t>
            </a:r>
            <a:r>
              <a:rPr lang="ru-RU" dirty="0"/>
              <a:t> про </a:t>
            </a:r>
            <a:r>
              <a:rPr lang="ru-RU" dirty="0" err="1"/>
              <a:t>земельні</a:t>
            </a:r>
            <a:r>
              <a:rPr lang="ru-RU" dirty="0"/>
              <a:t> </a:t>
            </a:r>
            <a:r>
              <a:rPr lang="ru-RU" dirty="0" err="1"/>
              <a:t>повноваження</a:t>
            </a:r>
            <a:r>
              <a:rPr lang="ru-RU" dirty="0"/>
              <a:t> рад ОТГ, </a:t>
            </a:r>
            <a:r>
              <a:rPr lang="ru-RU" dirty="0" err="1"/>
              <a:t>їх</a:t>
            </a:r>
            <a:r>
              <a:rPr lang="ru-RU" dirty="0"/>
              <a:t> </a:t>
            </a:r>
            <a:r>
              <a:rPr lang="ru-RU" dirty="0" err="1"/>
              <a:t>виконавчих</a:t>
            </a:r>
            <a:r>
              <a:rPr lang="ru-RU" dirty="0"/>
              <a:t> </a:t>
            </a:r>
            <a:r>
              <a:rPr lang="ru-RU" dirty="0" err="1"/>
              <a:t>комітетів</a:t>
            </a:r>
            <a:r>
              <a:rPr lang="ru-RU" dirty="0"/>
              <a:t> та старост: шляхи </a:t>
            </a:r>
            <a:r>
              <a:rPr lang="ru-RU" dirty="0" err="1"/>
              <a:t>вдосконалення</a:t>
            </a:r>
            <a:endParaRPr lang="en-US" dirty="0">
              <a:solidFill>
                <a:srgbClr val="651D32"/>
              </a:solidFill>
            </a:endParaRPr>
          </a:p>
        </p:txBody>
      </p:sp>
      <p:sp>
        <p:nvSpPr>
          <p:cNvPr id="13" name="Subtitle 12"/>
          <p:cNvSpPr>
            <a:spLocks noGrp="1"/>
          </p:cNvSpPr>
          <p:nvPr>
            <p:ph type="subTitle" idx="1"/>
          </p:nvPr>
        </p:nvSpPr>
        <p:spPr>
          <a:xfrm>
            <a:off x="685800" y="4114800"/>
            <a:ext cx="7772400" cy="1905000"/>
          </a:xfrm>
        </p:spPr>
        <p:txBody>
          <a:bodyPr/>
          <a:lstStyle/>
          <a:p>
            <a:r>
              <a:rPr lang="ru-RU" dirty="0" err="1"/>
              <a:t>Павло</a:t>
            </a:r>
            <a:r>
              <a:rPr lang="ru-RU" dirty="0"/>
              <a:t> Кулинич, </a:t>
            </a:r>
            <a:r>
              <a:rPr lang="ru-RU" dirty="0" err="1"/>
              <a:t>д.ю.н</a:t>
            </a:r>
            <a:r>
              <a:rPr lang="ru-RU" dirty="0"/>
              <a:t>., проф., член-</a:t>
            </a:r>
            <a:r>
              <a:rPr lang="ru-RU" dirty="0" err="1"/>
              <a:t>кор</a:t>
            </a:r>
            <a:r>
              <a:rPr lang="ru-RU" dirty="0"/>
              <a:t>. </a:t>
            </a:r>
            <a:r>
              <a:rPr lang="ru-RU" dirty="0" err="1"/>
              <a:t>НАПрН</a:t>
            </a:r>
            <a:r>
              <a:rPr lang="ru-RU" dirty="0"/>
              <a:t> </a:t>
            </a:r>
            <a:r>
              <a:rPr lang="ru-RU"/>
              <a:t>України</a:t>
            </a:r>
            <a:endParaRPr lang="ru-RU" dirty="0"/>
          </a:p>
          <a:p>
            <a:r>
              <a:rPr lang="ru-RU" dirty="0" err="1"/>
              <a:t>Юридичний</a:t>
            </a:r>
            <a:r>
              <a:rPr lang="ru-RU" dirty="0"/>
              <a:t> </a:t>
            </a:r>
            <a:r>
              <a:rPr lang="ru-RU" dirty="0" err="1"/>
              <a:t>радник</a:t>
            </a:r>
            <a:r>
              <a:rPr lang="ru-RU" dirty="0"/>
              <a:t> з </a:t>
            </a:r>
            <a:r>
              <a:rPr lang="ru-RU" dirty="0" err="1"/>
              <a:t>питань</a:t>
            </a:r>
            <a:r>
              <a:rPr lang="ru-RU" dirty="0"/>
              <a:t> </a:t>
            </a:r>
            <a:r>
              <a:rPr lang="ru-RU" dirty="0" err="1"/>
              <a:t>земельної</a:t>
            </a:r>
            <a:r>
              <a:rPr lang="ru-RU" dirty="0"/>
              <a:t> </a:t>
            </a:r>
            <a:r>
              <a:rPr lang="ru-RU" dirty="0" err="1"/>
              <a:t>політики</a:t>
            </a:r>
            <a:r>
              <a:rPr lang="ru-RU" dirty="0"/>
              <a:t> </a:t>
            </a:r>
          </a:p>
          <a:p>
            <a:r>
              <a:rPr lang="ru-RU" dirty="0"/>
              <a:t>проекту USAID «</a:t>
            </a:r>
            <a:r>
              <a:rPr lang="ru-RU" dirty="0" err="1"/>
              <a:t>Підтримка</a:t>
            </a:r>
            <a:r>
              <a:rPr lang="ru-RU" dirty="0"/>
              <a:t> аграрного і </a:t>
            </a:r>
            <a:r>
              <a:rPr lang="ru-RU" dirty="0" err="1"/>
              <a:t>сільського</a:t>
            </a:r>
            <a:r>
              <a:rPr lang="ru-RU" dirty="0"/>
              <a:t> </a:t>
            </a:r>
            <a:r>
              <a:rPr lang="ru-RU" dirty="0" err="1"/>
              <a:t>розвитку</a:t>
            </a:r>
            <a:r>
              <a:rPr lang="ru-RU" dirty="0"/>
              <a:t>»</a:t>
            </a:r>
          </a:p>
          <a:p>
            <a:r>
              <a:rPr lang="ru-RU" dirty="0"/>
              <a:t>м. </a:t>
            </a:r>
            <a:r>
              <a:rPr lang="ru-RU" dirty="0" err="1"/>
              <a:t>Київ</a:t>
            </a:r>
            <a:r>
              <a:rPr lang="ru-RU" dirty="0"/>
              <a:t>, </a:t>
            </a:r>
            <a:r>
              <a:rPr lang="en-US" dirty="0"/>
              <a:t>24</a:t>
            </a:r>
            <a:r>
              <a:rPr lang="ru-RU" dirty="0"/>
              <a:t> </a:t>
            </a:r>
            <a:r>
              <a:rPr lang="uk-UA" dirty="0" err="1"/>
              <a:t>жовт</a:t>
            </a:r>
            <a:r>
              <a:rPr lang="ru-RU" dirty="0" err="1"/>
              <a:t>ня</a:t>
            </a:r>
            <a:r>
              <a:rPr lang="ru-RU" dirty="0"/>
              <a:t> 2018 р.</a:t>
            </a:r>
          </a:p>
        </p:txBody>
      </p:sp>
      <p:sp>
        <p:nvSpPr>
          <p:cNvPr id="7" name="Footer Placeholder 4"/>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dirty="0">
                <a:solidFill>
                  <a:schemeClr val="bg1"/>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95524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990600"/>
            <a:ext cx="8839200" cy="5530334"/>
          </a:xfrm>
          <a:ln>
            <a:solidFill>
              <a:schemeClr val="tx1"/>
            </a:solidFill>
          </a:ln>
        </p:spPr>
        <p:txBody>
          <a:bodyPr>
            <a:noAutofit/>
          </a:bodyPr>
          <a:lstStyle/>
          <a:p>
            <a:pPr marL="0" indent="0">
              <a:spcAft>
                <a:spcPts val="0"/>
              </a:spcAft>
              <a:buNone/>
            </a:pPr>
            <a:r>
              <a:rPr lang="uk-UA" sz="2400" b="1" dirty="0"/>
              <a:t>Стаття 12-2. Повноваження виконавчих комітетів сільських, селищних, міських рад територіальних громад у галузі земельних відносин</a:t>
            </a:r>
          </a:p>
          <a:p>
            <a:pPr marL="0" indent="0">
              <a:spcAft>
                <a:spcPts val="0"/>
              </a:spcAft>
              <a:buNone/>
            </a:pPr>
            <a:r>
              <a:rPr lang="uk-UA" sz="2400" b="1" dirty="0" smtClean="0"/>
              <a:t>   а</a:t>
            </a:r>
            <a:r>
              <a:rPr lang="uk-UA" sz="2400" b="1" dirty="0"/>
              <a:t>) розробка, подання на затвердження ради і реалізація цільових програм, схем землеустрою, іншої документації з просторового планування та проектів землеустрою щодо використання та охорони земель на території громади;</a:t>
            </a:r>
          </a:p>
          <a:p>
            <a:pPr marL="0" indent="0">
              <a:spcAft>
                <a:spcPts val="0"/>
              </a:spcAft>
              <a:buNone/>
            </a:pPr>
            <a:r>
              <a:rPr lang="uk-UA" sz="2400" b="1" dirty="0" smtClean="0"/>
              <a:t>  б</a:t>
            </a:r>
            <a:r>
              <a:rPr lang="uk-UA" sz="2400" b="1" dirty="0"/>
              <a:t>) забезпечення реалізації генеральних планів та правил забудови населених пунктів територіальної громади;</a:t>
            </a:r>
          </a:p>
          <a:p>
            <a:pPr marL="0" indent="0">
              <a:spcAft>
                <a:spcPts val="0"/>
              </a:spcAft>
              <a:buNone/>
            </a:pPr>
            <a:r>
              <a:rPr lang="uk-UA" sz="2400" b="1" dirty="0" smtClean="0"/>
              <a:t>  в</a:t>
            </a:r>
            <a:r>
              <a:rPr lang="uk-UA" sz="2400" b="1" dirty="0"/>
              <a:t>) розробка, подання на затвердження ради і реалізація програм благоустрою територій;</a:t>
            </a:r>
          </a:p>
          <a:p>
            <a:pPr marL="0" indent="0">
              <a:spcAft>
                <a:spcPts val="0"/>
              </a:spcAft>
              <a:buNone/>
            </a:pPr>
            <a:r>
              <a:rPr lang="uk-UA" sz="2400" b="1" dirty="0" smtClean="0"/>
              <a:t>  г</a:t>
            </a:r>
            <a:r>
              <a:rPr lang="uk-UA" sz="2400" b="1" dirty="0"/>
              <a:t>) надання відомостей з Державного земельного кадастру відповідно до закону.</a:t>
            </a:r>
          </a:p>
          <a:p>
            <a:pPr marL="0" indent="0">
              <a:spcAft>
                <a:spcPts val="0"/>
              </a:spcAft>
              <a:buNone/>
            </a:pPr>
            <a:endParaRPr lang="uk-UA" sz="2400" b="1" dirty="0"/>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10</a:t>
            </a:fld>
            <a:endParaRPr lang="en-US"/>
          </a:p>
        </p:txBody>
      </p:sp>
      <p:sp>
        <p:nvSpPr>
          <p:cNvPr id="8" name="Title 7"/>
          <p:cNvSpPr>
            <a:spLocks noGrp="1"/>
          </p:cNvSpPr>
          <p:nvPr>
            <p:ph type="title"/>
          </p:nvPr>
        </p:nvSpPr>
        <p:spPr>
          <a:xfrm>
            <a:off x="152400" y="35977"/>
            <a:ext cx="8839200" cy="954107"/>
          </a:xfrm>
        </p:spPr>
        <p:txBody>
          <a:bodyPr/>
          <a:lstStyle/>
          <a:p>
            <a:pPr algn="ctr"/>
            <a:r>
              <a:rPr lang="uk-UA" b="1" dirty="0"/>
              <a:t> </a:t>
            </a:r>
            <a:r>
              <a:rPr lang="ru-RU" b="1" dirty="0"/>
              <a:t>Земельні </a:t>
            </a:r>
            <a:r>
              <a:rPr lang="ru-RU" b="1" dirty="0" err="1"/>
              <a:t>повноваження</a:t>
            </a:r>
            <a:r>
              <a:rPr lang="ru-RU" b="1" dirty="0"/>
              <a:t> ОТГ та </a:t>
            </a:r>
            <a:r>
              <a:rPr lang="ru-RU" b="1" dirty="0" err="1"/>
              <a:t>їх</a:t>
            </a:r>
            <a:r>
              <a:rPr lang="ru-RU" b="1" dirty="0"/>
              <a:t> рад. </a:t>
            </a:r>
            <a:r>
              <a:rPr lang="ru-RU" b="1" dirty="0" smtClean="0"/>
              <a:t> </a:t>
            </a:r>
            <a:r>
              <a:rPr lang="ru-RU" b="1" dirty="0"/>
              <a:t/>
            </a:r>
            <a:br>
              <a:rPr lang="ru-RU" b="1" dirty="0"/>
            </a:br>
            <a:r>
              <a:rPr lang="ru-RU" b="1" dirty="0" err="1"/>
              <a:t>Повноваження</a:t>
            </a:r>
            <a:r>
              <a:rPr lang="ru-RU" b="1" dirty="0"/>
              <a:t> </a:t>
            </a:r>
            <a:r>
              <a:rPr lang="ru-RU" b="1" dirty="0" err="1"/>
              <a:t>виконавчих</a:t>
            </a:r>
            <a:r>
              <a:rPr lang="ru-RU" b="1" dirty="0"/>
              <a:t> </a:t>
            </a:r>
            <a:r>
              <a:rPr lang="ru-RU" b="1" dirty="0" err="1"/>
              <a:t>комітетів</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3697894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1143000"/>
            <a:ext cx="8839200" cy="5377934"/>
          </a:xfrm>
          <a:ln>
            <a:solidFill>
              <a:schemeClr val="tx1"/>
            </a:solidFill>
          </a:ln>
        </p:spPr>
        <p:txBody>
          <a:bodyPr>
            <a:noAutofit/>
          </a:bodyPr>
          <a:lstStyle/>
          <a:p>
            <a:pPr marL="0" indent="0">
              <a:buNone/>
            </a:pPr>
            <a:r>
              <a:rPr lang="ru-RU" sz="2800" b="1" dirty="0"/>
              <a:t>Стаття 8. </a:t>
            </a:r>
            <a:r>
              <a:rPr lang="ru-RU" sz="2800" b="1" dirty="0" err="1"/>
              <a:t>Повноваження</a:t>
            </a:r>
            <a:r>
              <a:rPr lang="ru-RU" sz="2800" b="1" dirty="0"/>
              <a:t> </a:t>
            </a:r>
            <a:r>
              <a:rPr lang="ru-RU" sz="2800" b="1" dirty="0" err="1"/>
              <a:t>обласних</a:t>
            </a:r>
            <a:r>
              <a:rPr lang="ru-RU" sz="2800" b="1" dirty="0"/>
              <a:t> рад у </a:t>
            </a:r>
            <a:r>
              <a:rPr lang="ru-RU" sz="2800" b="1" dirty="0" err="1"/>
              <a:t>галузі</a:t>
            </a:r>
            <a:r>
              <a:rPr lang="ru-RU" sz="2800" b="1" dirty="0"/>
              <a:t> </a:t>
            </a:r>
            <a:r>
              <a:rPr lang="ru-RU" sz="2800" b="1" dirty="0" err="1"/>
              <a:t>земельних</a:t>
            </a:r>
            <a:r>
              <a:rPr lang="ru-RU" sz="2800" b="1" dirty="0"/>
              <a:t> </a:t>
            </a:r>
            <a:r>
              <a:rPr lang="ru-RU" sz="2800" b="1" dirty="0" err="1"/>
              <a:t>відносин</a:t>
            </a:r>
            <a:endParaRPr lang="ru-RU" sz="2800" b="1" dirty="0"/>
          </a:p>
          <a:p>
            <a:pPr marL="0" indent="0">
              <a:buNone/>
            </a:pPr>
            <a:r>
              <a:rPr lang="ru-RU" sz="2800" b="1" dirty="0"/>
              <a:t>а) </a:t>
            </a:r>
            <a:r>
              <a:rPr lang="ru-RU" sz="2800" b="1" dirty="0" err="1"/>
              <a:t>розпорядження</a:t>
            </a:r>
            <a:r>
              <a:rPr lang="ru-RU" sz="2800" b="1" dirty="0"/>
              <a:t> землями, </a:t>
            </a:r>
            <a:r>
              <a:rPr lang="ru-RU" sz="2800" b="1" dirty="0" err="1"/>
              <a:t>що</a:t>
            </a:r>
            <a:r>
              <a:rPr lang="ru-RU" sz="2800" b="1" dirty="0"/>
              <a:t> </a:t>
            </a:r>
            <a:r>
              <a:rPr lang="ru-RU" sz="2800" b="1" dirty="0" err="1"/>
              <a:t>знаходяться</a:t>
            </a:r>
            <a:r>
              <a:rPr lang="ru-RU" sz="2800" b="1" dirty="0"/>
              <a:t> у </a:t>
            </a:r>
            <a:r>
              <a:rPr lang="ru-RU" sz="2800" b="1" dirty="0" err="1"/>
              <a:t>спільній</a:t>
            </a:r>
            <a:r>
              <a:rPr lang="ru-RU" sz="2800" b="1" dirty="0"/>
              <a:t> </a:t>
            </a:r>
            <a:r>
              <a:rPr lang="ru-RU" sz="2800" b="1" dirty="0" err="1"/>
              <a:t>власності</a:t>
            </a:r>
            <a:r>
              <a:rPr lang="ru-RU" sz="2800" b="1" dirty="0"/>
              <a:t> </a:t>
            </a:r>
            <a:r>
              <a:rPr lang="ru-RU" sz="2800" b="1" dirty="0" err="1">
                <a:solidFill>
                  <a:srgbClr val="FF0000"/>
                </a:solidFill>
              </a:rPr>
              <a:t>територіальних</a:t>
            </a:r>
            <a:r>
              <a:rPr lang="ru-RU" sz="2800" b="1" dirty="0">
                <a:solidFill>
                  <a:srgbClr val="FF0000"/>
                </a:solidFill>
              </a:rPr>
              <a:t> громад </a:t>
            </a:r>
            <a:r>
              <a:rPr lang="ru-RU" sz="2800" b="1" dirty="0" err="1">
                <a:solidFill>
                  <a:srgbClr val="FF0000"/>
                </a:solidFill>
              </a:rPr>
              <a:t>сіл</a:t>
            </a:r>
            <a:r>
              <a:rPr lang="ru-RU" sz="2800" b="1" dirty="0">
                <a:solidFill>
                  <a:srgbClr val="FF0000"/>
                </a:solidFill>
              </a:rPr>
              <a:t>, селищ та </a:t>
            </a:r>
            <a:r>
              <a:rPr lang="ru-RU" sz="2800" b="1" dirty="0" err="1">
                <a:solidFill>
                  <a:srgbClr val="FF0000"/>
                </a:solidFill>
              </a:rPr>
              <a:t>міст</a:t>
            </a:r>
            <a:r>
              <a:rPr lang="ru-RU" sz="2800" b="1" dirty="0"/>
              <a:t>;</a:t>
            </a:r>
          </a:p>
          <a:p>
            <a:pPr marL="0" indent="0">
              <a:buNone/>
            </a:pPr>
            <a:r>
              <a:rPr lang="ru-RU" sz="2800" b="1" dirty="0"/>
              <a:t>ж) </a:t>
            </a:r>
            <a:r>
              <a:rPr lang="ru-RU" sz="2800" b="1" dirty="0" err="1"/>
              <a:t>встановлення</a:t>
            </a:r>
            <a:r>
              <a:rPr lang="ru-RU" sz="2800" b="1" dirty="0"/>
              <a:t> та </a:t>
            </a:r>
            <a:r>
              <a:rPr lang="ru-RU" sz="2800" b="1" dirty="0" err="1"/>
              <a:t>зміна</a:t>
            </a:r>
            <a:r>
              <a:rPr lang="ru-RU" sz="2800" b="1" dirty="0"/>
              <a:t> меж </a:t>
            </a:r>
            <a:r>
              <a:rPr lang="ru-RU" sz="2800" b="1" dirty="0" err="1"/>
              <a:t>сіл</a:t>
            </a:r>
            <a:r>
              <a:rPr lang="ru-RU" sz="2800" b="1" dirty="0"/>
              <a:t>, селищ, </a:t>
            </a:r>
            <a:r>
              <a:rPr lang="ru-RU" sz="2800" b="1" dirty="0" err="1">
                <a:solidFill>
                  <a:srgbClr val="FF0000"/>
                </a:solidFill>
              </a:rPr>
              <a:t>що</a:t>
            </a:r>
            <a:r>
              <a:rPr lang="ru-RU" sz="2800" b="1" dirty="0">
                <a:solidFill>
                  <a:srgbClr val="FF0000"/>
                </a:solidFill>
              </a:rPr>
              <a:t> не </a:t>
            </a:r>
            <a:r>
              <a:rPr lang="ru-RU" sz="2800" b="1" dirty="0" err="1">
                <a:solidFill>
                  <a:srgbClr val="FF0000"/>
                </a:solidFill>
              </a:rPr>
              <a:t>входять</a:t>
            </a:r>
            <a:r>
              <a:rPr lang="ru-RU" sz="2800" b="1" dirty="0">
                <a:solidFill>
                  <a:srgbClr val="FF0000"/>
                </a:solidFill>
              </a:rPr>
              <a:t> до складу </a:t>
            </a:r>
            <a:r>
              <a:rPr lang="ru-RU" sz="2800" b="1" dirty="0" err="1">
                <a:solidFill>
                  <a:srgbClr val="FF0000"/>
                </a:solidFill>
              </a:rPr>
              <a:t>об’єднаних</a:t>
            </a:r>
            <a:r>
              <a:rPr lang="ru-RU" sz="2800" b="1" dirty="0">
                <a:solidFill>
                  <a:srgbClr val="FF0000"/>
                </a:solidFill>
              </a:rPr>
              <a:t> </a:t>
            </a:r>
            <a:r>
              <a:rPr lang="ru-RU" sz="2800" b="1" dirty="0" err="1">
                <a:solidFill>
                  <a:srgbClr val="FF0000"/>
                </a:solidFill>
              </a:rPr>
              <a:t>територіальних</a:t>
            </a:r>
            <a:r>
              <a:rPr lang="ru-RU" sz="2800" b="1" dirty="0">
                <a:solidFill>
                  <a:srgbClr val="FF0000"/>
                </a:solidFill>
              </a:rPr>
              <a:t> громад</a:t>
            </a:r>
            <a:r>
              <a:rPr lang="ru-RU" sz="2800" b="1" dirty="0"/>
              <a:t>;</a:t>
            </a:r>
          </a:p>
          <a:p>
            <a:pPr marL="0" indent="0">
              <a:buNone/>
            </a:pPr>
            <a:r>
              <a:rPr lang="ru-RU" sz="2800" b="1" dirty="0"/>
              <a:t>з) </a:t>
            </a:r>
            <a:r>
              <a:rPr lang="ru-RU" sz="2800" b="1" dirty="0" err="1"/>
              <a:t>вирішення</a:t>
            </a:r>
            <a:r>
              <a:rPr lang="ru-RU" sz="2800" b="1" dirty="0"/>
              <a:t> </a:t>
            </a:r>
            <a:r>
              <a:rPr lang="ru-RU" sz="2800" b="1" dirty="0" err="1"/>
              <a:t>земельних</a:t>
            </a:r>
            <a:r>
              <a:rPr lang="ru-RU" sz="2800" b="1" dirty="0"/>
              <a:t> </a:t>
            </a:r>
            <a:r>
              <a:rPr lang="ru-RU" sz="2800" b="1" dirty="0" err="1"/>
              <a:t>спорів</a:t>
            </a:r>
            <a:r>
              <a:rPr lang="ru-RU" sz="2800" b="1" dirty="0"/>
              <a:t> </a:t>
            </a:r>
            <a:r>
              <a:rPr lang="ru-RU" sz="2800" b="1" dirty="0" err="1">
                <a:solidFill>
                  <a:srgbClr val="FF0000"/>
                </a:solidFill>
              </a:rPr>
              <a:t>між</a:t>
            </a:r>
            <a:r>
              <a:rPr lang="ru-RU" sz="2800" b="1" dirty="0">
                <a:solidFill>
                  <a:srgbClr val="FF0000"/>
                </a:solidFill>
              </a:rPr>
              <a:t> </a:t>
            </a:r>
            <a:r>
              <a:rPr lang="ru-RU" sz="2800" b="1" dirty="0" err="1">
                <a:solidFill>
                  <a:srgbClr val="FF0000"/>
                </a:solidFill>
              </a:rPr>
              <a:t>територіальними</a:t>
            </a:r>
            <a:r>
              <a:rPr lang="ru-RU" sz="2800" b="1" dirty="0">
                <a:solidFill>
                  <a:srgbClr val="FF0000"/>
                </a:solidFill>
              </a:rPr>
              <a:t> громадами;</a:t>
            </a:r>
          </a:p>
          <a:p>
            <a:pPr marL="0" indent="0">
              <a:buNone/>
            </a:pPr>
            <a:endParaRPr lang="en-US" sz="2800" b="1" dirty="0"/>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11</a:t>
            </a:fld>
            <a:endParaRPr lang="en-US"/>
          </a:p>
        </p:txBody>
      </p:sp>
      <p:sp>
        <p:nvSpPr>
          <p:cNvPr id="8" name="Title 7"/>
          <p:cNvSpPr>
            <a:spLocks noGrp="1"/>
          </p:cNvSpPr>
          <p:nvPr>
            <p:ph type="title"/>
          </p:nvPr>
        </p:nvSpPr>
        <p:spPr>
          <a:xfrm>
            <a:off x="152400" y="4227"/>
            <a:ext cx="8839200" cy="954107"/>
          </a:xfrm>
        </p:spPr>
        <p:txBody>
          <a:bodyPr/>
          <a:lstStyle/>
          <a:p>
            <a:pPr algn="ctr"/>
            <a:r>
              <a:rPr lang="uk-UA" b="1" dirty="0"/>
              <a:t> </a:t>
            </a:r>
            <a:r>
              <a:rPr lang="ru-RU" b="1" dirty="0"/>
              <a:t>Земельні </a:t>
            </a:r>
            <a:r>
              <a:rPr lang="ru-RU" b="1" dirty="0" err="1"/>
              <a:t>повноваження</a:t>
            </a:r>
            <a:r>
              <a:rPr lang="ru-RU" b="1" dirty="0"/>
              <a:t> ОТГ та </a:t>
            </a:r>
            <a:r>
              <a:rPr lang="ru-RU" b="1" dirty="0" err="1"/>
              <a:t>їх</a:t>
            </a:r>
            <a:r>
              <a:rPr lang="ru-RU" b="1" dirty="0"/>
              <a:t> рад. </a:t>
            </a:r>
            <a:br>
              <a:rPr lang="ru-RU" b="1" dirty="0"/>
            </a:br>
            <a:r>
              <a:rPr lang="ru-RU" b="1" dirty="0"/>
              <a:t>Як </a:t>
            </a:r>
            <a:r>
              <a:rPr lang="ru-RU" b="1" dirty="0" err="1"/>
              <a:t>змінити</a:t>
            </a:r>
            <a:r>
              <a:rPr lang="ru-RU" b="1" dirty="0"/>
              <a:t> </a:t>
            </a:r>
            <a:r>
              <a:rPr lang="ru-RU" b="1" dirty="0" err="1"/>
              <a:t>повноваження</a:t>
            </a:r>
            <a:r>
              <a:rPr lang="ru-RU" b="1" dirty="0"/>
              <a:t> </a:t>
            </a:r>
            <a:r>
              <a:rPr lang="ru-RU" b="1" dirty="0" err="1"/>
              <a:t>обласних</a:t>
            </a:r>
            <a:r>
              <a:rPr lang="ru-RU" b="1" dirty="0"/>
              <a:t> рад</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838607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1066800"/>
            <a:ext cx="8839200" cy="5454134"/>
          </a:xfrm>
          <a:ln>
            <a:solidFill>
              <a:schemeClr val="tx1"/>
            </a:solidFill>
          </a:ln>
        </p:spPr>
        <p:txBody>
          <a:bodyPr>
            <a:noAutofit/>
          </a:bodyPr>
          <a:lstStyle/>
          <a:p>
            <a:pPr marL="0" indent="0">
              <a:buNone/>
            </a:pPr>
            <a:r>
              <a:rPr lang="ru-RU" sz="2800" b="1" dirty="0"/>
              <a:t>Стаття 10. </a:t>
            </a:r>
            <a:r>
              <a:rPr lang="ru-RU" sz="2800" b="1" dirty="0" err="1"/>
              <a:t>Повноваження</a:t>
            </a:r>
            <a:r>
              <a:rPr lang="ru-RU" sz="2800" b="1" dirty="0"/>
              <a:t> </a:t>
            </a:r>
            <a:r>
              <a:rPr lang="ru-RU" sz="2800" b="1" dirty="0" err="1"/>
              <a:t>районних</a:t>
            </a:r>
            <a:r>
              <a:rPr lang="ru-RU" sz="2800" b="1" dirty="0"/>
              <a:t> рад у </a:t>
            </a:r>
            <a:r>
              <a:rPr lang="ru-RU" sz="2800" b="1" dirty="0" err="1"/>
              <a:t>галузі</a:t>
            </a:r>
            <a:r>
              <a:rPr lang="ru-RU" sz="2800" b="1" dirty="0"/>
              <a:t> </a:t>
            </a:r>
            <a:r>
              <a:rPr lang="ru-RU" sz="2800" b="1" dirty="0" err="1"/>
              <a:t>земельних</a:t>
            </a:r>
            <a:r>
              <a:rPr lang="ru-RU" sz="2800" b="1" dirty="0"/>
              <a:t> </a:t>
            </a:r>
            <a:r>
              <a:rPr lang="ru-RU" sz="2800" b="1" dirty="0" err="1"/>
              <a:t>відносин</a:t>
            </a:r>
            <a:endParaRPr lang="ru-RU" sz="2800" b="1" dirty="0"/>
          </a:p>
          <a:p>
            <a:pPr marL="0" indent="0">
              <a:spcAft>
                <a:spcPts val="0"/>
              </a:spcAft>
              <a:buNone/>
            </a:pPr>
            <a:r>
              <a:rPr lang="uk-UA" sz="2800" dirty="0">
                <a:latin typeface="Times New Roman" panose="02020603050405020304" pitchFamily="18" charset="0"/>
                <a:ea typeface="Times New Roman" panose="02020603050405020304" pitchFamily="18" charset="0"/>
              </a:rPr>
              <a:t>До повноважень районних рад у галузі земельних відносин на території району, </a:t>
            </a:r>
            <a:r>
              <a:rPr lang="uk-UA" sz="2800" b="1" dirty="0">
                <a:latin typeface="Times New Roman" panose="02020603050405020304" pitchFamily="18" charset="0"/>
                <a:ea typeface="Times New Roman" panose="02020603050405020304" pitchFamily="18" charset="0"/>
              </a:rPr>
              <a:t>крім територій об’єднаних територіальних громад, </a:t>
            </a:r>
            <a:r>
              <a:rPr lang="uk-UA" sz="2800" dirty="0">
                <a:latin typeface="Times New Roman" panose="02020603050405020304" pitchFamily="18" charset="0"/>
                <a:ea typeface="Times New Roman" panose="02020603050405020304" pitchFamily="18" charset="0"/>
              </a:rPr>
              <a:t>належить:</a:t>
            </a:r>
          </a:p>
          <a:p>
            <a:pPr marL="0" indent="0">
              <a:buNone/>
            </a:pPr>
            <a:endParaRPr lang="uk-UA" sz="2800" b="1" dirty="0"/>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12</a:t>
            </a:fld>
            <a:endParaRPr lang="en-US"/>
          </a:p>
        </p:txBody>
      </p:sp>
      <p:sp>
        <p:nvSpPr>
          <p:cNvPr id="8" name="Title 7"/>
          <p:cNvSpPr>
            <a:spLocks noGrp="1"/>
          </p:cNvSpPr>
          <p:nvPr>
            <p:ph type="title"/>
          </p:nvPr>
        </p:nvSpPr>
        <p:spPr>
          <a:xfrm>
            <a:off x="152400" y="112177"/>
            <a:ext cx="8839200" cy="954107"/>
          </a:xfrm>
        </p:spPr>
        <p:txBody>
          <a:bodyPr/>
          <a:lstStyle/>
          <a:p>
            <a:pPr algn="ctr"/>
            <a:r>
              <a:rPr lang="ru-RU" b="1" dirty="0"/>
              <a:t>Земельні </a:t>
            </a:r>
            <a:r>
              <a:rPr lang="ru-RU" b="1" dirty="0" err="1"/>
              <a:t>повноваження</a:t>
            </a:r>
            <a:r>
              <a:rPr lang="ru-RU" b="1" dirty="0"/>
              <a:t> ОТГ та </a:t>
            </a:r>
            <a:r>
              <a:rPr lang="ru-RU" b="1" dirty="0" err="1"/>
              <a:t>їх</a:t>
            </a:r>
            <a:r>
              <a:rPr lang="ru-RU" b="1" dirty="0"/>
              <a:t> рад. </a:t>
            </a:r>
            <a:br>
              <a:rPr lang="ru-RU" b="1" dirty="0"/>
            </a:br>
            <a:r>
              <a:rPr lang="ru-RU" b="1" dirty="0"/>
              <a:t>Як </a:t>
            </a:r>
            <a:r>
              <a:rPr lang="ru-RU" b="1" dirty="0" err="1"/>
              <a:t>змінити</a:t>
            </a:r>
            <a:r>
              <a:rPr lang="ru-RU" b="1" dirty="0"/>
              <a:t> </a:t>
            </a:r>
            <a:r>
              <a:rPr lang="ru-RU" b="1" dirty="0" err="1"/>
              <a:t>повноваження</a:t>
            </a:r>
            <a:r>
              <a:rPr lang="ru-RU" b="1" dirty="0"/>
              <a:t> </a:t>
            </a:r>
            <a:r>
              <a:rPr lang="ru-RU" b="1" dirty="0" err="1"/>
              <a:t>районних</a:t>
            </a:r>
            <a:r>
              <a:rPr lang="ru-RU" b="1" dirty="0"/>
              <a:t> рад</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3023149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xmlns="" id="{36E050DD-468F-40A4-BEB2-75C379865418}"/>
              </a:ext>
            </a:extLst>
          </p:cNvPr>
          <p:cNvSpPr>
            <a:spLocks noGrp="1"/>
          </p:cNvSpPr>
          <p:nvPr>
            <p:ph idx="1"/>
          </p:nvPr>
        </p:nvSpPr>
        <p:spPr>
          <a:xfrm>
            <a:off x="152400" y="1676400"/>
            <a:ext cx="8839200" cy="5029200"/>
          </a:xfrm>
        </p:spPr>
        <p:txBody>
          <a:bodyPr>
            <a:normAutofit/>
          </a:bodyPr>
          <a:lstStyle/>
          <a:p>
            <a:pPr indent="0" algn="just">
              <a:lnSpc>
                <a:spcPct val="115000"/>
              </a:lnSpc>
              <a:spcAft>
                <a:spcPts val="0"/>
              </a:spcAft>
              <a:buNone/>
            </a:pPr>
            <a:r>
              <a:rPr lang="uk-UA" sz="2400" dirty="0">
                <a:latin typeface="Times New Roman" panose="02020603050405020304" pitchFamily="18" charset="0"/>
                <a:ea typeface="Times New Roman" panose="02020603050405020304" pitchFamily="18" charset="0"/>
              </a:rPr>
              <a:t>	</a:t>
            </a:r>
            <a:r>
              <a:rPr lang="uk-UA" sz="2800" b="1" dirty="0">
                <a:latin typeface="Times New Roman" panose="02020603050405020304" pitchFamily="18" charset="0"/>
                <a:ea typeface="Times New Roman" panose="02020603050405020304" pitchFamily="18" charset="0"/>
              </a:rPr>
              <a:t>У статті 20  Земельного кодексу України записати:</a:t>
            </a:r>
            <a:endParaRPr lang="uk-UA" sz="2800" b="1" dirty="0">
              <a:latin typeface="Calibri" panose="020F0502020204030204" pitchFamily="34" charset="0"/>
              <a:ea typeface="Times New Roman" panose="02020603050405020304" pitchFamily="18" charset="0"/>
            </a:endParaRPr>
          </a:p>
          <a:p>
            <a:pPr indent="0" algn="just">
              <a:lnSpc>
                <a:spcPct val="115000"/>
              </a:lnSpc>
              <a:spcAft>
                <a:spcPts val="0"/>
              </a:spcAft>
              <a:buNone/>
            </a:pPr>
            <a:r>
              <a:rPr lang="uk-UA" sz="2800" b="1" dirty="0">
                <a:latin typeface="Times New Roman" panose="02020603050405020304" pitchFamily="18" charset="0"/>
                <a:ea typeface="Times New Roman" panose="02020603050405020304" pitchFamily="18" charset="0"/>
              </a:rPr>
              <a:t>	 «Зміна цільового призначення земельних ділянок приватної власності, що розташовані у межах території об’єднаної територіальної громади, провадиться відповідною сільською, селищною, міською радою відповідної територіальної громади.»</a:t>
            </a:r>
            <a:endParaRPr lang="uk-UA" sz="2800" b="1" dirty="0">
              <a:latin typeface="Calibri" panose="020F0502020204030204" pitchFamily="34" charset="0"/>
              <a:ea typeface="Times New Roman" panose="02020603050405020304" pitchFamily="18" charset="0"/>
            </a:endParaRPr>
          </a:p>
          <a:p>
            <a:endParaRPr lang="uk-UA" dirty="0"/>
          </a:p>
        </p:txBody>
      </p:sp>
      <p:sp>
        <p:nvSpPr>
          <p:cNvPr id="3" name="Місце для дати 2">
            <a:extLst>
              <a:ext uri="{FF2B5EF4-FFF2-40B4-BE49-F238E27FC236}">
                <a16:creationId xmlns:a16="http://schemas.microsoft.com/office/drawing/2014/main" xmlns="" id="{54E3DDD0-7FD7-4756-B5A7-DCB4DF75134B}"/>
              </a:ext>
            </a:extLst>
          </p:cNvPr>
          <p:cNvSpPr>
            <a:spLocks noGrp="1"/>
          </p:cNvSpPr>
          <p:nvPr>
            <p:ph type="dt" sz="half" idx="2"/>
          </p:nvPr>
        </p:nvSpPr>
        <p:spPr/>
        <p:txBody>
          <a:bodyPr/>
          <a:lstStyle/>
          <a:p>
            <a:fld id="{414FB1AD-D69E-B741-965A-0BAE826C2FA6}" type="datetime1">
              <a:rPr lang="en-US" smtClean="0"/>
              <a:pPr/>
              <a:t>10/24/2018</a:t>
            </a:fld>
            <a:endParaRPr lang="en-US"/>
          </a:p>
        </p:txBody>
      </p:sp>
      <p:sp>
        <p:nvSpPr>
          <p:cNvPr id="4" name="Місце для нижнього колонтитула 3">
            <a:extLst>
              <a:ext uri="{FF2B5EF4-FFF2-40B4-BE49-F238E27FC236}">
                <a16:creationId xmlns:a16="http://schemas.microsoft.com/office/drawing/2014/main" xmlns="" id="{36ABC1B4-482B-443A-BDB4-01A6F0BDB8E8}"/>
              </a:ext>
            </a:extLst>
          </p:cNvPr>
          <p:cNvSpPr>
            <a:spLocks noGrp="1"/>
          </p:cNvSpPr>
          <p:nvPr>
            <p:ph type="ftr" sz="quarter" idx="3"/>
          </p:nvPr>
        </p:nvSpPr>
        <p:spPr/>
        <p:txBody>
          <a:bodyPr/>
          <a:lstStyle/>
          <a:p>
            <a:r>
              <a:rPr lang="en-US"/>
              <a:t>FOOTER GOES HERE</a:t>
            </a:r>
          </a:p>
        </p:txBody>
      </p:sp>
      <p:sp>
        <p:nvSpPr>
          <p:cNvPr id="5" name="Місце для номера слайда 4">
            <a:extLst>
              <a:ext uri="{FF2B5EF4-FFF2-40B4-BE49-F238E27FC236}">
                <a16:creationId xmlns:a16="http://schemas.microsoft.com/office/drawing/2014/main" xmlns="" id="{F42A124B-F805-47F3-81FC-6B668EE0D6BB}"/>
              </a:ext>
            </a:extLst>
          </p:cNvPr>
          <p:cNvSpPr>
            <a:spLocks noGrp="1"/>
          </p:cNvSpPr>
          <p:nvPr>
            <p:ph type="sldNum" sz="quarter" idx="4"/>
          </p:nvPr>
        </p:nvSpPr>
        <p:spPr/>
        <p:txBody>
          <a:bodyPr/>
          <a:lstStyle/>
          <a:p>
            <a:fld id="{42782948-4DBE-204D-AB9E-B65E067054AE}" type="slidenum">
              <a:rPr lang="en-US" smtClean="0"/>
              <a:pPr/>
              <a:t>13</a:t>
            </a:fld>
            <a:endParaRPr lang="en-US"/>
          </a:p>
        </p:txBody>
      </p:sp>
      <p:sp>
        <p:nvSpPr>
          <p:cNvPr id="6" name="Заголовок 5">
            <a:extLst>
              <a:ext uri="{FF2B5EF4-FFF2-40B4-BE49-F238E27FC236}">
                <a16:creationId xmlns:a16="http://schemas.microsoft.com/office/drawing/2014/main" xmlns="" id="{D2A1F123-AFB4-4B84-9612-304D84C1C942}"/>
              </a:ext>
            </a:extLst>
          </p:cNvPr>
          <p:cNvSpPr>
            <a:spLocks noGrp="1"/>
          </p:cNvSpPr>
          <p:nvPr>
            <p:ph type="title"/>
          </p:nvPr>
        </p:nvSpPr>
        <p:spPr>
          <a:xfrm>
            <a:off x="152400" y="139005"/>
            <a:ext cx="8839200" cy="1384995"/>
          </a:xfrm>
        </p:spPr>
        <p:txBody>
          <a:bodyPr/>
          <a:lstStyle/>
          <a:p>
            <a:pPr algn="ctr"/>
            <a:r>
              <a:rPr lang="ru-RU" b="1" dirty="0" err="1"/>
              <a:t>Земельні</a:t>
            </a:r>
            <a:r>
              <a:rPr lang="ru-RU" b="1" dirty="0"/>
              <a:t> </a:t>
            </a:r>
            <a:r>
              <a:rPr lang="ru-RU" b="1" dirty="0" err="1"/>
              <a:t>повноваження</a:t>
            </a:r>
            <a:r>
              <a:rPr lang="ru-RU" b="1" dirty="0"/>
              <a:t> ОТГ та </a:t>
            </a:r>
            <a:r>
              <a:rPr lang="ru-RU" b="1" dirty="0" err="1"/>
              <a:t>їх</a:t>
            </a:r>
            <a:r>
              <a:rPr lang="ru-RU" b="1" dirty="0"/>
              <a:t> рад. </a:t>
            </a:r>
            <a:r>
              <a:rPr lang="ru-RU" b="1" dirty="0" smtClean="0"/>
              <a:t> </a:t>
            </a:r>
            <a:r>
              <a:rPr lang="ru-RU" b="1" dirty="0"/>
              <a:t/>
            </a:r>
            <a:br>
              <a:rPr lang="ru-RU" b="1" dirty="0"/>
            </a:br>
            <a:r>
              <a:rPr lang="ru-RU" b="1" dirty="0"/>
              <a:t>Як </a:t>
            </a:r>
            <a:r>
              <a:rPr lang="ru-RU" b="1" dirty="0" err="1"/>
              <a:t>змінити</a:t>
            </a:r>
            <a:r>
              <a:rPr lang="ru-RU" b="1" dirty="0"/>
              <a:t> </a:t>
            </a:r>
            <a:r>
              <a:rPr lang="ru-RU" b="1" dirty="0" err="1"/>
              <a:t>повноваження</a:t>
            </a:r>
            <a:r>
              <a:rPr lang="ru-RU" b="1" dirty="0"/>
              <a:t> РДА </a:t>
            </a:r>
            <a:r>
              <a:rPr lang="ru-RU" b="1" dirty="0" err="1"/>
              <a:t>щодо</a:t>
            </a:r>
            <a:r>
              <a:rPr lang="ru-RU" b="1" dirty="0"/>
              <a:t> </a:t>
            </a:r>
            <a:r>
              <a:rPr lang="ru-RU" b="1" dirty="0" err="1"/>
              <a:t>зміни</a:t>
            </a:r>
            <a:r>
              <a:rPr lang="ru-RU" b="1" dirty="0"/>
              <a:t> </a:t>
            </a:r>
            <a:r>
              <a:rPr lang="ru-RU" b="1" dirty="0" err="1"/>
              <a:t>цільовго</a:t>
            </a:r>
            <a:r>
              <a:rPr lang="ru-RU" b="1" dirty="0"/>
              <a:t> </a:t>
            </a:r>
            <a:r>
              <a:rPr lang="ru-RU" b="1" dirty="0" err="1"/>
              <a:t>призначення</a:t>
            </a:r>
            <a:r>
              <a:rPr lang="ru-RU" b="1" dirty="0"/>
              <a:t> </a:t>
            </a:r>
            <a:r>
              <a:rPr lang="ru-RU" b="1" dirty="0" err="1"/>
              <a:t>земельних</a:t>
            </a:r>
            <a:r>
              <a:rPr lang="ru-RU" b="1" dirty="0"/>
              <a:t> </a:t>
            </a:r>
            <a:r>
              <a:rPr lang="ru-RU" b="1" dirty="0" err="1"/>
              <a:t>ділянок</a:t>
            </a:r>
            <a:endParaRPr lang="uk-UA" dirty="0"/>
          </a:p>
        </p:txBody>
      </p:sp>
    </p:spTree>
    <p:extLst>
      <p:ext uri="{BB962C8B-B14F-4D97-AF65-F5344CB8AC3E}">
        <p14:creationId xmlns:p14="http://schemas.microsoft.com/office/powerpoint/2010/main" val="3552212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990600"/>
            <a:ext cx="8839200" cy="5530334"/>
          </a:xfrm>
          <a:ln>
            <a:solidFill>
              <a:schemeClr val="tx1"/>
            </a:solidFill>
          </a:ln>
        </p:spPr>
        <p:txBody>
          <a:bodyPr>
            <a:noAutofit/>
          </a:bodyPr>
          <a:lstStyle/>
          <a:p>
            <a:pPr marL="0" indent="0">
              <a:spcAft>
                <a:spcPts val="0"/>
              </a:spcAft>
              <a:buNone/>
            </a:pPr>
            <a:r>
              <a:rPr lang="ru-RU" sz="2600" b="1" dirty="0" err="1"/>
              <a:t>Стаття</a:t>
            </a:r>
            <a:r>
              <a:rPr lang="ru-RU" sz="2600" b="1" dirty="0"/>
              <a:t> 83. Право </a:t>
            </a:r>
            <a:r>
              <a:rPr lang="ru-RU" sz="2600" b="1" dirty="0" err="1"/>
              <a:t>власності</a:t>
            </a:r>
            <a:r>
              <a:rPr lang="ru-RU" sz="2600" b="1" dirty="0"/>
              <a:t> на землю </a:t>
            </a:r>
            <a:r>
              <a:rPr lang="ru-RU" sz="2600" b="1" dirty="0" err="1"/>
              <a:t>територіальних</a:t>
            </a:r>
            <a:r>
              <a:rPr lang="ru-RU" sz="2600" b="1" dirty="0"/>
              <a:t> громад</a:t>
            </a:r>
            <a:endParaRPr lang="uk-UA" sz="2600" b="1" dirty="0"/>
          </a:p>
          <a:p>
            <a:pPr marL="0" indent="0">
              <a:spcAft>
                <a:spcPts val="0"/>
              </a:spcAft>
              <a:buNone/>
            </a:pPr>
            <a:endParaRPr lang="ru-RU" sz="2600" b="1" dirty="0"/>
          </a:p>
          <a:p>
            <a:pPr marL="0" indent="0">
              <a:spcAft>
                <a:spcPts val="0"/>
              </a:spcAft>
              <a:buNone/>
            </a:pPr>
            <a:r>
              <a:rPr lang="ru-RU" sz="2600" b="1" dirty="0"/>
              <a:t>2-1. У </a:t>
            </a:r>
            <a:r>
              <a:rPr lang="ru-RU" sz="2600" b="1" dirty="0" err="1"/>
              <a:t>комунальній</a:t>
            </a:r>
            <a:r>
              <a:rPr lang="ru-RU" sz="2600" b="1" dirty="0"/>
              <a:t> </a:t>
            </a:r>
            <a:r>
              <a:rPr lang="ru-RU" sz="2600" b="1" dirty="0" err="1"/>
              <a:t>власності</a:t>
            </a:r>
            <a:r>
              <a:rPr lang="ru-RU" sz="2600" b="1" dirty="0"/>
              <a:t> </a:t>
            </a:r>
            <a:r>
              <a:rPr lang="ru-RU" sz="2600" b="1" dirty="0" err="1"/>
              <a:t>об’єднаних</a:t>
            </a:r>
            <a:r>
              <a:rPr lang="ru-RU" sz="2600" b="1" dirty="0"/>
              <a:t> </a:t>
            </a:r>
            <a:r>
              <a:rPr lang="ru-RU" sz="2600" b="1" dirty="0" err="1"/>
              <a:t>територіальних</a:t>
            </a:r>
            <a:r>
              <a:rPr lang="ru-RU" sz="2600" b="1" dirty="0"/>
              <a:t> громад </a:t>
            </a:r>
            <a:r>
              <a:rPr lang="ru-RU" sz="2600" b="1" dirty="0" err="1"/>
              <a:t>перебувають</a:t>
            </a:r>
            <a:r>
              <a:rPr lang="ru-RU" sz="2600" b="1" dirty="0"/>
              <a:t> </a:t>
            </a:r>
            <a:r>
              <a:rPr lang="ru-RU" sz="2600" b="1" dirty="0" err="1"/>
              <a:t>усі</a:t>
            </a:r>
            <a:r>
              <a:rPr lang="ru-RU" sz="2600" b="1" dirty="0"/>
              <a:t> </a:t>
            </a:r>
            <a:r>
              <a:rPr lang="ru-RU" sz="2600" b="1" dirty="0" err="1"/>
              <a:t>землі</a:t>
            </a:r>
            <a:r>
              <a:rPr lang="ru-RU" sz="2600" b="1" dirty="0"/>
              <a:t> в межах </a:t>
            </a:r>
            <a:r>
              <a:rPr lang="ru-RU" sz="2600" b="1" dirty="0" err="1"/>
              <a:t>їх</a:t>
            </a:r>
            <a:r>
              <a:rPr lang="ru-RU" sz="2600" b="1" dirty="0"/>
              <a:t> </a:t>
            </a:r>
            <a:r>
              <a:rPr lang="ru-RU" sz="2600" b="1" dirty="0" err="1"/>
              <a:t>територій</a:t>
            </a:r>
            <a:r>
              <a:rPr lang="ru-RU" sz="2600" b="1" dirty="0"/>
              <a:t>, </a:t>
            </a:r>
            <a:r>
              <a:rPr lang="ru-RU" sz="2600" b="1" dirty="0" err="1"/>
              <a:t>крім</a:t>
            </a:r>
            <a:r>
              <a:rPr lang="ru-RU" sz="2600" b="1" dirty="0"/>
              <a:t> </a:t>
            </a:r>
            <a:r>
              <a:rPr lang="ru-RU" sz="2600" b="1" dirty="0" err="1"/>
              <a:t>земельних</a:t>
            </a:r>
            <a:r>
              <a:rPr lang="ru-RU" sz="2600" b="1" dirty="0"/>
              <a:t> </a:t>
            </a:r>
            <a:r>
              <a:rPr lang="ru-RU" sz="2600" b="1" dirty="0" err="1"/>
              <a:t>ділянок</a:t>
            </a:r>
            <a:r>
              <a:rPr lang="ru-RU" sz="2600" b="1" dirty="0"/>
              <a:t> </a:t>
            </a:r>
            <a:r>
              <a:rPr lang="ru-RU" sz="2600" b="1" dirty="0" err="1"/>
              <a:t>приватної</a:t>
            </a:r>
            <a:r>
              <a:rPr lang="ru-RU" sz="2600" b="1" dirty="0"/>
              <a:t> та </a:t>
            </a:r>
            <a:r>
              <a:rPr lang="ru-RU" sz="2600" b="1" dirty="0" err="1"/>
              <a:t>державної</a:t>
            </a:r>
            <a:r>
              <a:rPr lang="ru-RU" sz="2600" b="1" dirty="0"/>
              <a:t> </a:t>
            </a:r>
            <a:r>
              <a:rPr lang="ru-RU" sz="2600" b="1" dirty="0" err="1"/>
              <a:t>власності</a:t>
            </a:r>
            <a:r>
              <a:rPr lang="ru-RU" sz="2600" b="1" dirty="0"/>
              <a:t>.</a:t>
            </a:r>
          </a:p>
          <a:p>
            <a:pPr marL="0" indent="0">
              <a:spcAft>
                <a:spcPts val="0"/>
              </a:spcAft>
              <a:buNone/>
            </a:pPr>
            <a:endParaRPr lang="ru-RU" sz="2600" b="1" dirty="0"/>
          </a:p>
          <a:p>
            <a:pPr marL="0" indent="0">
              <a:spcAft>
                <a:spcPts val="0"/>
              </a:spcAft>
              <a:buNone/>
            </a:pPr>
            <a:r>
              <a:rPr lang="ru-RU" sz="2600" b="1" dirty="0" err="1"/>
              <a:t>Стаття</a:t>
            </a:r>
            <a:r>
              <a:rPr lang="ru-RU" sz="2600" b="1" dirty="0"/>
              <a:t> 84. Право </a:t>
            </a:r>
            <a:r>
              <a:rPr lang="ru-RU" sz="2600" b="1" dirty="0" err="1"/>
              <a:t>власності</a:t>
            </a:r>
            <a:r>
              <a:rPr lang="ru-RU" sz="2600" b="1" dirty="0"/>
              <a:t> на землю </a:t>
            </a:r>
            <a:r>
              <a:rPr lang="ru-RU" sz="2600" b="1" dirty="0" err="1"/>
              <a:t>держави</a:t>
            </a:r>
            <a:endParaRPr lang="ru-RU" sz="2600" b="1" dirty="0"/>
          </a:p>
          <a:p>
            <a:pPr marL="0" indent="0">
              <a:spcAft>
                <a:spcPts val="0"/>
              </a:spcAft>
              <a:buNone/>
            </a:pPr>
            <a:r>
              <a:rPr lang="ru-RU" sz="2600" b="1" dirty="0"/>
              <a:t>1. У </a:t>
            </a:r>
            <a:r>
              <a:rPr lang="ru-RU" sz="2600" b="1" dirty="0" err="1"/>
              <a:t>державній</a:t>
            </a:r>
            <a:r>
              <a:rPr lang="ru-RU" sz="2600" b="1" dirty="0"/>
              <a:t> </a:t>
            </a:r>
            <a:r>
              <a:rPr lang="ru-RU" sz="2600" b="1" dirty="0" err="1"/>
              <a:t>власності</a:t>
            </a:r>
            <a:r>
              <a:rPr lang="ru-RU" sz="2600" b="1" dirty="0"/>
              <a:t> </a:t>
            </a:r>
            <a:r>
              <a:rPr lang="ru-RU" sz="2600" b="1" dirty="0" err="1"/>
              <a:t>перебувають</a:t>
            </a:r>
            <a:r>
              <a:rPr lang="ru-RU" sz="2600" b="1" dirty="0"/>
              <a:t> </a:t>
            </a:r>
            <a:r>
              <a:rPr lang="ru-RU" sz="2600" b="1" dirty="0" err="1"/>
              <a:t>усі</a:t>
            </a:r>
            <a:r>
              <a:rPr lang="ru-RU" sz="2600" b="1" dirty="0"/>
              <a:t> </a:t>
            </a:r>
            <a:r>
              <a:rPr lang="ru-RU" sz="2600" b="1" dirty="0" err="1"/>
              <a:t>землі</a:t>
            </a:r>
            <a:r>
              <a:rPr lang="ru-RU" sz="2600" b="1" dirty="0"/>
              <a:t> </a:t>
            </a:r>
            <a:r>
              <a:rPr lang="ru-RU" sz="2600" b="1" dirty="0" err="1"/>
              <a:t>України</a:t>
            </a:r>
            <a:r>
              <a:rPr lang="ru-RU" sz="2600" b="1" dirty="0"/>
              <a:t>, </a:t>
            </a:r>
            <a:r>
              <a:rPr lang="ru-RU" sz="2600" b="1" dirty="0" err="1"/>
              <a:t>крім</a:t>
            </a:r>
            <a:r>
              <a:rPr lang="ru-RU" sz="2600" b="1" dirty="0"/>
              <a:t> земель </a:t>
            </a:r>
            <a:r>
              <a:rPr lang="ru-RU" sz="2600" b="1" dirty="0" err="1"/>
              <a:t>приватної</a:t>
            </a:r>
            <a:r>
              <a:rPr lang="ru-RU" sz="2600" b="1" dirty="0"/>
              <a:t> </a:t>
            </a:r>
            <a:r>
              <a:rPr lang="ru-RU" sz="2600" b="1" dirty="0" err="1"/>
              <a:t>власності</a:t>
            </a:r>
            <a:r>
              <a:rPr lang="ru-RU" sz="2600" b="1" dirty="0"/>
              <a:t> та земель, </a:t>
            </a:r>
            <a:r>
              <a:rPr lang="ru-RU" sz="2600" b="1" dirty="0" err="1"/>
              <a:t>які</a:t>
            </a:r>
            <a:r>
              <a:rPr lang="ru-RU" sz="2600" b="1" dirty="0"/>
              <a:t> не </a:t>
            </a:r>
            <a:r>
              <a:rPr lang="ru-RU" sz="2600" b="1" dirty="0" err="1"/>
              <a:t>перейшли</a:t>
            </a:r>
            <a:r>
              <a:rPr lang="ru-RU" sz="2600" b="1" dirty="0"/>
              <a:t> у </a:t>
            </a:r>
            <a:r>
              <a:rPr lang="ru-RU" sz="2600" b="1" dirty="0" err="1"/>
              <a:t>комунальну</a:t>
            </a:r>
            <a:r>
              <a:rPr lang="ru-RU" sz="2600" b="1" dirty="0"/>
              <a:t> </a:t>
            </a:r>
            <a:r>
              <a:rPr lang="ru-RU" sz="2600" b="1" dirty="0" err="1"/>
              <a:t>власність</a:t>
            </a:r>
            <a:r>
              <a:rPr lang="ru-RU" sz="2600" b="1" dirty="0"/>
              <a:t> за законом </a:t>
            </a:r>
            <a:r>
              <a:rPr lang="ru-RU" sz="2600" b="1" dirty="0" err="1"/>
              <a:t>чи</a:t>
            </a:r>
            <a:r>
              <a:rPr lang="ru-RU" sz="2600" b="1" dirty="0"/>
              <a:t> не </a:t>
            </a:r>
            <a:r>
              <a:rPr lang="ru-RU" sz="2600" b="1" dirty="0" err="1"/>
              <a:t>передані</a:t>
            </a:r>
            <a:r>
              <a:rPr lang="ru-RU" sz="2600" b="1" dirty="0"/>
              <a:t> за </a:t>
            </a:r>
            <a:r>
              <a:rPr lang="ru-RU" sz="2600" b="1" dirty="0" err="1"/>
              <a:t>рішенням</a:t>
            </a:r>
            <a:r>
              <a:rPr lang="ru-RU" sz="2600" b="1" dirty="0"/>
              <a:t> органу </a:t>
            </a:r>
            <a:r>
              <a:rPr lang="ru-RU" sz="2600" b="1" dirty="0" err="1"/>
              <a:t>влади</a:t>
            </a:r>
            <a:r>
              <a:rPr lang="ru-RU" sz="2600" b="1" dirty="0"/>
              <a:t>.</a:t>
            </a:r>
          </a:p>
          <a:p>
            <a:pPr marL="0" indent="0">
              <a:spcAft>
                <a:spcPts val="0"/>
              </a:spcAft>
              <a:buNone/>
            </a:pPr>
            <a:endParaRPr lang="uk-UA" sz="2600" b="1" dirty="0"/>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14</a:t>
            </a:fld>
            <a:endParaRPr lang="en-US"/>
          </a:p>
        </p:txBody>
      </p:sp>
      <p:sp>
        <p:nvSpPr>
          <p:cNvPr id="8" name="Title 7"/>
          <p:cNvSpPr>
            <a:spLocks noGrp="1"/>
          </p:cNvSpPr>
          <p:nvPr>
            <p:ph type="title"/>
          </p:nvPr>
        </p:nvSpPr>
        <p:spPr>
          <a:xfrm>
            <a:off x="152400" y="35977"/>
            <a:ext cx="8839200" cy="954107"/>
          </a:xfrm>
        </p:spPr>
        <p:txBody>
          <a:bodyPr/>
          <a:lstStyle/>
          <a:p>
            <a:pPr algn="ctr"/>
            <a:r>
              <a:rPr lang="uk-UA" b="1" dirty="0"/>
              <a:t> </a:t>
            </a:r>
            <a:r>
              <a:rPr lang="ru-RU" b="1" dirty="0"/>
              <a:t>Земельні </a:t>
            </a:r>
            <a:r>
              <a:rPr lang="ru-RU" b="1" dirty="0" err="1"/>
              <a:t>повноваження</a:t>
            </a:r>
            <a:r>
              <a:rPr lang="ru-RU" b="1" dirty="0"/>
              <a:t> ОТГ та </a:t>
            </a:r>
            <a:r>
              <a:rPr lang="ru-RU" b="1" dirty="0" err="1"/>
              <a:t>їх</a:t>
            </a:r>
            <a:r>
              <a:rPr lang="ru-RU" b="1" dirty="0"/>
              <a:t> рад. </a:t>
            </a:r>
            <a:br>
              <a:rPr lang="ru-RU" b="1" dirty="0"/>
            </a:br>
            <a:r>
              <a:rPr lang="ru-RU" b="1" dirty="0" err="1"/>
              <a:t>Які</a:t>
            </a:r>
            <a:r>
              <a:rPr lang="ru-RU" b="1" dirty="0"/>
              <a:t> </a:t>
            </a:r>
            <a:r>
              <a:rPr lang="ru-RU" b="1" dirty="0" err="1"/>
              <a:t>землі</a:t>
            </a:r>
            <a:r>
              <a:rPr lang="ru-RU" b="1" dirty="0"/>
              <a:t> і як </a:t>
            </a:r>
            <a:r>
              <a:rPr lang="ru-RU" b="1" dirty="0" err="1"/>
              <a:t>переходять</a:t>
            </a:r>
            <a:r>
              <a:rPr lang="ru-RU" b="1" dirty="0"/>
              <a:t> у </a:t>
            </a:r>
            <a:r>
              <a:rPr lang="ru-RU" b="1" dirty="0" err="1"/>
              <a:t>власність</a:t>
            </a:r>
            <a:r>
              <a:rPr lang="ru-RU" b="1" dirty="0"/>
              <a:t> ОТГ  </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1161707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1219200"/>
            <a:ext cx="8839200" cy="5301734"/>
          </a:xfrm>
          <a:ln>
            <a:solidFill>
              <a:schemeClr val="tx1"/>
            </a:solidFill>
          </a:ln>
        </p:spPr>
        <p:txBody>
          <a:bodyPr>
            <a:noAutofit/>
          </a:bodyPr>
          <a:lstStyle/>
          <a:p>
            <a:pPr marL="0" indent="0">
              <a:spcAft>
                <a:spcPts val="0"/>
              </a:spcAft>
              <a:buNone/>
            </a:pPr>
            <a:endParaRPr lang="uk-UA" sz="2600" b="1" dirty="0"/>
          </a:p>
          <a:p>
            <a:pPr marL="0" indent="0">
              <a:spcAft>
                <a:spcPts val="0"/>
              </a:spcAft>
              <a:buNone/>
            </a:pPr>
            <a:r>
              <a:rPr lang="uk-UA" sz="2600" b="1" dirty="0"/>
              <a:t>Старости сіл і селищ: </a:t>
            </a:r>
          </a:p>
          <a:p>
            <a:pPr marL="0" indent="0">
              <a:spcAft>
                <a:spcPts val="0"/>
              </a:spcAft>
              <a:buNone/>
            </a:pPr>
            <a:r>
              <a:rPr lang="uk-UA" sz="2600" b="1" dirty="0"/>
              <a:t>чи варто передати їм повноваження щодо вирішення межових спорів у населених пунктах???</a:t>
            </a:r>
          </a:p>
          <a:p>
            <a:pPr marL="0" indent="0">
              <a:spcAft>
                <a:spcPts val="0"/>
              </a:spcAft>
              <a:buNone/>
            </a:pPr>
            <a:endParaRPr lang="uk-UA" sz="2600" b="1" dirty="0"/>
          </a:p>
          <a:p>
            <a:pPr marL="0" indent="0">
              <a:spcAft>
                <a:spcPts val="0"/>
              </a:spcAft>
              <a:buNone/>
            </a:pPr>
            <a:r>
              <a:rPr lang="uk-UA" sz="2600" b="1" dirty="0"/>
              <a:t>Якщо так, то є два варіанти такої передачі:</a:t>
            </a:r>
          </a:p>
          <a:p>
            <a:pPr marL="514350" indent="-514350">
              <a:spcAft>
                <a:spcPts val="0"/>
              </a:spcAft>
              <a:buAutoNum type="arabicParenR"/>
            </a:pPr>
            <a:r>
              <a:rPr lang="uk-UA" sz="2600" b="1" dirty="0"/>
              <a:t>законом;</a:t>
            </a:r>
          </a:p>
          <a:p>
            <a:pPr marL="514350" indent="-514350">
              <a:spcAft>
                <a:spcPts val="0"/>
              </a:spcAft>
              <a:buAutoNum type="arabicParenR"/>
            </a:pPr>
            <a:r>
              <a:rPr lang="uk-UA" sz="2600" b="1" dirty="0"/>
              <a:t>за рішенням ради.</a:t>
            </a:r>
          </a:p>
          <a:p>
            <a:pPr marL="514350" indent="-514350">
              <a:spcAft>
                <a:spcPts val="0"/>
              </a:spcAft>
              <a:buAutoNum type="arabicParenR"/>
            </a:pPr>
            <a:endParaRPr lang="uk-UA" sz="2600" b="1" dirty="0"/>
          </a:p>
          <a:p>
            <a:pPr marL="0" indent="0">
              <a:spcAft>
                <a:spcPts val="0"/>
              </a:spcAft>
              <a:buNone/>
            </a:pPr>
            <a:r>
              <a:rPr lang="uk-UA" sz="2600" b="1" dirty="0"/>
              <a:t>Який кращий?</a:t>
            </a:r>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15</a:t>
            </a:fld>
            <a:endParaRPr lang="en-US"/>
          </a:p>
        </p:txBody>
      </p:sp>
      <p:sp>
        <p:nvSpPr>
          <p:cNvPr id="8" name="Title 7"/>
          <p:cNvSpPr>
            <a:spLocks noGrp="1"/>
          </p:cNvSpPr>
          <p:nvPr>
            <p:ph type="title"/>
          </p:nvPr>
        </p:nvSpPr>
        <p:spPr>
          <a:xfrm>
            <a:off x="152400" y="282714"/>
            <a:ext cx="8839200" cy="936486"/>
          </a:xfrm>
        </p:spPr>
        <p:txBody>
          <a:bodyPr/>
          <a:lstStyle/>
          <a:p>
            <a:pPr algn="ctr"/>
            <a:r>
              <a:rPr lang="uk-UA" b="1" dirty="0"/>
              <a:t> </a:t>
            </a:r>
            <a:r>
              <a:rPr lang="ru-RU" b="1" dirty="0"/>
              <a:t>Земельні </a:t>
            </a:r>
            <a:r>
              <a:rPr lang="ru-RU" b="1" dirty="0" err="1"/>
              <a:t>повноваження</a:t>
            </a:r>
            <a:r>
              <a:rPr lang="ru-RU" b="1" dirty="0"/>
              <a:t> ОТГ та </a:t>
            </a:r>
            <a:r>
              <a:rPr lang="ru-RU" b="1" dirty="0" err="1"/>
              <a:t>їх</a:t>
            </a:r>
            <a:r>
              <a:rPr lang="ru-RU" b="1" dirty="0"/>
              <a:t> рад.  Старости</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2392915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729734"/>
            <a:ext cx="8839200" cy="5975866"/>
          </a:xfrm>
          <a:solidFill>
            <a:srgbClr val="CFCDC9"/>
          </a:solidFill>
          <a:ln>
            <a:solidFill>
              <a:schemeClr val="tx1"/>
            </a:solidFill>
          </a:ln>
        </p:spPr>
        <p:txBody>
          <a:bodyPr>
            <a:noAutofit/>
          </a:bodyPr>
          <a:lstStyle/>
          <a:p>
            <a:pPr marL="0" indent="0">
              <a:buNone/>
            </a:pPr>
            <a:r>
              <a:rPr lang="uk-UA" sz="2800" b="1" dirty="0"/>
              <a:t>31 січня 2018 р. Кабінет Міністрів України видав розпорядження № 60-р «Питання передачі земельних ділянок сільськогосподарського призначення державної власності у комунальну власність об’єднаних територіальних громад»: </a:t>
            </a:r>
          </a:p>
          <a:p>
            <a:pPr marL="0" indent="0">
              <a:buNone/>
            </a:pPr>
            <a:r>
              <a:rPr lang="uk-UA" sz="2800" b="1" dirty="0"/>
              <a:t>1) передаються у власність ОТГ </a:t>
            </a:r>
            <a:r>
              <a:rPr lang="uk-UA" sz="2800" b="1" dirty="0" err="1"/>
              <a:t>с.г</a:t>
            </a:r>
            <a:r>
              <a:rPr lang="uk-UA" sz="2800" b="1" dirty="0"/>
              <a:t>. землі;</a:t>
            </a:r>
          </a:p>
          <a:p>
            <a:pPr marL="0" indent="0">
              <a:buNone/>
            </a:pPr>
            <a:r>
              <a:rPr lang="uk-UA" sz="2800" b="1" dirty="0"/>
              <a:t>2) передачі підлягають 780 тис. га</a:t>
            </a:r>
          </a:p>
          <a:p>
            <a:pPr marL="0" indent="0">
              <a:buNone/>
            </a:pPr>
            <a:r>
              <a:rPr lang="uk-UA" sz="2800" b="1" dirty="0"/>
              <a:t>3) кожна ділянка передається за рішенням обл. управління ДГК;</a:t>
            </a:r>
          </a:p>
          <a:p>
            <a:pPr marL="0" indent="0">
              <a:buNone/>
            </a:pPr>
            <a:r>
              <a:rPr lang="uk-UA" sz="2800" b="1" dirty="0"/>
              <a:t>3) передача здійснюється протягом 2018 року;</a:t>
            </a:r>
          </a:p>
          <a:p>
            <a:pPr marL="0" indent="0">
              <a:buNone/>
            </a:pPr>
            <a:r>
              <a:rPr lang="uk-UA" sz="2800" b="1" dirty="0"/>
              <a:t>4) передаються як землі запасу, так і землі, надані в користування.</a:t>
            </a: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10/24/2018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8" name="Title 7"/>
          <p:cNvSpPr>
            <a:spLocks noGrp="1"/>
          </p:cNvSpPr>
          <p:nvPr>
            <p:ph type="title"/>
          </p:nvPr>
        </p:nvSpPr>
        <p:spPr>
          <a:xfrm>
            <a:off x="152400" y="206514"/>
            <a:ext cx="8839200" cy="523220"/>
          </a:xfrm>
        </p:spPr>
        <p:txBody>
          <a:bodyPr/>
          <a:lstStyle/>
          <a:p>
            <a:pPr algn="ctr"/>
            <a:r>
              <a:rPr lang="ru-RU" b="1" dirty="0" err="1"/>
              <a:t>Земельні</a:t>
            </a:r>
            <a:r>
              <a:rPr lang="ru-RU" b="1" dirty="0"/>
              <a:t> </a:t>
            </a:r>
            <a:r>
              <a:rPr lang="ru-RU" b="1" dirty="0" err="1"/>
              <a:t>повноваження</a:t>
            </a:r>
            <a:r>
              <a:rPr lang="ru-RU" b="1" dirty="0"/>
              <a:t> ОТГ та </a:t>
            </a:r>
            <a:r>
              <a:rPr lang="ru-RU" b="1" dirty="0" err="1"/>
              <a:t>їх</a:t>
            </a:r>
            <a:r>
              <a:rPr lang="ru-RU" b="1" dirty="0"/>
              <a:t> рад.</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6C6463"/>
                </a:solidFill>
                <a:effectLst/>
                <a:uLnTx/>
                <a:uFillTx/>
                <a:latin typeface="Gill Sans MT" panose="020B0502020104020203" pitchFamily="34" charset="0"/>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3103054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729734"/>
            <a:ext cx="8839200" cy="5791716"/>
          </a:xfrm>
          <a:solidFill>
            <a:srgbClr val="CFCDC9"/>
          </a:solidFill>
          <a:ln>
            <a:solidFill>
              <a:schemeClr val="tx1"/>
            </a:solidFill>
          </a:ln>
        </p:spPr>
        <p:txBody>
          <a:bodyPr>
            <a:noAutofit/>
          </a:bodyPr>
          <a:lstStyle/>
          <a:p>
            <a:pPr marL="0" indent="0" algn="ctr">
              <a:buNone/>
            </a:pPr>
            <a:r>
              <a:rPr lang="ru-RU" sz="2800" b="1" dirty="0"/>
              <a:t>РИЗИК 1: </a:t>
            </a:r>
          </a:p>
          <a:p>
            <a:pPr marL="0" indent="0">
              <a:buNone/>
            </a:pPr>
            <a:r>
              <a:rPr lang="ru-RU" sz="2800" b="1" dirty="0" err="1"/>
              <a:t>діють</a:t>
            </a:r>
            <a:r>
              <a:rPr lang="ru-RU" sz="2800" b="1" dirty="0"/>
              <a:t> </a:t>
            </a:r>
            <a:r>
              <a:rPr lang="ru-RU" sz="2800" b="1" dirty="0" err="1"/>
              <a:t>норми</a:t>
            </a:r>
            <a:r>
              <a:rPr lang="ru-RU" sz="2800" b="1" dirty="0"/>
              <a:t> ЗКУ, </a:t>
            </a:r>
            <a:r>
              <a:rPr lang="ru-RU" sz="2800" b="1" dirty="0" err="1"/>
              <a:t>які</a:t>
            </a:r>
            <a:r>
              <a:rPr lang="ru-RU" sz="2800" b="1" dirty="0"/>
              <a:t> </a:t>
            </a:r>
            <a:r>
              <a:rPr lang="ru-RU" sz="2800" b="1" dirty="0" err="1"/>
              <a:t>гарантують</a:t>
            </a:r>
            <a:r>
              <a:rPr lang="ru-RU" sz="2800" b="1" dirty="0"/>
              <a:t> </a:t>
            </a:r>
            <a:r>
              <a:rPr lang="ru-RU" sz="2800" b="1" dirty="0" err="1"/>
              <a:t>надання</a:t>
            </a:r>
            <a:r>
              <a:rPr lang="ru-RU" sz="2800" b="1" dirty="0"/>
              <a:t> </a:t>
            </a:r>
            <a:r>
              <a:rPr lang="ru-RU" sz="2800" b="1" dirty="0" err="1"/>
              <a:t>громадянам</a:t>
            </a:r>
            <a:r>
              <a:rPr lang="ru-RU" sz="2800" b="1" dirty="0"/>
              <a:t> </a:t>
            </a:r>
            <a:r>
              <a:rPr lang="ru-RU" sz="2800" b="1" dirty="0" err="1"/>
              <a:t>України</a:t>
            </a:r>
            <a:r>
              <a:rPr lang="ru-RU" sz="2800" b="1" dirty="0"/>
              <a:t> </a:t>
            </a:r>
            <a:r>
              <a:rPr lang="ru-RU" sz="2800" b="1" dirty="0" err="1"/>
              <a:t>земельних</a:t>
            </a:r>
            <a:r>
              <a:rPr lang="ru-RU" sz="2800" b="1" dirty="0"/>
              <a:t> </a:t>
            </a:r>
            <a:r>
              <a:rPr lang="ru-RU" sz="2800" b="1" dirty="0" err="1"/>
              <a:t>ділянок</a:t>
            </a:r>
            <a:r>
              <a:rPr lang="ru-RU" sz="2800" b="1" dirty="0"/>
              <a:t> </a:t>
            </a:r>
            <a:r>
              <a:rPr lang="ru-RU" sz="2800" b="1" dirty="0" err="1"/>
              <a:t>безоплатно</a:t>
            </a:r>
            <a:r>
              <a:rPr lang="ru-RU" sz="2800" b="1" dirty="0"/>
              <a:t> у </a:t>
            </a:r>
            <a:r>
              <a:rPr lang="ru-RU" sz="2800" b="1" dirty="0" err="1"/>
              <a:t>власність</a:t>
            </a:r>
            <a:r>
              <a:rPr lang="ru-RU" sz="2800" b="1" dirty="0"/>
              <a:t> (ст.ст. 116, 118, 121 та </a:t>
            </a:r>
            <a:r>
              <a:rPr lang="ru-RU" sz="2800" b="1" dirty="0" err="1"/>
              <a:t>інші</a:t>
            </a:r>
            <a:r>
              <a:rPr lang="ru-RU" sz="2800" b="1" dirty="0"/>
              <a:t>). </a:t>
            </a:r>
          </a:p>
          <a:p>
            <a:pPr marL="0" indent="0">
              <a:buNone/>
            </a:pPr>
            <a:r>
              <a:rPr lang="ru-RU" sz="2800" b="1" dirty="0" err="1"/>
              <a:t>Якщо</a:t>
            </a:r>
            <a:r>
              <a:rPr lang="ru-RU" sz="2800" b="1" dirty="0"/>
              <a:t> </a:t>
            </a:r>
            <a:r>
              <a:rPr lang="ru-RU" sz="2800" b="1" dirty="0" err="1"/>
              <a:t>громадянин</a:t>
            </a:r>
            <a:r>
              <a:rPr lang="ru-RU" sz="2800" b="1" dirty="0"/>
              <a:t> </a:t>
            </a:r>
            <a:r>
              <a:rPr lang="ru-RU" sz="2800" b="1" dirty="0" err="1"/>
              <a:t>України</a:t>
            </a:r>
            <a:r>
              <a:rPr lang="ru-RU" sz="2800" b="1" dirty="0"/>
              <a:t> </a:t>
            </a:r>
            <a:r>
              <a:rPr lang="ru-RU" sz="2800" b="1" dirty="0" err="1"/>
              <a:t>звернеться</a:t>
            </a:r>
            <a:r>
              <a:rPr lang="ru-RU" sz="2800" b="1" dirty="0"/>
              <a:t> до </a:t>
            </a:r>
            <a:r>
              <a:rPr lang="ru-RU" sz="2800" b="1" dirty="0" err="1"/>
              <a:t>Управління</a:t>
            </a:r>
            <a:r>
              <a:rPr lang="ru-RU" sz="2800" b="1" dirty="0"/>
              <a:t> ДГК в </a:t>
            </a:r>
            <a:r>
              <a:rPr lang="ru-RU" sz="2800" b="1" dirty="0" err="1"/>
              <a:t>області</a:t>
            </a:r>
            <a:r>
              <a:rPr lang="ru-RU" sz="2800" b="1" dirty="0"/>
              <a:t> з </a:t>
            </a:r>
            <a:r>
              <a:rPr lang="ru-RU" sz="2800" b="1" dirty="0" err="1"/>
              <a:t>заявою</a:t>
            </a:r>
            <a:r>
              <a:rPr lang="ru-RU" sz="2800" b="1" dirty="0"/>
              <a:t> про передачу </a:t>
            </a:r>
            <a:r>
              <a:rPr lang="ru-RU" sz="2800" b="1" dirty="0" err="1"/>
              <a:t>йому</a:t>
            </a:r>
            <a:r>
              <a:rPr lang="ru-RU" sz="2800" b="1" dirty="0"/>
              <a:t> у </a:t>
            </a:r>
            <a:r>
              <a:rPr lang="ru-RU" sz="2800" b="1" dirty="0" err="1"/>
              <a:t>власність</a:t>
            </a:r>
            <a:r>
              <a:rPr lang="ru-RU" sz="2800" b="1" dirty="0"/>
              <a:t> </a:t>
            </a:r>
            <a:r>
              <a:rPr lang="ru-RU" sz="2800" b="1" dirty="0" err="1"/>
              <a:t>земельної</a:t>
            </a:r>
            <a:r>
              <a:rPr lang="ru-RU" sz="2800" b="1" dirty="0"/>
              <a:t> </a:t>
            </a:r>
            <a:r>
              <a:rPr lang="ru-RU" sz="2800" b="1" dirty="0" err="1"/>
              <a:t>ділянки</a:t>
            </a:r>
            <a:r>
              <a:rPr lang="ru-RU" sz="2800" b="1" dirty="0"/>
              <a:t> для </a:t>
            </a:r>
            <a:r>
              <a:rPr lang="ru-RU" sz="2800" b="1" dirty="0" err="1"/>
              <a:t>ведення</a:t>
            </a:r>
            <a:r>
              <a:rPr lang="ru-RU" sz="2800" b="1" dirty="0"/>
              <a:t> ОСГ </a:t>
            </a:r>
            <a:r>
              <a:rPr lang="ru-RU" sz="2800" b="1" dirty="0" err="1"/>
              <a:t>або</a:t>
            </a:r>
            <a:r>
              <a:rPr lang="ru-RU" sz="2800" b="1" dirty="0"/>
              <a:t> </a:t>
            </a:r>
            <a:r>
              <a:rPr lang="ru-RU" sz="2800" b="1" dirty="0" err="1"/>
              <a:t>садівництва</a:t>
            </a:r>
            <a:r>
              <a:rPr lang="ru-RU" sz="2800" b="1" dirty="0"/>
              <a:t>, то </a:t>
            </a:r>
            <a:r>
              <a:rPr lang="ru-RU" sz="2800" b="1" dirty="0" err="1"/>
              <a:t>цей</a:t>
            </a:r>
            <a:r>
              <a:rPr lang="ru-RU" sz="2800" b="1" dirty="0"/>
              <a:t> орган </a:t>
            </a:r>
            <a:r>
              <a:rPr lang="ru-RU" sz="2800" b="1" dirty="0" err="1"/>
              <a:t>влади</a:t>
            </a:r>
            <a:r>
              <a:rPr lang="ru-RU" sz="2800" b="1" dirty="0"/>
              <a:t> </a:t>
            </a:r>
            <a:r>
              <a:rPr lang="ru-RU" sz="2800" b="1" dirty="0" err="1"/>
              <a:t>зобов’язаний</a:t>
            </a:r>
            <a:r>
              <a:rPr lang="ru-RU" sz="2800" b="1" dirty="0"/>
              <a:t> </a:t>
            </a:r>
            <a:r>
              <a:rPr lang="ru-RU" sz="2800" b="1" dirty="0" err="1"/>
              <a:t>надати</a:t>
            </a:r>
            <a:r>
              <a:rPr lang="ru-RU" sz="2800" b="1" dirty="0"/>
              <a:t> </a:t>
            </a:r>
            <a:r>
              <a:rPr lang="ru-RU" sz="2800" b="1" dirty="0" err="1"/>
              <a:t>таку</a:t>
            </a:r>
            <a:r>
              <a:rPr lang="ru-RU" sz="2800" b="1" dirty="0"/>
              <a:t> </a:t>
            </a:r>
            <a:r>
              <a:rPr lang="ru-RU" sz="2800" b="1" dirty="0" err="1"/>
              <a:t>ділянку</a:t>
            </a:r>
            <a:r>
              <a:rPr lang="ru-RU" sz="2800" b="1" dirty="0"/>
              <a:t> не у </a:t>
            </a:r>
            <a:r>
              <a:rPr lang="ru-RU" sz="2800" b="1" dirty="0" err="1"/>
              <a:t>власність</a:t>
            </a:r>
            <a:endParaRPr lang="uk-UA" sz="2800" b="1" dirty="0"/>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10/24/2018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8" name="Title 7"/>
          <p:cNvSpPr>
            <a:spLocks noGrp="1"/>
          </p:cNvSpPr>
          <p:nvPr>
            <p:ph type="title"/>
          </p:nvPr>
        </p:nvSpPr>
        <p:spPr>
          <a:xfrm>
            <a:off x="152400" y="206514"/>
            <a:ext cx="8839200" cy="523220"/>
          </a:xfrm>
        </p:spPr>
        <p:txBody>
          <a:bodyPr/>
          <a:lstStyle/>
          <a:p>
            <a:pPr algn="ctr"/>
            <a:r>
              <a:rPr lang="ru-RU" b="1" dirty="0" err="1"/>
              <a:t>Земельні</a:t>
            </a:r>
            <a:r>
              <a:rPr lang="ru-RU" b="1" dirty="0"/>
              <a:t> </a:t>
            </a:r>
            <a:r>
              <a:rPr lang="ru-RU" b="1" dirty="0" err="1"/>
              <a:t>повноваження</a:t>
            </a:r>
            <a:r>
              <a:rPr lang="ru-RU" b="1" dirty="0"/>
              <a:t> ОТГ та </a:t>
            </a:r>
            <a:r>
              <a:rPr lang="ru-RU" b="1" dirty="0" err="1"/>
              <a:t>їх</a:t>
            </a:r>
            <a:r>
              <a:rPr lang="ru-RU" b="1" dirty="0"/>
              <a:t> рад.</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6C6463"/>
                </a:solidFill>
                <a:effectLst/>
                <a:uLnTx/>
                <a:uFillTx/>
                <a:latin typeface="Gill Sans MT" panose="020B0502020104020203" pitchFamily="34" charset="0"/>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870703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92436" y="729734"/>
            <a:ext cx="8799163" cy="5975865"/>
          </a:xfrm>
          <a:ln>
            <a:solidFill>
              <a:schemeClr val="tx1"/>
            </a:solidFill>
          </a:ln>
        </p:spPr>
        <p:txBody>
          <a:bodyPr>
            <a:noAutofit/>
          </a:bodyPr>
          <a:lstStyle/>
          <a:p>
            <a:pPr marL="0" lvl="0" indent="0">
              <a:spcAft>
                <a:spcPts val="0"/>
              </a:spcAft>
              <a:buNone/>
            </a:pPr>
            <a:endParaRPr lang="ru-RU" sz="2800" b="1" dirty="0"/>
          </a:p>
          <a:p>
            <a:pPr marL="0" lvl="0" indent="0">
              <a:spcAft>
                <a:spcPts val="0"/>
              </a:spcAft>
              <a:buNone/>
            </a:pPr>
            <a:endParaRPr lang="ru-RU" sz="2800" b="1" dirty="0"/>
          </a:p>
          <a:p>
            <a:pPr marL="0" lvl="0" indent="0" algn="ctr">
              <a:spcAft>
                <a:spcPts val="0"/>
              </a:spcAft>
              <a:buNone/>
            </a:pPr>
            <a:r>
              <a:rPr lang="ru-RU" sz="2800" b="1" dirty="0"/>
              <a:t>РИЗИК 2:  </a:t>
            </a:r>
          </a:p>
          <a:p>
            <a:pPr marL="0" lvl="0" indent="0">
              <a:spcAft>
                <a:spcPts val="0"/>
              </a:spcAft>
              <a:buNone/>
            </a:pPr>
            <a:r>
              <a:rPr lang="ru-RU" sz="2800" b="1" dirty="0"/>
              <a:t>ч 4. ст. 9 Закону «Про </a:t>
            </a:r>
            <a:r>
              <a:rPr lang="ru-RU" sz="2800" b="1" dirty="0" err="1"/>
              <a:t>оренду</a:t>
            </a:r>
            <a:r>
              <a:rPr lang="ru-RU" sz="2800" b="1" dirty="0"/>
              <a:t> </a:t>
            </a:r>
            <a:r>
              <a:rPr lang="ru-RU" sz="2800" b="1" dirty="0" err="1"/>
              <a:t>землі</a:t>
            </a:r>
            <a:r>
              <a:rPr lang="ru-RU" sz="2800" b="1" dirty="0"/>
              <a:t>» гласить: Не </a:t>
            </a:r>
            <a:r>
              <a:rPr lang="ru-RU" sz="2800" b="1" dirty="0" err="1"/>
              <a:t>допускається</a:t>
            </a:r>
            <a:r>
              <a:rPr lang="ru-RU" sz="2800" b="1" dirty="0"/>
              <a:t> </a:t>
            </a:r>
            <a:r>
              <a:rPr lang="ru-RU" sz="2800" b="1" dirty="0" err="1"/>
              <a:t>відчуження</a:t>
            </a:r>
            <a:r>
              <a:rPr lang="ru-RU" sz="2800" b="1" dirty="0"/>
              <a:t> </a:t>
            </a:r>
            <a:r>
              <a:rPr lang="ru-RU" sz="2800" b="1" dirty="0" err="1"/>
              <a:t>орендованих</a:t>
            </a:r>
            <a:r>
              <a:rPr lang="ru-RU" sz="2800" b="1" dirty="0"/>
              <a:t> </a:t>
            </a:r>
            <a:r>
              <a:rPr lang="ru-RU" sz="2800" b="1" dirty="0" err="1"/>
              <a:t>земельних</a:t>
            </a:r>
            <a:r>
              <a:rPr lang="ru-RU" sz="2800" b="1" dirty="0"/>
              <a:t> </a:t>
            </a:r>
            <a:r>
              <a:rPr lang="ru-RU" sz="2800" b="1" dirty="0" err="1"/>
              <a:t>ділянок</a:t>
            </a:r>
            <a:r>
              <a:rPr lang="ru-RU" sz="2800" b="1" dirty="0"/>
              <a:t> </a:t>
            </a:r>
            <a:r>
              <a:rPr lang="ru-RU" sz="2800" b="1" dirty="0" err="1"/>
              <a:t>державної</a:t>
            </a:r>
            <a:r>
              <a:rPr lang="ru-RU" sz="2800" b="1" dirty="0"/>
              <a:t> </a:t>
            </a:r>
            <a:r>
              <a:rPr lang="ru-RU" sz="2800" b="1" dirty="0" err="1"/>
              <a:t>або</a:t>
            </a:r>
            <a:r>
              <a:rPr lang="ru-RU" sz="2800" b="1" dirty="0"/>
              <a:t> </a:t>
            </a:r>
            <a:r>
              <a:rPr lang="ru-RU" sz="2800" b="1" dirty="0" err="1"/>
              <a:t>комунальної</a:t>
            </a:r>
            <a:r>
              <a:rPr lang="ru-RU" sz="2800" b="1" dirty="0"/>
              <a:t> </a:t>
            </a:r>
            <a:r>
              <a:rPr lang="ru-RU" sz="2800" b="1" dirty="0" err="1"/>
              <a:t>власності</a:t>
            </a:r>
            <a:r>
              <a:rPr lang="ru-RU" sz="2800" b="1" dirty="0"/>
              <a:t> без </a:t>
            </a:r>
            <a:r>
              <a:rPr lang="ru-RU" sz="2800" b="1" dirty="0" err="1"/>
              <a:t>згоди</a:t>
            </a:r>
            <a:r>
              <a:rPr lang="ru-RU" sz="2800" b="1" dirty="0"/>
              <a:t> на </a:t>
            </a:r>
            <a:r>
              <a:rPr lang="ru-RU" sz="2800" b="1" dirty="0" err="1"/>
              <a:t>це</a:t>
            </a:r>
            <a:r>
              <a:rPr lang="ru-RU" sz="2800" b="1" dirty="0"/>
              <a:t> </a:t>
            </a:r>
            <a:r>
              <a:rPr lang="ru-RU" sz="2800" b="1" dirty="0" err="1"/>
              <a:t>орендаря</a:t>
            </a:r>
            <a:r>
              <a:rPr lang="ru-RU" sz="2800" b="1" dirty="0"/>
              <a:t>.</a:t>
            </a:r>
          </a:p>
          <a:p>
            <a:pPr marL="0" lvl="0" indent="0">
              <a:buNone/>
            </a:pPr>
            <a:r>
              <a:rPr lang="ru-RU" sz="2800" b="1" dirty="0"/>
              <a:t>.</a:t>
            </a:r>
            <a:endParaRPr lang="en-US" sz="2800" b="1" dirty="0"/>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10/24/2018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8" name="Title 7"/>
          <p:cNvSpPr>
            <a:spLocks noGrp="1"/>
          </p:cNvSpPr>
          <p:nvPr>
            <p:ph type="title"/>
          </p:nvPr>
        </p:nvSpPr>
        <p:spPr>
          <a:xfrm>
            <a:off x="152400" y="206514"/>
            <a:ext cx="8839200" cy="523220"/>
          </a:xfrm>
        </p:spPr>
        <p:txBody>
          <a:bodyPr/>
          <a:lstStyle/>
          <a:p>
            <a:pPr algn="ctr"/>
            <a:r>
              <a:rPr lang="ru-RU" b="1" dirty="0" err="1"/>
              <a:t>Земельні</a:t>
            </a:r>
            <a:r>
              <a:rPr lang="ru-RU" b="1" dirty="0"/>
              <a:t> </a:t>
            </a:r>
            <a:r>
              <a:rPr lang="ru-RU" b="1" dirty="0" err="1"/>
              <a:t>повноваження</a:t>
            </a:r>
            <a:r>
              <a:rPr lang="ru-RU" b="1" dirty="0"/>
              <a:t> ОТГ та </a:t>
            </a:r>
            <a:r>
              <a:rPr lang="ru-RU" b="1" dirty="0" err="1"/>
              <a:t>їх</a:t>
            </a:r>
            <a:r>
              <a:rPr lang="ru-RU" b="1" dirty="0"/>
              <a:t> рад.</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6C6463"/>
                </a:solidFill>
                <a:effectLst/>
                <a:uLnTx/>
                <a:uFillTx/>
                <a:latin typeface="Gill Sans MT" panose="020B0502020104020203" pitchFamily="34" charset="0"/>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882473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2400" y="1371600"/>
            <a:ext cx="8839200" cy="5334000"/>
          </a:xfrm>
        </p:spPr>
        <p:txBody>
          <a:bodyPr/>
          <a:lstStyle/>
          <a:p>
            <a:pPr marL="0" lvl="0" indent="0">
              <a:buNone/>
            </a:pPr>
            <a:r>
              <a:rPr lang="ru-RU" sz="2800" b="1" dirty="0"/>
              <a:t>КРІМ ТОГО: </a:t>
            </a:r>
            <a:r>
              <a:rPr lang="ru-RU" sz="2800" b="1" dirty="0" err="1"/>
              <a:t>розпорядження</a:t>
            </a:r>
            <a:r>
              <a:rPr lang="ru-RU" sz="2800" b="1" dirty="0"/>
              <a:t> КМУ не </a:t>
            </a:r>
            <a:r>
              <a:rPr lang="ru-RU" sz="2800" b="1" dirty="0" err="1"/>
              <a:t>передає</a:t>
            </a:r>
            <a:r>
              <a:rPr lang="ru-RU" sz="2800" b="1" dirty="0"/>
              <a:t> радам ОТГ </a:t>
            </a:r>
            <a:r>
              <a:rPr lang="ru-RU" sz="2800" b="1" dirty="0" err="1"/>
              <a:t>управлінські</a:t>
            </a:r>
            <a:r>
              <a:rPr lang="ru-RU" sz="2800" b="1" dirty="0"/>
              <a:t> </a:t>
            </a:r>
            <a:r>
              <a:rPr lang="ru-RU" sz="2800" b="1" dirty="0" err="1"/>
              <a:t>повноваження</a:t>
            </a:r>
            <a:r>
              <a:rPr lang="ru-RU" sz="2800" b="1" dirty="0"/>
              <a:t> </a:t>
            </a:r>
            <a:r>
              <a:rPr lang="ru-RU" sz="2800" b="1" dirty="0" err="1"/>
              <a:t>щодо</a:t>
            </a:r>
            <a:r>
              <a:rPr lang="ru-RU" sz="2800" b="1" dirty="0"/>
              <a:t> </a:t>
            </a:r>
            <a:r>
              <a:rPr lang="ru-RU" sz="2800" b="1" dirty="0" err="1"/>
              <a:t>землі</a:t>
            </a:r>
            <a:r>
              <a:rPr lang="ru-RU" sz="2800" b="1" dirty="0"/>
              <a:t>.</a:t>
            </a:r>
          </a:p>
          <a:p>
            <a:pPr marL="0" lvl="0" indent="0">
              <a:buNone/>
            </a:pPr>
            <a:endParaRPr lang="ru-RU" sz="2800" b="1" dirty="0"/>
          </a:p>
          <a:p>
            <a:pPr marL="0" lvl="0" indent="0" algn="ctr">
              <a:spcAft>
                <a:spcPts val="0"/>
              </a:spcAft>
              <a:buNone/>
            </a:pPr>
            <a:r>
              <a:rPr lang="uk-UA" sz="2800" b="1" dirty="0"/>
              <a:t>ОТЖЕ, ПОТРІБНІ ЗАКОНИ:</a:t>
            </a:r>
          </a:p>
          <a:p>
            <a:pPr marL="514350" lvl="0" indent="-514350">
              <a:spcAft>
                <a:spcPts val="0"/>
              </a:spcAft>
              <a:buFont typeface="Arial"/>
              <a:buAutoNum type="arabicParenR"/>
            </a:pPr>
            <a:r>
              <a:rPr lang="uk-UA" sz="2800" b="1" dirty="0"/>
              <a:t>про земельні повноваження ОТГ – зміни до ЗКУ;</a:t>
            </a:r>
          </a:p>
          <a:p>
            <a:pPr marL="514350" lvl="0" indent="-514350">
              <a:spcAft>
                <a:spcPts val="0"/>
              </a:spcAft>
              <a:buFont typeface="Arial"/>
              <a:buAutoNum type="arabicParenR"/>
            </a:pPr>
            <a:r>
              <a:rPr lang="ru-RU" sz="2800" b="1" dirty="0"/>
              <a:t>Про </a:t>
            </a:r>
            <a:r>
              <a:rPr lang="ru-RU" sz="2800" b="1" dirty="0" err="1"/>
              <a:t>одноразову</a:t>
            </a:r>
            <a:r>
              <a:rPr lang="ru-RU" sz="2800" b="1" dirty="0"/>
              <a:t> передачу у </a:t>
            </a:r>
            <a:r>
              <a:rPr lang="ru-RU" sz="2800" b="1" dirty="0" err="1"/>
              <a:t>власність</a:t>
            </a:r>
            <a:r>
              <a:rPr lang="ru-RU" sz="2800" b="1" dirty="0"/>
              <a:t> ОТГ </a:t>
            </a:r>
            <a:r>
              <a:rPr lang="ru-RU" sz="2800" b="1" dirty="0" err="1"/>
              <a:t>всіх</a:t>
            </a:r>
            <a:r>
              <a:rPr lang="ru-RU" sz="2800" b="1" dirty="0"/>
              <a:t> земель за межами </a:t>
            </a:r>
            <a:r>
              <a:rPr lang="ru-RU" sz="2800" b="1" dirty="0" err="1"/>
              <a:t>населених</a:t>
            </a:r>
            <a:r>
              <a:rPr lang="ru-RU" sz="2800" b="1" dirty="0"/>
              <a:t> </a:t>
            </a:r>
            <a:r>
              <a:rPr lang="ru-RU" sz="2800" b="1" dirty="0" err="1"/>
              <a:t>пунктів</a:t>
            </a:r>
            <a:r>
              <a:rPr lang="ru-RU" sz="2800" b="1" dirty="0"/>
              <a:t>, </a:t>
            </a:r>
            <a:r>
              <a:rPr lang="ru-RU" sz="2800" b="1" dirty="0" err="1"/>
              <a:t>крім</a:t>
            </a:r>
            <a:r>
              <a:rPr lang="ru-RU" sz="2800" b="1" dirty="0"/>
              <a:t> земель </a:t>
            </a:r>
            <a:r>
              <a:rPr lang="ru-RU" sz="2800" b="1" dirty="0" err="1"/>
              <a:t>приватної</a:t>
            </a:r>
            <a:r>
              <a:rPr lang="ru-RU" sz="2800" b="1" dirty="0"/>
              <a:t> і </a:t>
            </a:r>
            <a:r>
              <a:rPr lang="ru-RU" sz="2800" b="1" dirty="0" err="1"/>
              <a:t>державної</a:t>
            </a:r>
            <a:r>
              <a:rPr lang="ru-RU" sz="2800" b="1" dirty="0"/>
              <a:t> </a:t>
            </a:r>
            <a:r>
              <a:rPr lang="ru-RU" sz="2800" b="1" dirty="0" err="1"/>
              <a:t>власності</a:t>
            </a:r>
            <a:endParaRPr lang="uk-UA" dirty="0"/>
          </a:p>
        </p:txBody>
      </p:sp>
      <p:sp>
        <p:nvSpPr>
          <p:cNvPr id="3" name="Дата 2"/>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10/24/2018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Нижний колонтитул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C6463"/>
                </a:solidFill>
                <a:effectLst/>
                <a:uLnTx/>
                <a:uFillTx/>
                <a:latin typeface="Gill Sans MT"/>
                <a:ea typeface="+mn-ea"/>
              </a:rPr>
              <a:t>FOOTER GOES HERE</a:t>
            </a:r>
          </a:p>
        </p:txBody>
      </p:sp>
      <p:sp>
        <p:nvSpPr>
          <p:cNvPr id="5" name="Номер слайда 4"/>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6" name="Заголовок 5"/>
          <p:cNvSpPr>
            <a:spLocks noGrp="1"/>
          </p:cNvSpPr>
          <p:nvPr>
            <p:ph type="title"/>
          </p:nvPr>
        </p:nvSpPr>
        <p:spPr>
          <a:xfrm>
            <a:off x="152400" y="391180"/>
            <a:ext cx="8839200" cy="523220"/>
          </a:xfrm>
        </p:spPr>
        <p:txBody>
          <a:bodyPr/>
          <a:lstStyle/>
          <a:p>
            <a:pPr algn="ctr"/>
            <a:r>
              <a:rPr lang="ru-RU" b="1" dirty="0" err="1"/>
              <a:t>Земельні</a:t>
            </a:r>
            <a:r>
              <a:rPr lang="ru-RU" b="1" dirty="0"/>
              <a:t> </a:t>
            </a:r>
            <a:r>
              <a:rPr lang="ru-RU" b="1" dirty="0" err="1"/>
              <a:t>повноваження</a:t>
            </a:r>
            <a:r>
              <a:rPr lang="ru-RU" b="1" dirty="0"/>
              <a:t> ОТГ та </a:t>
            </a:r>
            <a:r>
              <a:rPr lang="ru-RU" b="1" dirty="0" err="1"/>
              <a:t>їх</a:t>
            </a:r>
            <a:r>
              <a:rPr lang="ru-RU" b="1" dirty="0"/>
              <a:t> рад.</a:t>
            </a:r>
            <a:endParaRPr lang="uk-UA" dirty="0"/>
          </a:p>
        </p:txBody>
      </p:sp>
    </p:spTree>
    <p:extLst>
      <p:ext uri="{BB962C8B-B14F-4D97-AF65-F5344CB8AC3E}">
        <p14:creationId xmlns:p14="http://schemas.microsoft.com/office/powerpoint/2010/main" val="281472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1295400"/>
            <a:ext cx="8839200" cy="5225534"/>
          </a:xfrm>
          <a:ln>
            <a:solidFill>
              <a:schemeClr val="tx1"/>
            </a:solidFill>
          </a:ln>
        </p:spPr>
        <p:txBody>
          <a:bodyPr>
            <a:noAutofit/>
          </a:bodyPr>
          <a:lstStyle/>
          <a:p>
            <a:pPr marL="0" indent="0" algn="ctr">
              <a:buNone/>
            </a:pPr>
            <a:r>
              <a:rPr lang="uk-UA" sz="2400" b="1" dirty="0"/>
              <a:t>Чи передбачає чинне земельне законодавство таких суб’єктів як ОТГ та рада ОТГ?</a:t>
            </a:r>
          </a:p>
          <a:p>
            <a:pPr marL="0" indent="0">
              <a:buNone/>
            </a:pPr>
            <a:r>
              <a:rPr lang="uk-UA" sz="2400" b="1" dirty="0"/>
              <a:t>На жаль, ні. Адже:</a:t>
            </a:r>
          </a:p>
          <a:p>
            <a:pPr marL="0" indent="0">
              <a:buNone/>
            </a:pPr>
            <a:r>
              <a:rPr lang="uk-UA" sz="2400" b="1" dirty="0"/>
              <a:t>1) ч. 4. ст. 8 Закону України «Про добровільне об'єднання територіальних громад»: </a:t>
            </a:r>
            <a:r>
              <a:rPr lang="uk-UA" sz="2400" b="1" dirty="0">
                <a:solidFill>
                  <a:srgbClr val="FF0000"/>
                </a:solidFill>
              </a:rPr>
              <a:t>Найменування представницького органу місцевого самоврядування об’єднаної територіальної громади </a:t>
            </a:r>
            <a:r>
              <a:rPr lang="uk-UA" sz="2400" b="1" dirty="0"/>
              <a:t>як юридичної особи складається з частини, яка є похідною від власного найменування населеного пункту, визначеного її адміністративним центром, у формі прикметника та відповідного загального найменування представницького органу місцевого самоврядування (</a:t>
            </a:r>
            <a:r>
              <a:rPr lang="uk-UA" sz="2400" b="1" dirty="0">
                <a:solidFill>
                  <a:srgbClr val="FF0000"/>
                </a:solidFill>
              </a:rPr>
              <a:t>сільська, селищна, міська рада</a:t>
            </a:r>
            <a:r>
              <a:rPr lang="uk-UA" sz="2400" b="1" dirty="0"/>
              <a:t>).</a:t>
            </a:r>
            <a:endParaRPr lang="en-US" sz="2400" b="1" dirty="0"/>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2</a:t>
            </a:fld>
            <a:endParaRPr lang="en-US"/>
          </a:p>
        </p:txBody>
      </p:sp>
      <p:sp>
        <p:nvSpPr>
          <p:cNvPr id="8" name="Title 7"/>
          <p:cNvSpPr>
            <a:spLocks noGrp="1"/>
          </p:cNvSpPr>
          <p:nvPr>
            <p:ph type="title"/>
          </p:nvPr>
        </p:nvSpPr>
        <p:spPr>
          <a:xfrm>
            <a:off x="152400" y="-520482"/>
            <a:ext cx="8839200" cy="1815882"/>
          </a:xfrm>
        </p:spPr>
        <p:txBody>
          <a:bodyPr/>
          <a:lstStyle/>
          <a:p>
            <a:pPr algn="ctr"/>
            <a:r>
              <a:rPr lang="uk-UA" b="1" dirty="0"/>
              <a:t/>
            </a:r>
            <a:br>
              <a:rPr lang="uk-UA" b="1" dirty="0"/>
            </a:br>
            <a:r>
              <a:rPr lang="uk-UA" b="1" dirty="0"/>
              <a:t/>
            </a:r>
            <a:br>
              <a:rPr lang="uk-UA" b="1" dirty="0"/>
            </a:br>
            <a:r>
              <a:rPr lang="uk-UA" b="1" dirty="0"/>
              <a:t>Земельні повноваження ОТГ та їх рад: які існують правові колізії </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2195718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805934"/>
            <a:ext cx="8839200" cy="5899666"/>
          </a:xfrm>
          <a:ln>
            <a:solidFill>
              <a:schemeClr val="tx1"/>
            </a:solidFill>
          </a:ln>
        </p:spPr>
        <p:txBody>
          <a:bodyPr>
            <a:noAutofit/>
          </a:bodyPr>
          <a:lstStyle/>
          <a:p>
            <a:pPr marL="0" lvl="0" indent="0" algn="ctr">
              <a:lnSpc>
                <a:spcPct val="107000"/>
              </a:lnSpc>
              <a:spcAft>
                <a:spcPts val="0"/>
              </a:spcAft>
              <a:buNone/>
            </a:pPr>
            <a:r>
              <a:rPr lang="uk-UA" sz="2700" b="1" dirty="0">
                <a:latin typeface="Times New Roman" panose="02020603050405020304" pitchFamily="18" charset="0"/>
                <a:ea typeface="Times New Roman" panose="02020603050405020304" pitchFamily="18" charset="0"/>
                <a:cs typeface="Times New Roman" panose="02020603050405020304" pitchFamily="18" charset="0"/>
              </a:rPr>
              <a:t>Передача земель державної власності у власність ОТГ</a:t>
            </a:r>
          </a:p>
          <a:p>
            <a:pPr marL="0" lvl="0" indent="0" algn="just">
              <a:lnSpc>
                <a:spcPct val="107000"/>
              </a:lnSpc>
              <a:spcAft>
                <a:spcPts val="0"/>
              </a:spcAft>
              <a:buNone/>
            </a:pPr>
            <a:r>
              <a:rPr lang="uk-UA" sz="2600" b="1" dirty="0">
                <a:latin typeface="Times New Roman" panose="02020603050405020304" pitchFamily="18" charset="0"/>
                <a:ea typeface="Times New Roman" panose="02020603050405020304" pitchFamily="18" charset="0"/>
                <a:cs typeface="Times New Roman" panose="02020603050405020304" pitchFamily="18" charset="0"/>
              </a:rPr>
              <a:t>1) Проект Закону України </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«Про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внесення</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змін</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до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деяких</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законодавчих</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актів</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щодо</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розширення</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повноважень</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органів</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місцевого</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самоврядування</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з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управління</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земельними</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ресурсами та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посилення</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державного контролю за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використанням</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і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охороною</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земель» (№4355),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прийнятий</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у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першому</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ea typeface="Times New Roman" panose="02020603050405020304" pitchFamily="18" charset="0"/>
                <a:cs typeface="Times New Roman" panose="02020603050405020304" pitchFamily="18" charset="0"/>
              </a:rPr>
              <a:t>читанні</a:t>
            </a: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 але…</a:t>
            </a:r>
            <a:endParaRPr lang="uk-UA" sz="2600" b="1"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7000"/>
              </a:lnSpc>
              <a:spcAft>
                <a:spcPts val="0"/>
              </a:spcAft>
              <a:buNone/>
            </a:pPr>
            <a:endParaRPr lang="uk-UA" sz="2600"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7000"/>
              </a:lnSpc>
              <a:spcAft>
                <a:spcPts val="0"/>
              </a:spcAft>
              <a:buNone/>
            </a:pPr>
            <a:r>
              <a:rPr lang="uk-UA" sz="2600" b="1" dirty="0">
                <a:latin typeface="Times New Roman" panose="02020603050405020304" pitchFamily="18" charset="0"/>
                <a:ea typeface="Times New Roman" panose="02020603050405020304" pitchFamily="18" charset="0"/>
                <a:cs typeface="Times New Roman" panose="02020603050405020304" pitchFamily="18" charset="0"/>
              </a:rPr>
              <a:t>2) 18.09.17 - Кабінет Міністрів України </a:t>
            </a:r>
            <a:r>
              <a:rPr lang="uk-UA" sz="2600" b="1" dirty="0" err="1">
                <a:latin typeface="Times New Roman" panose="02020603050405020304" pitchFamily="18" charset="0"/>
                <a:ea typeface="Times New Roman" panose="02020603050405020304" pitchFamily="18" charset="0"/>
                <a:cs typeface="Times New Roman" panose="02020603050405020304" pitchFamily="18" charset="0"/>
              </a:rPr>
              <a:t>вніс</a:t>
            </a:r>
            <a:r>
              <a:rPr lang="uk-UA" sz="2600" b="1" dirty="0">
                <a:latin typeface="Times New Roman" panose="02020603050405020304" pitchFamily="18" charset="0"/>
                <a:ea typeface="Times New Roman" panose="02020603050405020304" pitchFamily="18" charset="0"/>
                <a:cs typeface="Times New Roman" panose="02020603050405020304" pitchFamily="18" charset="0"/>
              </a:rPr>
              <a:t> на розгляд ВРУ </a:t>
            </a:r>
            <a:r>
              <a:rPr lang="uk-UA" sz="2600" b="1" dirty="0">
                <a:latin typeface="Times New Roman" panose="02020603050405020304" pitchFamily="18" charset="0"/>
                <a:ea typeface="Times New Roman" panose="02020603050405020304" pitchFamily="18" charset="0"/>
              </a:rPr>
              <a:t>проект Закону України «Про внесення змін до деяких законодавчих актів України щодо управління земельними ресурсами в межах території об'єднаних територіальних громад» (№ 7118). </a:t>
            </a:r>
          </a:p>
          <a:p>
            <a:pPr marL="514350" indent="-514350">
              <a:buAutoNum type="arabicParenR"/>
            </a:pPr>
            <a:endParaRPr lang="ru-RU" sz="2800" b="1" dirty="0"/>
          </a:p>
          <a:p>
            <a:pPr marL="0" indent="0">
              <a:buNone/>
            </a:pPr>
            <a:endParaRPr lang="en-US" sz="2600" b="1" dirty="0"/>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10/24/2018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8" name="Title 7"/>
          <p:cNvSpPr>
            <a:spLocks noGrp="1"/>
          </p:cNvSpPr>
          <p:nvPr>
            <p:ph type="title"/>
          </p:nvPr>
        </p:nvSpPr>
        <p:spPr>
          <a:xfrm>
            <a:off x="152400" y="282714"/>
            <a:ext cx="8839200" cy="523220"/>
          </a:xfrm>
        </p:spPr>
        <p:txBody>
          <a:bodyPr/>
          <a:lstStyle/>
          <a:p>
            <a:pPr algn="ctr"/>
            <a:r>
              <a:rPr lang="ru-RU" b="1" dirty="0" err="1"/>
              <a:t>Земельні</a:t>
            </a:r>
            <a:r>
              <a:rPr lang="ru-RU" b="1" dirty="0"/>
              <a:t> </a:t>
            </a:r>
            <a:r>
              <a:rPr lang="ru-RU" b="1" dirty="0" err="1"/>
              <a:t>повноваження</a:t>
            </a:r>
            <a:r>
              <a:rPr lang="ru-RU" b="1" dirty="0"/>
              <a:t> ОТГ та </a:t>
            </a:r>
            <a:r>
              <a:rPr lang="ru-RU" b="1" dirty="0" err="1"/>
              <a:t>їх</a:t>
            </a:r>
            <a:r>
              <a:rPr lang="ru-RU" b="1" dirty="0"/>
              <a:t> рад.</a:t>
            </a:r>
            <a:endParaRPr lang="en-US" b="1" dirty="0"/>
          </a:p>
        </p:txBody>
      </p:sp>
    </p:spTree>
    <p:extLst>
      <p:ext uri="{BB962C8B-B14F-4D97-AF65-F5344CB8AC3E}">
        <p14:creationId xmlns:p14="http://schemas.microsoft.com/office/powerpoint/2010/main" val="172768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xmlns="" id="{3F54936E-0998-4463-A2B0-1539F2FEE0EF}"/>
              </a:ext>
            </a:extLst>
          </p:cNvPr>
          <p:cNvSpPr>
            <a:spLocks noGrp="1"/>
          </p:cNvSpPr>
          <p:nvPr>
            <p:ph idx="1"/>
          </p:nvPr>
        </p:nvSpPr>
        <p:spPr/>
        <p:txBody>
          <a:bodyPr/>
          <a:lstStyle/>
          <a:p>
            <a:pPr marL="0" indent="0" algn="ctr">
              <a:buNone/>
            </a:pPr>
            <a:r>
              <a:rPr lang="ru-RU" sz="2800" b="1" dirty="0"/>
              <a:t>У </a:t>
            </a:r>
            <a:r>
              <a:rPr lang="ru-RU" sz="2800" b="1" dirty="0" err="1"/>
              <a:t>Законі</a:t>
            </a:r>
            <a:r>
              <a:rPr lang="ru-RU" sz="2800" b="1" dirty="0"/>
              <a:t> про </a:t>
            </a:r>
            <a:r>
              <a:rPr lang="ru-RU" sz="2800" b="1" dirty="0" err="1"/>
              <a:t>землеустрій</a:t>
            </a:r>
            <a:r>
              <a:rPr lang="ru-RU" sz="2800" b="1" dirty="0"/>
              <a:t>:</a:t>
            </a:r>
          </a:p>
          <a:p>
            <a:pPr marL="0" indent="0">
              <a:buNone/>
            </a:pPr>
            <a:r>
              <a:rPr lang="ru-RU" sz="2800" dirty="0"/>
              <a:t>Стаття 46-1. </a:t>
            </a:r>
            <a:r>
              <a:rPr lang="ru-RU" sz="2800" dirty="0" err="1"/>
              <a:t>Проекти</a:t>
            </a:r>
            <a:r>
              <a:rPr lang="ru-RU" sz="2800" dirty="0"/>
              <a:t> </a:t>
            </a:r>
            <a:r>
              <a:rPr lang="ru-RU" sz="2800" dirty="0" err="1"/>
              <a:t>землеустрою</a:t>
            </a:r>
            <a:r>
              <a:rPr lang="ru-RU" sz="2800" dirty="0"/>
              <a:t> </a:t>
            </a:r>
            <a:r>
              <a:rPr lang="ru-RU" sz="2800" dirty="0" err="1"/>
              <a:t>щодо</a:t>
            </a:r>
            <a:r>
              <a:rPr lang="ru-RU" sz="2800" dirty="0"/>
              <a:t> </a:t>
            </a:r>
            <a:r>
              <a:rPr lang="ru-RU" sz="2800" dirty="0" err="1"/>
              <a:t>встановлення</a:t>
            </a:r>
            <a:r>
              <a:rPr lang="ru-RU" sz="2800" dirty="0"/>
              <a:t> (</a:t>
            </a:r>
            <a:r>
              <a:rPr lang="ru-RU" sz="2800" dirty="0" err="1"/>
              <a:t>зміни</a:t>
            </a:r>
            <a:r>
              <a:rPr lang="ru-RU" sz="2800" dirty="0"/>
              <a:t>) меж </a:t>
            </a:r>
            <a:r>
              <a:rPr lang="ru-RU" sz="2800" dirty="0" err="1"/>
              <a:t>об’єднаних</a:t>
            </a:r>
            <a:r>
              <a:rPr lang="ru-RU" sz="2800" dirty="0"/>
              <a:t> </a:t>
            </a:r>
            <a:r>
              <a:rPr lang="ru-RU" sz="2800" dirty="0" err="1"/>
              <a:t>територіальних</a:t>
            </a:r>
            <a:r>
              <a:rPr lang="ru-RU" sz="2800" dirty="0"/>
              <a:t> громад</a:t>
            </a:r>
          </a:p>
          <a:p>
            <a:endParaRPr lang="uk-UA" dirty="0"/>
          </a:p>
        </p:txBody>
      </p:sp>
      <p:sp>
        <p:nvSpPr>
          <p:cNvPr id="3" name="Місце для дати 2">
            <a:extLst>
              <a:ext uri="{FF2B5EF4-FFF2-40B4-BE49-F238E27FC236}">
                <a16:creationId xmlns:a16="http://schemas.microsoft.com/office/drawing/2014/main" xmlns="" id="{40741D04-CF5C-4F6A-BA6E-BA5C8DEA6466}"/>
              </a:ext>
            </a:extLst>
          </p:cNvPr>
          <p:cNvSpPr>
            <a:spLocks noGrp="1"/>
          </p:cNvSpPr>
          <p:nvPr>
            <p:ph type="dt" sz="half" idx="2"/>
          </p:nvPr>
        </p:nvSpPr>
        <p:spPr/>
        <p:txBody>
          <a:bodyPr/>
          <a:lstStyle/>
          <a:p>
            <a:fld id="{414FB1AD-D69E-B741-965A-0BAE826C2FA6}" type="datetime1">
              <a:rPr lang="en-US" smtClean="0"/>
              <a:pPr/>
              <a:t>10/24/2018</a:t>
            </a:fld>
            <a:endParaRPr lang="en-US"/>
          </a:p>
        </p:txBody>
      </p:sp>
      <p:sp>
        <p:nvSpPr>
          <p:cNvPr id="4" name="Місце для нижнього колонтитула 3">
            <a:extLst>
              <a:ext uri="{FF2B5EF4-FFF2-40B4-BE49-F238E27FC236}">
                <a16:creationId xmlns:a16="http://schemas.microsoft.com/office/drawing/2014/main" xmlns="" id="{AD671E1A-93F8-46DA-A701-7C24D6B8433E}"/>
              </a:ext>
            </a:extLst>
          </p:cNvPr>
          <p:cNvSpPr>
            <a:spLocks noGrp="1"/>
          </p:cNvSpPr>
          <p:nvPr>
            <p:ph type="ftr" sz="quarter" idx="3"/>
          </p:nvPr>
        </p:nvSpPr>
        <p:spPr/>
        <p:txBody>
          <a:bodyPr/>
          <a:lstStyle/>
          <a:p>
            <a:r>
              <a:rPr lang="en-US"/>
              <a:t>FOOTER GOES HERE</a:t>
            </a:r>
          </a:p>
        </p:txBody>
      </p:sp>
      <p:sp>
        <p:nvSpPr>
          <p:cNvPr id="5" name="Місце для номера слайда 4">
            <a:extLst>
              <a:ext uri="{FF2B5EF4-FFF2-40B4-BE49-F238E27FC236}">
                <a16:creationId xmlns:a16="http://schemas.microsoft.com/office/drawing/2014/main" xmlns="" id="{143A3B7F-3BEC-41AB-B57B-CE4500928D30}"/>
              </a:ext>
            </a:extLst>
          </p:cNvPr>
          <p:cNvSpPr>
            <a:spLocks noGrp="1"/>
          </p:cNvSpPr>
          <p:nvPr>
            <p:ph type="sldNum" sz="quarter" idx="4"/>
          </p:nvPr>
        </p:nvSpPr>
        <p:spPr/>
        <p:txBody>
          <a:bodyPr/>
          <a:lstStyle/>
          <a:p>
            <a:fld id="{42782948-4DBE-204D-AB9E-B65E067054AE}" type="slidenum">
              <a:rPr lang="en-US" smtClean="0"/>
              <a:pPr/>
              <a:t>21</a:t>
            </a:fld>
            <a:endParaRPr lang="en-US"/>
          </a:p>
        </p:txBody>
      </p:sp>
      <p:sp>
        <p:nvSpPr>
          <p:cNvPr id="6" name="Заголовок 5">
            <a:extLst>
              <a:ext uri="{FF2B5EF4-FFF2-40B4-BE49-F238E27FC236}">
                <a16:creationId xmlns:a16="http://schemas.microsoft.com/office/drawing/2014/main" xmlns="" id="{F35433EB-4BCA-4D20-B72A-7719C447ABC0}"/>
              </a:ext>
            </a:extLst>
          </p:cNvPr>
          <p:cNvSpPr>
            <a:spLocks noGrp="1"/>
          </p:cNvSpPr>
          <p:nvPr>
            <p:ph type="title"/>
          </p:nvPr>
        </p:nvSpPr>
        <p:spPr>
          <a:xfrm>
            <a:off x="152400" y="417494"/>
            <a:ext cx="8839200" cy="954107"/>
          </a:xfrm>
        </p:spPr>
        <p:txBody>
          <a:bodyPr/>
          <a:lstStyle/>
          <a:p>
            <a:pPr algn="ctr"/>
            <a:r>
              <a:rPr lang="ru-RU" b="1" dirty="0"/>
              <a:t>Земельні </a:t>
            </a:r>
            <a:r>
              <a:rPr lang="ru-RU" b="1" dirty="0" err="1"/>
              <a:t>повноваження</a:t>
            </a:r>
            <a:r>
              <a:rPr lang="ru-RU" b="1" dirty="0"/>
              <a:t> ОТГ та </a:t>
            </a:r>
            <a:r>
              <a:rPr lang="ru-RU" b="1" dirty="0" err="1"/>
              <a:t>їх</a:t>
            </a:r>
            <a:r>
              <a:rPr lang="ru-RU" b="1" dirty="0"/>
              <a:t> рад. </a:t>
            </a:r>
            <a:br>
              <a:rPr lang="ru-RU" b="1" dirty="0"/>
            </a:br>
            <a:r>
              <a:rPr lang="ru-RU" b="1" dirty="0"/>
              <a:t>як </a:t>
            </a:r>
            <a:r>
              <a:rPr lang="ru-RU" b="1" dirty="0" err="1"/>
              <a:t>визначити</a:t>
            </a:r>
            <a:r>
              <a:rPr lang="ru-RU" b="1" dirty="0"/>
              <a:t> сферу </a:t>
            </a:r>
            <a:r>
              <a:rPr lang="ru-RU" b="1" dirty="0" err="1"/>
              <a:t>їх</a:t>
            </a:r>
            <a:r>
              <a:rPr lang="ru-RU" b="1" dirty="0"/>
              <a:t> </a:t>
            </a:r>
            <a:r>
              <a:rPr lang="ru-RU" b="1" dirty="0" err="1"/>
              <a:t>дії</a:t>
            </a:r>
            <a:r>
              <a:rPr lang="ru-RU" b="1" dirty="0"/>
              <a:t>?</a:t>
            </a:r>
            <a:endParaRPr lang="uk-UA" b="1" dirty="0"/>
          </a:p>
        </p:txBody>
      </p:sp>
    </p:spTree>
    <p:extLst>
      <p:ext uri="{BB962C8B-B14F-4D97-AF65-F5344CB8AC3E}">
        <p14:creationId xmlns:p14="http://schemas.microsoft.com/office/powerpoint/2010/main" val="2000574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xmlns="" id="{3F54936E-0998-4463-A2B0-1539F2FEE0EF}"/>
              </a:ext>
            </a:extLst>
          </p:cNvPr>
          <p:cNvSpPr>
            <a:spLocks noGrp="1"/>
          </p:cNvSpPr>
          <p:nvPr>
            <p:ph idx="1"/>
          </p:nvPr>
        </p:nvSpPr>
        <p:spPr>
          <a:xfrm>
            <a:off x="152400" y="1219199"/>
            <a:ext cx="8839200" cy="5486399"/>
          </a:xfrm>
        </p:spPr>
        <p:txBody>
          <a:bodyPr>
            <a:normAutofit fontScale="92500" lnSpcReduction="20000"/>
          </a:bodyPr>
          <a:lstStyle/>
          <a:p>
            <a:pPr marL="0" indent="0" algn="ctr">
              <a:buNone/>
            </a:pPr>
            <a:r>
              <a:rPr lang="ru-RU" sz="2800" b="1" dirty="0"/>
              <a:t>У </a:t>
            </a:r>
            <a:r>
              <a:rPr lang="ru-RU" sz="2800" b="1" dirty="0" err="1"/>
              <a:t>Законі</a:t>
            </a:r>
            <a:r>
              <a:rPr lang="ru-RU" sz="2800" b="1" dirty="0"/>
              <a:t> про </a:t>
            </a:r>
            <a:r>
              <a:rPr lang="ru-RU" sz="2800" b="1" dirty="0" err="1"/>
              <a:t>Державний</a:t>
            </a:r>
            <a:r>
              <a:rPr lang="ru-RU" sz="2800" b="1" dirty="0"/>
              <a:t> </a:t>
            </a:r>
            <a:r>
              <a:rPr lang="ru-RU" sz="2800" b="1" dirty="0" err="1"/>
              <a:t>земельний</a:t>
            </a:r>
            <a:r>
              <a:rPr lang="ru-RU" sz="2800" b="1" dirty="0"/>
              <a:t> кадастр:</a:t>
            </a:r>
          </a:p>
          <a:p>
            <a:r>
              <a:rPr lang="uk-UA" sz="2600" dirty="0"/>
              <a:t>Стаття 10. Об'єкти Державного земельного кадастру</a:t>
            </a:r>
          </a:p>
          <a:p>
            <a:r>
              <a:rPr lang="uk-UA" sz="2600" dirty="0"/>
              <a:t>1. Об'єктами Державного земельного кадастру є:</a:t>
            </a:r>
          </a:p>
          <a:p>
            <a:r>
              <a:rPr lang="uk-UA" sz="2600" dirty="0"/>
              <a:t>землі в межах державного кордону України;</a:t>
            </a:r>
          </a:p>
          <a:p>
            <a:r>
              <a:rPr lang="uk-UA" sz="2600" dirty="0"/>
              <a:t>землі в межах території адміністративно-територіальних одиниць;</a:t>
            </a:r>
          </a:p>
          <a:p>
            <a:r>
              <a:rPr lang="uk-UA" sz="2800" b="1" dirty="0"/>
              <a:t>землі в межах територій сільських, селищних та міських територіальних громад;</a:t>
            </a:r>
            <a:endParaRPr lang="uk-UA" sz="2800" dirty="0"/>
          </a:p>
          <a:p>
            <a:r>
              <a:rPr lang="uk-UA" sz="2600" dirty="0"/>
              <a:t>обмеження у використанні земель;</a:t>
            </a:r>
          </a:p>
          <a:p>
            <a:r>
              <a:rPr lang="uk-UA" sz="2600" dirty="0"/>
              <a:t>земельна ділянка».</a:t>
            </a:r>
          </a:p>
          <a:p>
            <a:pPr marL="0" indent="0">
              <a:buNone/>
            </a:pPr>
            <a:r>
              <a:rPr lang="ru-RU" sz="2800" b="1" dirty="0" err="1"/>
              <a:t>Стаття</a:t>
            </a:r>
            <a:r>
              <a:rPr lang="ru-RU" sz="2800" b="1" dirty="0"/>
              <a:t> 13-1. </a:t>
            </a:r>
            <a:r>
              <a:rPr lang="ru-RU" sz="2800" dirty="0"/>
              <a:t>Склад </a:t>
            </a:r>
            <a:r>
              <a:rPr lang="ru-RU" sz="2800" dirty="0" err="1"/>
              <a:t>відомостей</a:t>
            </a:r>
            <a:r>
              <a:rPr lang="ru-RU" sz="2800" dirty="0"/>
              <a:t> Державного земельного кадастру про </a:t>
            </a:r>
            <a:r>
              <a:rPr lang="ru-RU" sz="2800" dirty="0" err="1"/>
              <a:t>землі</a:t>
            </a:r>
            <a:r>
              <a:rPr lang="ru-RU" sz="2800" dirty="0"/>
              <a:t> в межах </a:t>
            </a:r>
            <a:r>
              <a:rPr lang="ru-RU" sz="2800" dirty="0" err="1"/>
              <a:t>територій</a:t>
            </a:r>
            <a:r>
              <a:rPr lang="ru-RU" sz="2800" dirty="0"/>
              <a:t> </a:t>
            </a:r>
            <a:r>
              <a:rPr lang="ru-RU" sz="2800" dirty="0" err="1"/>
              <a:t>сільських</a:t>
            </a:r>
            <a:r>
              <a:rPr lang="ru-RU" sz="2800" dirty="0"/>
              <a:t>, </a:t>
            </a:r>
            <a:r>
              <a:rPr lang="ru-RU" sz="2800" dirty="0" err="1"/>
              <a:t>селищних</a:t>
            </a:r>
            <a:r>
              <a:rPr lang="ru-RU" sz="2800" dirty="0"/>
              <a:t> та </a:t>
            </a:r>
            <a:r>
              <a:rPr lang="ru-RU" sz="2800" dirty="0" err="1"/>
              <a:t>міських</a:t>
            </a:r>
            <a:r>
              <a:rPr lang="ru-RU" sz="2800" dirty="0"/>
              <a:t> </a:t>
            </a:r>
            <a:r>
              <a:rPr lang="ru-RU" sz="2800" dirty="0" err="1"/>
              <a:t>територіальних</a:t>
            </a:r>
            <a:r>
              <a:rPr lang="ru-RU" sz="2800" dirty="0"/>
              <a:t> громад</a:t>
            </a:r>
            <a:endParaRPr lang="uk-UA" sz="2800" dirty="0"/>
          </a:p>
        </p:txBody>
      </p:sp>
      <p:sp>
        <p:nvSpPr>
          <p:cNvPr id="3" name="Місце для дати 2">
            <a:extLst>
              <a:ext uri="{FF2B5EF4-FFF2-40B4-BE49-F238E27FC236}">
                <a16:creationId xmlns:a16="http://schemas.microsoft.com/office/drawing/2014/main" xmlns="" id="{40741D04-CF5C-4F6A-BA6E-BA5C8DEA6466}"/>
              </a:ext>
            </a:extLst>
          </p:cNvPr>
          <p:cNvSpPr>
            <a:spLocks noGrp="1"/>
          </p:cNvSpPr>
          <p:nvPr>
            <p:ph type="dt" sz="half" idx="2"/>
          </p:nvPr>
        </p:nvSpPr>
        <p:spPr/>
        <p:txBody>
          <a:bodyPr/>
          <a:lstStyle/>
          <a:p>
            <a:fld id="{414FB1AD-D69E-B741-965A-0BAE826C2FA6}" type="datetime1">
              <a:rPr lang="en-US" smtClean="0"/>
              <a:pPr/>
              <a:t>10/24/2018</a:t>
            </a:fld>
            <a:endParaRPr lang="en-US"/>
          </a:p>
        </p:txBody>
      </p:sp>
      <p:sp>
        <p:nvSpPr>
          <p:cNvPr id="4" name="Місце для нижнього колонтитула 3">
            <a:extLst>
              <a:ext uri="{FF2B5EF4-FFF2-40B4-BE49-F238E27FC236}">
                <a16:creationId xmlns:a16="http://schemas.microsoft.com/office/drawing/2014/main" xmlns="" id="{AD671E1A-93F8-46DA-A701-7C24D6B8433E}"/>
              </a:ext>
            </a:extLst>
          </p:cNvPr>
          <p:cNvSpPr>
            <a:spLocks noGrp="1"/>
          </p:cNvSpPr>
          <p:nvPr>
            <p:ph type="ftr" sz="quarter" idx="3"/>
          </p:nvPr>
        </p:nvSpPr>
        <p:spPr/>
        <p:txBody>
          <a:bodyPr/>
          <a:lstStyle/>
          <a:p>
            <a:r>
              <a:rPr lang="en-US"/>
              <a:t>FOOTER GOES HERE</a:t>
            </a:r>
          </a:p>
        </p:txBody>
      </p:sp>
      <p:sp>
        <p:nvSpPr>
          <p:cNvPr id="5" name="Місце для номера слайда 4">
            <a:extLst>
              <a:ext uri="{FF2B5EF4-FFF2-40B4-BE49-F238E27FC236}">
                <a16:creationId xmlns:a16="http://schemas.microsoft.com/office/drawing/2014/main" xmlns="" id="{143A3B7F-3BEC-41AB-B57B-CE4500928D30}"/>
              </a:ext>
            </a:extLst>
          </p:cNvPr>
          <p:cNvSpPr>
            <a:spLocks noGrp="1"/>
          </p:cNvSpPr>
          <p:nvPr>
            <p:ph type="sldNum" sz="quarter" idx="4"/>
          </p:nvPr>
        </p:nvSpPr>
        <p:spPr/>
        <p:txBody>
          <a:bodyPr/>
          <a:lstStyle/>
          <a:p>
            <a:fld id="{42782948-4DBE-204D-AB9E-B65E067054AE}" type="slidenum">
              <a:rPr lang="en-US" smtClean="0"/>
              <a:pPr/>
              <a:t>22</a:t>
            </a:fld>
            <a:endParaRPr lang="en-US"/>
          </a:p>
        </p:txBody>
      </p:sp>
      <p:sp>
        <p:nvSpPr>
          <p:cNvPr id="6" name="Заголовок 5">
            <a:extLst>
              <a:ext uri="{FF2B5EF4-FFF2-40B4-BE49-F238E27FC236}">
                <a16:creationId xmlns:a16="http://schemas.microsoft.com/office/drawing/2014/main" xmlns="" id="{F35433EB-4BCA-4D20-B72A-7719C447ABC0}"/>
              </a:ext>
            </a:extLst>
          </p:cNvPr>
          <p:cNvSpPr>
            <a:spLocks noGrp="1"/>
          </p:cNvSpPr>
          <p:nvPr>
            <p:ph type="title"/>
          </p:nvPr>
        </p:nvSpPr>
        <p:spPr>
          <a:xfrm>
            <a:off x="152400" y="112694"/>
            <a:ext cx="8839200" cy="954107"/>
          </a:xfrm>
        </p:spPr>
        <p:txBody>
          <a:bodyPr/>
          <a:lstStyle/>
          <a:p>
            <a:pPr algn="ctr"/>
            <a:r>
              <a:rPr lang="ru-RU" b="1" dirty="0"/>
              <a:t>Земельні </a:t>
            </a:r>
            <a:r>
              <a:rPr lang="ru-RU" b="1" dirty="0" err="1"/>
              <a:t>повноваження</a:t>
            </a:r>
            <a:r>
              <a:rPr lang="ru-RU" b="1" dirty="0"/>
              <a:t> ОТГ та </a:t>
            </a:r>
            <a:r>
              <a:rPr lang="ru-RU" b="1" dirty="0" err="1"/>
              <a:t>їх</a:t>
            </a:r>
            <a:r>
              <a:rPr lang="ru-RU" b="1" dirty="0"/>
              <a:t> рад. </a:t>
            </a:r>
            <a:r>
              <a:rPr lang="ru-RU" b="1" dirty="0" smtClean="0"/>
              <a:t> </a:t>
            </a:r>
            <a:r>
              <a:rPr lang="ru-RU" b="1" dirty="0"/>
              <a:t/>
            </a:r>
            <a:br>
              <a:rPr lang="ru-RU" b="1" dirty="0"/>
            </a:br>
            <a:r>
              <a:rPr lang="ru-RU" b="1" dirty="0"/>
              <a:t>як </a:t>
            </a:r>
            <a:r>
              <a:rPr lang="ru-RU" b="1" dirty="0" err="1"/>
              <a:t>визначити</a:t>
            </a:r>
            <a:r>
              <a:rPr lang="ru-RU" b="1" dirty="0"/>
              <a:t> сферу </a:t>
            </a:r>
            <a:r>
              <a:rPr lang="ru-RU" b="1" dirty="0" err="1"/>
              <a:t>їх</a:t>
            </a:r>
            <a:r>
              <a:rPr lang="ru-RU" b="1" dirty="0"/>
              <a:t> </a:t>
            </a:r>
            <a:r>
              <a:rPr lang="ru-RU" b="1" dirty="0" err="1"/>
              <a:t>дії</a:t>
            </a:r>
            <a:r>
              <a:rPr lang="ru-RU" b="1" dirty="0"/>
              <a:t>?</a:t>
            </a:r>
            <a:endParaRPr lang="uk-UA" b="1" dirty="0"/>
          </a:p>
        </p:txBody>
      </p:sp>
    </p:spTree>
    <p:extLst>
      <p:ext uri="{BB962C8B-B14F-4D97-AF65-F5344CB8AC3E}">
        <p14:creationId xmlns:p14="http://schemas.microsoft.com/office/powerpoint/2010/main" val="2461733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1371600"/>
            <a:ext cx="8839200" cy="5149334"/>
          </a:xfrm>
          <a:ln>
            <a:solidFill>
              <a:schemeClr val="tx1"/>
            </a:solidFill>
          </a:ln>
        </p:spPr>
        <p:txBody>
          <a:bodyPr>
            <a:noAutofit/>
          </a:bodyPr>
          <a:lstStyle/>
          <a:p>
            <a:pPr marL="0" indent="0">
              <a:spcAft>
                <a:spcPts val="0"/>
              </a:spcAft>
              <a:buNone/>
            </a:pPr>
            <a:endParaRPr lang="ru-RU" sz="2600" b="1" dirty="0"/>
          </a:p>
          <a:p>
            <a:pPr marL="0" indent="0">
              <a:spcAft>
                <a:spcPts val="0"/>
              </a:spcAft>
              <a:buNone/>
            </a:pPr>
            <a:endParaRPr lang="ru-RU" sz="2600" b="1" dirty="0"/>
          </a:p>
          <a:p>
            <a:pPr marL="0" indent="0">
              <a:spcAft>
                <a:spcPts val="0"/>
              </a:spcAft>
              <a:buNone/>
            </a:pPr>
            <a:endParaRPr lang="ru-RU" sz="2600" b="1" dirty="0"/>
          </a:p>
          <a:p>
            <a:pPr marL="0" indent="0">
              <a:spcAft>
                <a:spcPts val="0"/>
              </a:spcAft>
              <a:buNone/>
            </a:pPr>
            <a:endParaRPr lang="ru-RU" sz="2600" b="1" dirty="0"/>
          </a:p>
          <a:p>
            <a:pPr marL="0" indent="0">
              <a:spcAft>
                <a:spcPts val="0"/>
              </a:spcAft>
              <a:buNone/>
            </a:pPr>
            <a:endParaRPr lang="ru-RU" sz="2600" b="1" dirty="0"/>
          </a:p>
          <a:p>
            <a:pPr marL="0" indent="0">
              <a:spcAft>
                <a:spcPts val="0"/>
              </a:spcAft>
              <a:buNone/>
            </a:pPr>
            <a:r>
              <a:rPr lang="ru-RU" sz="2600" b="1" dirty="0"/>
              <a:t>					</a:t>
            </a:r>
            <a:r>
              <a:rPr lang="ru-RU" sz="4000" b="1" dirty="0"/>
              <a:t>ДЯКУЮ ЗА УВАГУ!</a:t>
            </a:r>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23</a:t>
            </a:fld>
            <a:endParaRPr lang="en-US"/>
          </a:p>
        </p:txBody>
      </p:sp>
      <p:sp>
        <p:nvSpPr>
          <p:cNvPr id="8" name="Title 7"/>
          <p:cNvSpPr>
            <a:spLocks noGrp="1"/>
          </p:cNvSpPr>
          <p:nvPr>
            <p:ph type="title"/>
          </p:nvPr>
        </p:nvSpPr>
        <p:spPr>
          <a:xfrm>
            <a:off x="686104" y="417493"/>
            <a:ext cx="7772400" cy="954107"/>
          </a:xfrm>
        </p:spPr>
        <p:txBody>
          <a:bodyPr/>
          <a:lstStyle/>
          <a:p>
            <a:pPr algn="ctr"/>
            <a:r>
              <a:rPr lang="ru-RU" b="1" dirty="0"/>
              <a:t>Земельні </a:t>
            </a:r>
            <a:r>
              <a:rPr lang="ru-RU" b="1" dirty="0" err="1"/>
              <a:t>повноваження</a:t>
            </a:r>
            <a:r>
              <a:rPr lang="ru-RU" b="1" dirty="0"/>
              <a:t> ОТГ та </a:t>
            </a:r>
            <a:r>
              <a:rPr lang="ru-RU" b="1" dirty="0" err="1"/>
              <a:t>їх</a:t>
            </a:r>
            <a:r>
              <a:rPr lang="ru-RU" b="1" dirty="0"/>
              <a:t> рад: </a:t>
            </a:r>
            <a:r>
              <a:rPr lang="ru-RU" b="1" dirty="0" smtClean="0"/>
              <a:t/>
            </a:r>
            <a:br>
              <a:rPr lang="ru-RU" b="1" dirty="0" smtClean="0"/>
            </a:br>
            <a:r>
              <a:rPr lang="ru-RU" b="1" dirty="0" err="1" smtClean="0"/>
              <a:t>це</a:t>
            </a:r>
            <a:r>
              <a:rPr lang="ru-RU" b="1" dirty="0" smtClean="0"/>
              <a:t> </a:t>
            </a:r>
            <a:r>
              <a:rPr lang="ru-RU" b="1" dirty="0"/>
              <a:t>все</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3956456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990600"/>
            <a:ext cx="8839200" cy="5530334"/>
          </a:xfrm>
          <a:ln>
            <a:solidFill>
              <a:schemeClr val="tx1"/>
            </a:solidFill>
          </a:ln>
        </p:spPr>
        <p:txBody>
          <a:bodyPr>
            <a:noAutofit/>
          </a:bodyPr>
          <a:lstStyle/>
          <a:p>
            <a:pPr marL="0" indent="0" algn="ctr">
              <a:spcAft>
                <a:spcPts val="0"/>
              </a:spcAft>
              <a:buNone/>
            </a:pPr>
            <a:r>
              <a:rPr lang="uk-UA" sz="2400" b="1" dirty="0"/>
              <a:t>ВИДИ ТЕРИТОРІАЛЬНИХ ГРОМАД: </a:t>
            </a:r>
          </a:p>
          <a:p>
            <a:pPr marL="514350" indent="-514350" algn="ctr">
              <a:spcAft>
                <a:spcPts val="0"/>
              </a:spcAft>
              <a:buAutoNum type="arabicParenR"/>
            </a:pPr>
            <a:r>
              <a:rPr lang="uk-UA" sz="2400" b="1" dirty="0"/>
              <a:t>традиційні – територіальні громади сіл, селищ і міст;</a:t>
            </a:r>
          </a:p>
          <a:p>
            <a:pPr marL="0" indent="0" algn="ctr">
              <a:spcAft>
                <a:spcPts val="0"/>
              </a:spcAft>
              <a:buNone/>
            </a:pPr>
            <a:r>
              <a:rPr lang="uk-UA" sz="2400" b="1" dirty="0"/>
              <a:t>2) об'єднані – сільські, селищні та міські територіальні громади (ОТГ)</a:t>
            </a:r>
          </a:p>
          <a:p>
            <a:pPr marL="0" indent="0" algn="ctr">
              <a:spcAft>
                <a:spcPts val="0"/>
              </a:spcAft>
              <a:buNone/>
            </a:pPr>
            <a:r>
              <a:rPr lang="uk-UA" sz="2400" b="1" dirty="0"/>
              <a:t>ЗЕМЕЛЬНО-ПРАВОВІ ВІДМІННОСТІ МІЖ НИМИ:</a:t>
            </a:r>
          </a:p>
          <a:p>
            <a:pPr marL="514350" indent="-514350">
              <a:spcAft>
                <a:spcPts val="0"/>
              </a:spcAft>
              <a:buAutoNum type="arabicParenR"/>
            </a:pPr>
            <a:r>
              <a:rPr lang="uk-UA" sz="2400" b="1" dirty="0"/>
              <a:t>ТЕРИТОРІЯ: у традиційних громад – у межах населених пунктів, а у ОТГ – у межах та за межами населених пунктів;</a:t>
            </a:r>
          </a:p>
          <a:p>
            <a:pPr marL="514350" indent="-514350">
              <a:spcAft>
                <a:spcPts val="0"/>
              </a:spcAft>
              <a:buAutoNum type="arabicParenR"/>
            </a:pPr>
            <a:r>
              <a:rPr lang="uk-UA" sz="2400" b="1" dirty="0"/>
              <a:t>ОРГАНИ ВЛАДИ - сільські, селищні та міські ради: назва майже однакова, а сфера повноважень – різна;</a:t>
            </a:r>
          </a:p>
          <a:p>
            <a:pPr marL="0" indent="0">
              <a:spcAft>
                <a:spcPts val="0"/>
              </a:spcAft>
              <a:buNone/>
            </a:pPr>
            <a:r>
              <a:rPr lang="uk-UA" sz="2400" b="1" dirty="0"/>
              <a:t>3) ЗКУ (ст. 12) визначає лише повноваження сільських,      </a:t>
            </a:r>
            <a:r>
              <a:rPr lang="en-US" sz="2400" b="1" dirty="0"/>
              <a:t>  </a:t>
            </a:r>
            <a:r>
              <a:rPr lang="uk-UA" sz="2400" b="1" dirty="0"/>
              <a:t>селищних та міських рад у межах населених пунктів.</a:t>
            </a:r>
          </a:p>
          <a:p>
            <a:pPr marL="0" indent="0">
              <a:spcAft>
                <a:spcPts val="0"/>
              </a:spcAft>
              <a:buNone/>
            </a:pPr>
            <a:r>
              <a:rPr lang="uk-UA" sz="2600" b="1" dirty="0"/>
              <a:t>	Отже, повноваження традиційних і об'єднаних територіальних громад істотно відрізняються.</a:t>
            </a:r>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3</a:t>
            </a:fld>
            <a:endParaRPr lang="en-US"/>
          </a:p>
        </p:txBody>
      </p:sp>
      <p:sp>
        <p:nvSpPr>
          <p:cNvPr id="8" name="Title 7"/>
          <p:cNvSpPr>
            <a:spLocks noGrp="1"/>
          </p:cNvSpPr>
          <p:nvPr>
            <p:ph type="title"/>
          </p:nvPr>
        </p:nvSpPr>
        <p:spPr>
          <a:xfrm>
            <a:off x="152400" y="152400"/>
            <a:ext cx="8839200" cy="838200"/>
          </a:xfrm>
        </p:spPr>
        <p:txBody>
          <a:bodyPr/>
          <a:lstStyle/>
          <a:p>
            <a:pPr algn="ctr"/>
            <a:r>
              <a:rPr lang="uk-UA" b="1" dirty="0"/>
              <a:t/>
            </a:r>
            <a:br>
              <a:rPr lang="uk-UA" b="1" dirty="0"/>
            </a:br>
            <a:r>
              <a:rPr lang="uk-UA" b="1" dirty="0"/>
              <a:t/>
            </a:r>
            <a:br>
              <a:rPr lang="uk-UA" b="1" dirty="0"/>
            </a:br>
            <a:r>
              <a:rPr lang="uk-UA" b="1" dirty="0"/>
              <a:t>Чим викликана необхідність у розробці та прийнятті законопроекту? </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552213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990600"/>
            <a:ext cx="8839200" cy="5530334"/>
          </a:xfrm>
          <a:ln>
            <a:solidFill>
              <a:schemeClr val="tx1"/>
            </a:solidFill>
          </a:ln>
        </p:spPr>
        <p:txBody>
          <a:bodyPr>
            <a:noAutofit/>
          </a:bodyPr>
          <a:lstStyle/>
          <a:p>
            <a:pPr marL="514350" indent="-514350">
              <a:spcAft>
                <a:spcPts val="0"/>
              </a:spcAft>
              <a:buAutoNum type="arabicParenR"/>
            </a:pPr>
            <a:r>
              <a:rPr lang="uk-UA" sz="2400" b="1" dirty="0"/>
              <a:t>Доповнити ЗКУ ст. 12-1, яка визначатиме земельні повноваження рад ОТГ;</a:t>
            </a:r>
          </a:p>
          <a:p>
            <a:pPr marL="514350" indent="-514350">
              <a:spcAft>
                <a:spcPts val="0"/>
              </a:spcAft>
              <a:buAutoNum type="arabicParenR"/>
            </a:pPr>
            <a:endParaRPr lang="uk-UA" sz="2400" b="1" dirty="0"/>
          </a:p>
          <a:p>
            <a:pPr marL="514350" indent="-514350">
              <a:spcAft>
                <a:spcPts val="0"/>
              </a:spcAft>
              <a:buAutoNum type="arabicParenR"/>
            </a:pPr>
            <a:r>
              <a:rPr lang="uk-UA" sz="2400" b="1" dirty="0"/>
              <a:t>Доповнити ЗКУ ст. 12-2, яка визначатиме земельні повноваження виконавчих комітетів рад ОТГ;</a:t>
            </a:r>
          </a:p>
          <a:p>
            <a:pPr marL="514350" indent="-514350">
              <a:spcAft>
                <a:spcPts val="0"/>
              </a:spcAft>
              <a:buAutoNum type="arabicParenR"/>
            </a:pPr>
            <a:endParaRPr lang="uk-UA" sz="2400" b="1" dirty="0"/>
          </a:p>
          <a:p>
            <a:pPr marL="0" indent="0">
              <a:spcAft>
                <a:spcPts val="0"/>
              </a:spcAft>
              <a:buNone/>
            </a:pPr>
            <a:r>
              <a:rPr lang="uk-UA" sz="2400" b="1" dirty="0"/>
              <a:t>3) </a:t>
            </a:r>
            <a:r>
              <a:rPr lang="uk-UA" sz="2400" b="1" dirty="0" err="1"/>
              <a:t>Внести</a:t>
            </a:r>
            <a:r>
              <a:rPr lang="uk-UA" sz="2400" b="1" dirty="0"/>
              <a:t> до ЗКУ зміни, які «відберуть» деякі земельні повноваження у районних і обласних рад та передадуть їх радам ОТГ;</a:t>
            </a:r>
          </a:p>
          <a:p>
            <a:pPr marL="0" indent="0">
              <a:spcAft>
                <a:spcPts val="0"/>
              </a:spcAft>
              <a:buNone/>
            </a:pPr>
            <a:endParaRPr lang="uk-UA" sz="2400" b="1" dirty="0"/>
          </a:p>
          <a:p>
            <a:pPr marL="0" indent="0">
              <a:spcAft>
                <a:spcPts val="0"/>
              </a:spcAft>
              <a:buNone/>
            </a:pPr>
            <a:r>
              <a:rPr lang="uk-UA" sz="2400" b="1" dirty="0"/>
              <a:t>4) </a:t>
            </a:r>
            <a:r>
              <a:rPr lang="uk-UA" sz="2400" b="1" dirty="0" err="1"/>
              <a:t>Внести</a:t>
            </a:r>
            <a:r>
              <a:rPr lang="uk-UA" sz="2400" b="1" dirty="0"/>
              <a:t> до ЗКУ зміни, які передбачають автоматичну передачу земель за межами населених пунктів, крім земель державної і приватної власності, у комунальну власність ОТГ.</a:t>
            </a:r>
          </a:p>
          <a:p>
            <a:pPr marL="0" indent="0">
              <a:spcAft>
                <a:spcPts val="0"/>
              </a:spcAft>
              <a:buNone/>
            </a:pPr>
            <a:endParaRPr lang="uk-UA" sz="2600" b="1" dirty="0"/>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4</a:t>
            </a:fld>
            <a:endParaRPr lang="en-US"/>
          </a:p>
        </p:txBody>
      </p:sp>
      <p:sp>
        <p:nvSpPr>
          <p:cNvPr id="8" name="Title 7"/>
          <p:cNvSpPr>
            <a:spLocks noGrp="1"/>
          </p:cNvSpPr>
          <p:nvPr>
            <p:ph type="title"/>
          </p:nvPr>
        </p:nvSpPr>
        <p:spPr>
          <a:xfrm>
            <a:off x="152400" y="152400"/>
            <a:ext cx="8839200" cy="838200"/>
          </a:xfrm>
        </p:spPr>
        <p:txBody>
          <a:bodyPr/>
          <a:lstStyle/>
          <a:p>
            <a:pPr algn="ctr"/>
            <a:r>
              <a:rPr lang="uk-UA" b="1" dirty="0"/>
              <a:t/>
            </a:r>
            <a:br>
              <a:rPr lang="uk-UA" b="1" dirty="0"/>
            </a:br>
            <a:r>
              <a:rPr lang="uk-UA" b="1" dirty="0"/>
              <a:t/>
            </a:r>
            <a:br>
              <a:rPr lang="uk-UA" b="1" dirty="0"/>
            </a:br>
            <a:r>
              <a:rPr lang="uk-UA" b="1" dirty="0"/>
              <a:t>Що пропонується законопроектом </a:t>
            </a:r>
            <a:br>
              <a:rPr lang="uk-UA" b="1" dirty="0"/>
            </a:br>
            <a:r>
              <a:rPr lang="uk-UA" b="1" dirty="0"/>
              <a:t>(основні положення) </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3569399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066800"/>
            <a:ext cx="8229600" cy="5454650"/>
          </a:xfrm>
          <a:ln>
            <a:solidFill>
              <a:schemeClr val="tx1"/>
            </a:solidFill>
          </a:ln>
        </p:spPr>
        <p:txBody>
          <a:bodyPr>
            <a:noAutofit/>
          </a:bodyPr>
          <a:lstStyle/>
          <a:p>
            <a:pPr marL="0" indent="0" algn="ctr">
              <a:spcAft>
                <a:spcPts val="0"/>
              </a:spcAft>
              <a:buNone/>
            </a:pPr>
            <a:r>
              <a:rPr lang="ru-RU" sz="2400" b="1" dirty="0"/>
              <a:t>СХЕМА СТАТТІ 12-1: </a:t>
            </a:r>
          </a:p>
          <a:p>
            <a:pPr marL="0" indent="0">
              <a:spcAft>
                <a:spcPts val="0"/>
              </a:spcAft>
              <a:buNone/>
            </a:pPr>
            <a:r>
              <a:rPr lang="uk-UA" sz="2400" b="1" dirty="0"/>
              <a:t>Стаття 12-1. Повноваження міських, селищних та сільських рад територіальних громад у галузі земельних відносин </a:t>
            </a:r>
          </a:p>
          <a:p>
            <a:pPr marL="0" indent="0">
              <a:buNone/>
            </a:pPr>
            <a:r>
              <a:rPr lang="uk-UA" sz="2400" b="1" dirty="0"/>
              <a:t>1) Повноваження власника землі: розпорядження    землями комунальної власності. </a:t>
            </a:r>
          </a:p>
          <a:p>
            <a:pPr marL="0" indent="0">
              <a:buNone/>
            </a:pPr>
            <a:r>
              <a:rPr lang="uk-UA" sz="2400" b="1" dirty="0"/>
              <a:t>ОБ»ЄКТ: а) всі землі комунальної власності в межах території громади; б) землі комунальної власності даної територіальної громади за межами її території;</a:t>
            </a:r>
          </a:p>
          <a:p>
            <a:pPr marL="0" indent="0">
              <a:buNone/>
            </a:pPr>
            <a:r>
              <a:rPr lang="uk-UA" sz="2400" b="1" dirty="0"/>
              <a:t>2) Управлінські повноваження: планування, кадастр, землеустрій, благоустрій, моніторинг, контроль. </a:t>
            </a:r>
          </a:p>
          <a:p>
            <a:pPr marL="0" indent="0">
              <a:buNone/>
            </a:pPr>
            <a:r>
              <a:rPr lang="uk-UA" sz="2400" b="1" dirty="0"/>
              <a:t>ОБ»ЄКТ: всі землі в межах території громади.</a:t>
            </a:r>
          </a:p>
          <a:p>
            <a:pPr marL="0" indent="0">
              <a:buNone/>
            </a:pPr>
            <a:endParaRPr lang="ru-RU" sz="2600" b="1" dirty="0"/>
          </a:p>
          <a:p>
            <a:pPr marL="0" indent="0">
              <a:buNone/>
            </a:pPr>
            <a:endParaRPr lang="en-US" sz="2600" b="1" dirty="0"/>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5</a:t>
            </a:fld>
            <a:endParaRPr lang="en-US"/>
          </a:p>
        </p:txBody>
      </p:sp>
      <p:sp>
        <p:nvSpPr>
          <p:cNvPr id="8" name="Title 7"/>
          <p:cNvSpPr>
            <a:spLocks noGrp="1"/>
          </p:cNvSpPr>
          <p:nvPr>
            <p:ph type="title"/>
          </p:nvPr>
        </p:nvSpPr>
        <p:spPr>
          <a:xfrm>
            <a:off x="152400" y="112693"/>
            <a:ext cx="8839200" cy="954107"/>
          </a:xfrm>
        </p:spPr>
        <p:txBody>
          <a:bodyPr/>
          <a:lstStyle/>
          <a:p>
            <a:pPr algn="ctr"/>
            <a:r>
              <a:rPr lang="uk-UA" b="1" dirty="0"/>
              <a:t>Земельні повноваження ОТГ та їх рад. </a:t>
            </a:r>
            <a:r>
              <a:rPr lang="uk-UA" b="1" dirty="0" smtClean="0"/>
              <a:t> </a:t>
            </a:r>
            <a:r>
              <a:rPr lang="uk-UA" b="1" dirty="0"/>
              <a:t/>
            </a:r>
            <a:br>
              <a:rPr lang="uk-UA" b="1" dirty="0"/>
            </a:br>
            <a:r>
              <a:rPr lang="uk-UA" b="1" dirty="0"/>
              <a:t>які повноваження надати?</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3350478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838200"/>
            <a:ext cx="8839200" cy="5867400"/>
          </a:xfrm>
          <a:ln>
            <a:solidFill>
              <a:schemeClr val="tx1"/>
            </a:solidFill>
          </a:ln>
        </p:spPr>
        <p:txBody>
          <a:bodyPr>
            <a:noAutofit/>
          </a:bodyPr>
          <a:lstStyle/>
          <a:p>
            <a:pPr marL="0" lvl="0" indent="0">
              <a:spcAft>
                <a:spcPts val="0"/>
              </a:spcAft>
              <a:buNone/>
            </a:pPr>
            <a:r>
              <a:rPr lang="ru-RU" sz="2400" b="1" dirty="0"/>
              <a:t>Стаття 12-1. </a:t>
            </a:r>
            <a:r>
              <a:rPr lang="ru-RU" sz="2400" b="1" dirty="0" err="1"/>
              <a:t>Повноваження</a:t>
            </a:r>
            <a:r>
              <a:rPr lang="ru-RU" sz="2400" b="1" dirty="0"/>
              <a:t> </a:t>
            </a:r>
            <a:r>
              <a:rPr lang="ru-RU" sz="2400" b="1" dirty="0" err="1"/>
              <a:t>міських</a:t>
            </a:r>
            <a:r>
              <a:rPr lang="ru-RU" sz="2400" b="1" dirty="0"/>
              <a:t>, </a:t>
            </a:r>
            <a:r>
              <a:rPr lang="ru-RU" sz="2400" b="1" dirty="0" err="1"/>
              <a:t>селищних</a:t>
            </a:r>
            <a:r>
              <a:rPr lang="ru-RU" sz="2400" b="1" dirty="0"/>
              <a:t> та </a:t>
            </a:r>
            <a:r>
              <a:rPr lang="ru-RU" sz="2400" b="1" dirty="0" err="1"/>
              <a:t>сільських</a:t>
            </a:r>
            <a:r>
              <a:rPr lang="ru-RU" sz="2400" b="1" dirty="0"/>
              <a:t> рад </a:t>
            </a:r>
            <a:r>
              <a:rPr lang="ru-RU" sz="2400" b="1" dirty="0" err="1"/>
              <a:t>територіальних</a:t>
            </a:r>
            <a:r>
              <a:rPr lang="ru-RU" sz="2400" b="1" dirty="0"/>
              <a:t> громад у </a:t>
            </a:r>
            <a:r>
              <a:rPr lang="ru-RU" sz="2400" b="1" dirty="0" err="1"/>
              <a:t>галузі</a:t>
            </a:r>
            <a:r>
              <a:rPr lang="ru-RU" sz="2400" b="1" dirty="0"/>
              <a:t> </a:t>
            </a:r>
            <a:r>
              <a:rPr lang="ru-RU" sz="2400" b="1" dirty="0" err="1"/>
              <a:t>земельних</a:t>
            </a:r>
            <a:r>
              <a:rPr lang="ru-RU" sz="2400" b="1" dirty="0"/>
              <a:t> </a:t>
            </a:r>
            <a:r>
              <a:rPr lang="ru-RU" sz="2400" b="1" dirty="0" err="1"/>
              <a:t>відносин</a:t>
            </a:r>
            <a:r>
              <a:rPr lang="ru-RU" sz="2400" b="1" dirty="0"/>
              <a:t> </a:t>
            </a:r>
          </a:p>
          <a:p>
            <a:pPr marL="0" indent="0">
              <a:buNone/>
            </a:pPr>
            <a:r>
              <a:rPr lang="uk-UA" sz="2400" b="1" dirty="0"/>
              <a:t>а) організація землеустрою на території громади та здійснення контролю за його здійсненням;</a:t>
            </a:r>
          </a:p>
          <a:p>
            <a:pPr marL="0" indent="0">
              <a:buNone/>
            </a:pPr>
            <a:r>
              <a:rPr lang="uk-UA" sz="2400" b="1" dirty="0"/>
              <a:t>б) затвердження цільових програм, схем землеустрою, іншої документації з просторового планування та проектів землеустрою щодо використання та охорони земель на території громади;</a:t>
            </a:r>
          </a:p>
          <a:p>
            <a:pPr marL="0" indent="0">
              <a:buNone/>
            </a:pPr>
            <a:r>
              <a:rPr lang="uk-UA" sz="2400" b="1" dirty="0"/>
              <a:t>в) затвердження генеральних планів та правил забудови населених пунктів територіальної громади;</a:t>
            </a:r>
          </a:p>
          <a:p>
            <a:pPr marL="0" indent="0">
              <a:buNone/>
            </a:pPr>
            <a:r>
              <a:rPr lang="uk-UA" sz="2400" b="1" dirty="0"/>
              <a:t>г) затвердження програм благоустрою територій;</a:t>
            </a:r>
          </a:p>
          <a:p>
            <a:pPr marL="0" indent="0">
              <a:buNone/>
            </a:pPr>
            <a:r>
              <a:rPr lang="uk-UA" sz="2400" b="1" dirty="0"/>
              <a:t>ж) </a:t>
            </a:r>
            <a:r>
              <a:rPr lang="ru-RU" sz="2400" b="1" dirty="0" err="1"/>
              <a:t>примусовий</a:t>
            </a:r>
            <a:r>
              <a:rPr lang="ru-RU" sz="2400" b="1" dirty="0"/>
              <a:t> </a:t>
            </a:r>
            <a:r>
              <a:rPr lang="ru-RU" sz="2400" b="1" dirty="0" err="1"/>
              <a:t>викуп</a:t>
            </a:r>
            <a:r>
              <a:rPr lang="ru-RU" sz="2400" b="1" dirty="0"/>
              <a:t> </a:t>
            </a:r>
            <a:r>
              <a:rPr lang="ru-RU" sz="2400" b="1" dirty="0" err="1"/>
              <a:t>земельних</a:t>
            </a:r>
            <a:r>
              <a:rPr lang="ru-RU" sz="2400" b="1" dirty="0"/>
              <a:t> </a:t>
            </a:r>
            <a:r>
              <a:rPr lang="ru-RU" sz="2400" b="1" dirty="0" err="1"/>
              <a:t>ділянок</a:t>
            </a:r>
            <a:r>
              <a:rPr lang="ru-RU" sz="2400" b="1" dirty="0"/>
              <a:t> </a:t>
            </a:r>
            <a:r>
              <a:rPr lang="ru-RU" sz="2400" b="1" dirty="0" err="1"/>
              <a:t>приватної</a:t>
            </a:r>
            <a:r>
              <a:rPr lang="ru-RU" sz="2400" b="1" dirty="0"/>
              <a:t> </a:t>
            </a:r>
            <a:r>
              <a:rPr lang="ru-RU" sz="2400" b="1" dirty="0" err="1"/>
              <a:t>власності</a:t>
            </a:r>
            <a:r>
              <a:rPr lang="ru-RU" sz="2400" b="1" dirty="0"/>
              <a:t> з </a:t>
            </a:r>
            <a:r>
              <a:rPr lang="ru-RU" sz="2400" b="1" dirty="0" err="1"/>
              <a:t>мотивів</a:t>
            </a:r>
            <a:r>
              <a:rPr lang="ru-RU" sz="2400" b="1" dirty="0"/>
              <a:t> </a:t>
            </a:r>
            <a:r>
              <a:rPr lang="ru-RU" sz="2400" b="1" dirty="0" err="1"/>
              <a:t>суспільної</a:t>
            </a:r>
            <a:r>
              <a:rPr lang="ru-RU" sz="2400" b="1" dirty="0"/>
              <a:t> </a:t>
            </a:r>
            <a:r>
              <a:rPr lang="ru-RU" sz="2400" b="1" dirty="0" err="1"/>
              <a:t>необхідності</a:t>
            </a:r>
            <a:r>
              <a:rPr lang="uk-UA" sz="2400" b="1" dirty="0"/>
              <a:t>;</a:t>
            </a:r>
          </a:p>
          <a:p>
            <a:pPr marL="0" indent="0">
              <a:buNone/>
            </a:pPr>
            <a:endParaRPr lang="uk-UA" sz="2600" b="1" dirty="0"/>
          </a:p>
          <a:p>
            <a:pPr marL="0" indent="0">
              <a:buNone/>
            </a:pPr>
            <a:endParaRPr lang="en-US" sz="2600" b="1" dirty="0"/>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6</a:t>
            </a:fld>
            <a:endParaRPr lang="en-US" dirty="0"/>
          </a:p>
        </p:txBody>
      </p:sp>
      <p:sp>
        <p:nvSpPr>
          <p:cNvPr id="8" name="Title 7"/>
          <p:cNvSpPr>
            <a:spLocks noGrp="1"/>
          </p:cNvSpPr>
          <p:nvPr>
            <p:ph type="title"/>
          </p:nvPr>
        </p:nvSpPr>
        <p:spPr>
          <a:xfrm>
            <a:off x="152400" y="228600"/>
            <a:ext cx="8839200" cy="609600"/>
          </a:xfrm>
        </p:spPr>
        <p:txBody>
          <a:bodyPr/>
          <a:lstStyle/>
          <a:p>
            <a:pPr algn="ctr"/>
            <a:r>
              <a:rPr lang="uk-UA" b="1" dirty="0"/>
              <a:t>Управлінські земельні повноваження рад ОТГ 1</a:t>
            </a:r>
            <a:endParaRPr lang="en-US" b="1" dirty="0"/>
          </a:p>
        </p:txBody>
      </p:sp>
    </p:spTree>
    <p:extLst>
      <p:ext uri="{BB962C8B-B14F-4D97-AF65-F5344CB8AC3E}">
        <p14:creationId xmlns:p14="http://schemas.microsoft.com/office/powerpoint/2010/main" val="3569373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805934"/>
            <a:ext cx="8686800" cy="5715000"/>
          </a:xfrm>
          <a:ln>
            <a:solidFill>
              <a:schemeClr val="tx1"/>
            </a:solidFill>
          </a:ln>
        </p:spPr>
        <p:txBody>
          <a:bodyPr>
            <a:noAutofit/>
          </a:bodyPr>
          <a:lstStyle/>
          <a:p>
            <a:pPr marL="0" indent="0">
              <a:buNone/>
            </a:pPr>
            <a:r>
              <a:rPr lang="ru-RU" sz="2400" b="1" dirty="0"/>
              <a:t>и) </a:t>
            </a:r>
            <a:r>
              <a:rPr lang="ru-RU" sz="2400" b="1" dirty="0" err="1"/>
              <a:t>здійснення</a:t>
            </a:r>
            <a:r>
              <a:rPr lang="ru-RU" sz="2400" b="1" dirty="0"/>
              <a:t> контролю за </a:t>
            </a:r>
            <a:r>
              <a:rPr lang="ru-RU" sz="2400" b="1" dirty="0" err="1"/>
              <a:t>використанням</a:t>
            </a:r>
            <a:r>
              <a:rPr lang="ru-RU" sz="2400" b="1" dirty="0"/>
              <a:t> та </a:t>
            </a:r>
            <a:r>
              <a:rPr lang="ru-RU" sz="2400" b="1" dirty="0" err="1"/>
              <a:t>охороною</a:t>
            </a:r>
            <a:r>
              <a:rPr lang="ru-RU" sz="2400" b="1" dirty="0"/>
              <a:t> земель </a:t>
            </a:r>
            <a:r>
              <a:rPr lang="ru-RU" sz="2400" b="1" dirty="0" err="1"/>
              <a:t>комунальної</a:t>
            </a:r>
            <a:r>
              <a:rPr lang="ru-RU" sz="2400" b="1" dirty="0"/>
              <a:t> </a:t>
            </a:r>
            <a:r>
              <a:rPr lang="ru-RU" sz="2400" b="1" dirty="0" err="1"/>
              <a:t>власності</a:t>
            </a:r>
            <a:r>
              <a:rPr lang="ru-RU" sz="2400" b="1" dirty="0"/>
              <a:t>, </a:t>
            </a:r>
            <a:r>
              <a:rPr lang="ru-RU" sz="2400" b="1" dirty="0" err="1"/>
              <a:t>додержанням</a:t>
            </a:r>
            <a:r>
              <a:rPr lang="ru-RU" sz="2400" b="1" dirty="0"/>
              <a:t> земельного та </a:t>
            </a:r>
            <a:r>
              <a:rPr lang="ru-RU" sz="2400" b="1" dirty="0" err="1"/>
              <a:t>екологічного</a:t>
            </a:r>
            <a:r>
              <a:rPr lang="ru-RU" sz="2400" b="1" dirty="0"/>
              <a:t> </a:t>
            </a:r>
            <a:r>
              <a:rPr lang="ru-RU" sz="2400" b="1" dirty="0" err="1"/>
              <a:t>законодавства</a:t>
            </a:r>
            <a:r>
              <a:rPr lang="ru-RU" sz="2400" b="1" dirty="0"/>
              <a:t>;</a:t>
            </a:r>
          </a:p>
          <a:p>
            <a:pPr marL="0" indent="0">
              <a:buNone/>
            </a:pPr>
            <a:r>
              <a:rPr lang="ru-RU" sz="2400" b="1" dirty="0"/>
              <a:t>і) </a:t>
            </a:r>
            <a:r>
              <a:rPr lang="ru-RU" sz="2400" b="1" dirty="0" err="1"/>
              <a:t>обмеження</a:t>
            </a:r>
            <a:r>
              <a:rPr lang="ru-RU" sz="2400" b="1" dirty="0"/>
              <a:t>, </a:t>
            </a:r>
            <a:r>
              <a:rPr lang="ru-RU" sz="2400" b="1" dirty="0" err="1"/>
              <a:t>тимчасова</a:t>
            </a:r>
            <a:r>
              <a:rPr lang="ru-RU" sz="2400" b="1" dirty="0"/>
              <a:t> заборона (</a:t>
            </a:r>
            <a:r>
              <a:rPr lang="ru-RU" sz="2400" b="1" dirty="0" err="1"/>
              <a:t>зупинення</a:t>
            </a:r>
            <a:r>
              <a:rPr lang="ru-RU" sz="2400" b="1" dirty="0"/>
              <a:t>) </a:t>
            </a:r>
            <a:r>
              <a:rPr lang="ru-RU" sz="2400" b="1" dirty="0" err="1"/>
              <a:t>використання</a:t>
            </a:r>
            <a:r>
              <a:rPr lang="ru-RU" sz="2400" b="1" dirty="0"/>
              <a:t> земель </a:t>
            </a:r>
            <a:r>
              <a:rPr lang="ru-RU" sz="2400" b="1" dirty="0" err="1"/>
              <a:t>громадянами</a:t>
            </a:r>
            <a:r>
              <a:rPr lang="ru-RU" sz="2400" b="1" dirty="0"/>
              <a:t> і </a:t>
            </a:r>
            <a:r>
              <a:rPr lang="ru-RU" sz="2400" b="1" dirty="0" err="1"/>
              <a:t>юридичними</a:t>
            </a:r>
            <a:r>
              <a:rPr lang="ru-RU" sz="2400" b="1" dirty="0"/>
              <a:t> особами у </a:t>
            </a:r>
            <a:r>
              <a:rPr lang="ru-RU" sz="2400" b="1" dirty="0" err="1"/>
              <a:t>разі</a:t>
            </a:r>
            <a:r>
              <a:rPr lang="ru-RU" sz="2400" b="1" dirty="0"/>
              <a:t> </a:t>
            </a:r>
            <a:r>
              <a:rPr lang="ru-RU" sz="2400" b="1" dirty="0" err="1"/>
              <a:t>порушення</a:t>
            </a:r>
            <a:r>
              <a:rPr lang="ru-RU" sz="2400" b="1" dirty="0"/>
              <a:t> ними </a:t>
            </a:r>
            <a:r>
              <a:rPr lang="ru-RU" sz="2400" b="1" dirty="0" err="1"/>
              <a:t>вимог</a:t>
            </a:r>
            <a:r>
              <a:rPr lang="ru-RU" sz="2400" b="1" dirty="0"/>
              <a:t> земельного </a:t>
            </a:r>
            <a:r>
              <a:rPr lang="ru-RU" sz="2400" b="1" dirty="0" err="1"/>
              <a:t>законодавства</a:t>
            </a:r>
            <a:r>
              <a:rPr lang="ru-RU" sz="2400" b="1" dirty="0"/>
              <a:t>;</a:t>
            </a:r>
          </a:p>
          <a:p>
            <a:pPr marL="0" indent="0">
              <a:buNone/>
            </a:pPr>
            <a:r>
              <a:rPr lang="ru-RU" sz="2400" b="1" dirty="0"/>
              <a:t>ї) </a:t>
            </a:r>
            <a:r>
              <a:rPr lang="ru-RU" sz="2400" b="1" dirty="0" err="1"/>
              <a:t>підготовка</a:t>
            </a:r>
            <a:r>
              <a:rPr lang="ru-RU" sz="2400" b="1" dirty="0"/>
              <a:t> </a:t>
            </a:r>
            <a:r>
              <a:rPr lang="ru-RU" sz="2400" b="1" dirty="0" err="1"/>
              <a:t>висновків</a:t>
            </a:r>
            <a:r>
              <a:rPr lang="ru-RU" sz="2400" b="1" dirty="0"/>
              <a:t> </a:t>
            </a:r>
            <a:r>
              <a:rPr lang="ru-RU" sz="2400" b="1" dirty="0" err="1"/>
              <a:t>щодо</a:t>
            </a:r>
            <a:r>
              <a:rPr lang="ru-RU" sz="2400" b="1" dirty="0"/>
              <a:t> </a:t>
            </a:r>
            <a:r>
              <a:rPr lang="ru-RU" sz="2400" b="1" dirty="0" err="1"/>
              <a:t>вилучення</a:t>
            </a:r>
            <a:r>
              <a:rPr lang="ru-RU" sz="2400" b="1" dirty="0"/>
              <a:t> (</a:t>
            </a:r>
            <a:r>
              <a:rPr lang="ru-RU" sz="2400" b="1" dirty="0" err="1"/>
              <a:t>викупу</a:t>
            </a:r>
            <a:r>
              <a:rPr lang="ru-RU" sz="2400" b="1" dirty="0"/>
              <a:t>) та </a:t>
            </a:r>
            <a:r>
              <a:rPr lang="ru-RU" sz="2400" b="1" dirty="0" err="1"/>
              <a:t>надання</a:t>
            </a:r>
            <a:r>
              <a:rPr lang="ru-RU" sz="2400" b="1" dirty="0"/>
              <a:t> </a:t>
            </a:r>
            <a:r>
              <a:rPr lang="ru-RU" sz="2400" b="1" dirty="0" err="1"/>
              <a:t>земельних</a:t>
            </a:r>
            <a:r>
              <a:rPr lang="ru-RU" sz="2400" b="1" dirty="0"/>
              <a:t> </a:t>
            </a:r>
            <a:r>
              <a:rPr lang="ru-RU" sz="2400" b="1" dirty="0" err="1"/>
              <a:t>ділянок</a:t>
            </a:r>
            <a:r>
              <a:rPr lang="ru-RU" sz="2400" b="1" dirty="0"/>
              <a:t>, </a:t>
            </a:r>
            <a:r>
              <a:rPr lang="ru-RU" sz="2400" b="1" dirty="0" err="1"/>
              <a:t>які</a:t>
            </a:r>
            <a:r>
              <a:rPr lang="ru-RU" sz="2400" b="1" dirty="0"/>
              <a:t> </a:t>
            </a:r>
            <a:r>
              <a:rPr lang="ru-RU" sz="2400" b="1" dirty="0" err="1"/>
              <a:t>здійснюються</a:t>
            </a:r>
            <a:r>
              <a:rPr lang="ru-RU" sz="2400" b="1" dirty="0"/>
              <a:t> органами </a:t>
            </a:r>
            <a:r>
              <a:rPr lang="ru-RU" sz="2400" b="1" dirty="0" err="1"/>
              <a:t>виконавчої</a:t>
            </a:r>
            <a:r>
              <a:rPr lang="ru-RU" sz="2400" b="1" dirty="0"/>
              <a:t> </a:t>
            </a:r>
            <a:r>
              <a:rPr lang="ru-RU" sz="2400" b="1" dirty="0" err="1"/>
              <a:t>влади</a:t>
            </a:r>
            <a:r>
              <a:rPr lang="ru-RU" sz="2400" b="1" dirty="0"/>
              <a:t> на </a:t>
            </a:r>
            <a:r>
              <a:rPr lang="ru-RU" sz="2400" b="1" dirty="0" err="1"/>
              <a:t>території</a:t>
            </a:r>
            <a:r>
              <a:rPr lang="ru-RU" sz="2400" b="1" dirty="0"/>
              <a:t> </a:t>
            </a:r>
            <a:r>
              <a:rPr lang="ru-RU" sz="2400" b="1" dirty="0" err="1"/>
              <a:t>громади</a:t>
            </a:r>
            <a:r>
              <a:rPr lang="ru-RU" sz="2400" b="1" dirty="0"/>
              <a:t> </a:t>
            </a:r>
            <a:r>
              <a:rPr lang="ru-RU" sz="2400" b="1" dirty="0" err="1"/>
              <a:t>відповідно</a:t>
            </a:r>
            <a:r>
              <a:rPr lang="ru-RU" sz="2400" b="1" dirty="0"/>
              <a:t> до </a:t>
            </a:r>
            <a:r>
              <a:rPr lang="ru-RU" sz="2400" b="1" dirty="0" err="1"/>
              <a:t>цього</a:t>
            </a:r>
            <a:r>
              <a:rPr lang="ru-RU" sz="2400" b="1" dirty="0"/>
              <a:t> Кодексу;</a:t>
            </a:r>
          </a:p>
          <a:p>
            <a:pPr marL="0" indent="0">
              <a:buNone/>
            </a:pPr>
            <a:r>
              <a:rPr lang="ru-RU" sz="2400" b="1" dirty="0"/>
              <a:t>й) </a:t>
            </a:r>
            <a:r>
              <a:rPr lang="ru-RU" sz="2400" b="1" dirty="0" err="1"/>
              <a:t>встановлення</a:t>
            </a:r>
            <a:r>
              <a:rPr lang="ru-RU" sz="2400" b="1" dirty="0"/>
              <a:t> та </a:t>
            </a:r>
            <a:r>
              <a:rPr lang="ru-RU" sz="2400" b="1" dirty="0" err="1"/>
              <a:t>зміна</a:t>
            </a:r>
            <a:r>
              <a:rPr lang="ru-RU" sz="2400" b="1" dirty="0"/>
              <a:t> меж </a:t>
            </a:r>
            <a:r>
              <a:rPr lang="ru-RU" sz="2400" b="1" dirty="0" err="1"/>
              <a:t>районів</a:t>
            </a:r>
            <a:r>
              <a:rPr lang="ru-RU" sz="2400" b="1" dirty="0"/>
              <a:t> у </a:t>
            </a:r>
            <a:r>
              <a:rPr lang="ru-RU" sz="2400" b="1" dirty="0" err="1"/>
              <a:t>містах</a:t>
            </a:r>
            <a:r>
              <a:rPr lang="ru-RU" sz="2400" b="1" dirty="0"/>
              <a:t> з </a:t>
            </a:r>
            <a:r>
              <a:rPr lang="ru-RU" sz="2400" b="1" dirty="0" err="1"/>
              <a:t>районним</a:t>
            </a:r>
            <a:r>
              <a:rPr lang="ru-RU" sz="2400" b="1" dirty="0"/>
              <a:t> </a:t>
            </a:r>
            <a:r>
              <a:rPr lang="ru-RU" sz="2400" b="1" dirty="0" err="1"/>
              <a:t>поділом</a:t>
            </a:r>
            <a:r>
              <a:rPr lang="ru-RU" sz="2400" b="1" dirty="0"/>
              <a:t>;</a:t>
            </a:r>
          </a:p>
          <a:p>
            <a:pPr marL="0" indent="0">
              <a:buNone/>
            </a:pPr>
            <a:endParaRPr lang="en-US" sz="2600" b="1" dirty="0"/>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7</a:t>
            </a:fld>
            <a:endParaRPr lang="en-US"/>
          </a:p>
        </p:txBody>
      </p:sp>
      <p:sp>
        <p:nvSpPr>
          <p:cNvPr id="8" name="Title 7"/>
          <p:cNvSpPr>
            <a:spLocks noGrp="1"/>
          </p:cNvSpPr>
          <p:nvPr>
            <p:ph type="title"/>
          </p:nvPr>
        </p:nvSpPr>
        <p:spPr>
          <a:xfrm>
            <a:off x="152400" y="282714"/>
            <a:ext cx="8839200" cy="523220"/>
          </a:xfrm>
        </p:spPr>
        <p:txBody>
          <a:bodyPr/>
          <a:lstStyle/>
          <a:p>
            <a:pPr algn="ctr"/>
            <a:r>
              <a:rPr lang="ru-RU" b="1" dirty="0" err="1"/>
              <a:t>Управлінські</a:t>
            </a:r>
            <a:r>
              <a:rPr lang="ru-RU" b="1" dirty="0"/>
              <a:t> </a:t>
            </a:r>
            <a:r>
              <a:rPr lang="ru-RU" b="1" dirty="0" err="1"/>
              <a:t>земельні</a:t>
            </a:r>
            <a:r>
              <a:rPr lang="ru-RU" b="1" dirty="0"/>
              <a:t> </a:t>
            </a:r>
            <a:r>
              <a:rPr lang="ru-RU" b="1" dirty="0" err="1"/>
              <a:t>повноваження</a:t>
            </a:r>
            <a:r>
              <a:rPr lang="ru-RU" b="1" dirty="0"/>
              <a:t> рад ОТГ </a:t>
            </a:r>
            <a:r>
              <a:rPr lang="uk-UA" b="1" dirty="0"/>
              <a:t>2 </a:t>
            </a:r>
            <a:endParaRPr lang="en-US" b="1" dirty="0"/>
          </a:p>
        </p:txBody>
      </p:sp>
    </p:spTree>
    <p:extLst>
      <p:ext uri="{BB962C8B-B14F-4D97-AF65-F5344CB8AC3E}">
        <p14:creationId xmlns:p14="http://schemas.microsoft.com/office/powerpoint/2010/main" val="3681408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1000" y="1295400"/>
            <a:ext cx="8382000" cy="5225534"/>
          </a:xfrm>
          <a:solidFill>
            <a:srgbClr val="CFCDC9"/>
          </a:solidFill>
          <a:ln>
            <a:solidFill>
              <a:schemeClr val="tx1"/>
            </a:solidFill>
          </a:ln>
        </p:spPr>
        <p:txBody>
          <a:bodyPr>
            <a:noAutofit/>
          </a:bodyPr>
          <a:lstStyle/>
          <a:p>
            <a:pPr marL="0" indent="0">
              <a:buNone/>
            </a:pPr>
            <a:r>
              <a:rPr lang="uk-UA" sz="2600" b="1" dirty="0"/>
              <a:t>к) затвердження нормативної грошової оцінки земель;</a:t>
            </a:r>
          </a:p>
          <a:p>
            <a:pPr marL="0" indent="0">
              <a:buNone/>
            </a:pPr>
            <a:r>
              <a:rPr lang="uk-UA" sz="2600" b="1" dirty="0"/>
              <a:t>м) вирішення земельних спорів;</a:t>
            </a:r>
          </a:p>
          <a:p>
            <a:pPr marL="0" indent="0">
              <a:buNone/>
            </a:pPr>
            <a:r>
              <a:rPr lang="uk-UA" sz="2600" b="1" dirty="0"/>
              <a:t>н) делегування ряду своїх повноважень у галузі охорони і використання земель на території громади виконавчим комітетам та старостам;</a:t>
            </a:r>
          </a:p>
          <a:p>
            <a:pPr marL="0" indent="0">
              <a:buNone/>
            </a:pPr>
            <a:r>
              <a:rPr lang="uk-UA" sz="2600" b="1" dirty="0"/>
              <a:t>п) вирішення інших питань у галузі земельних відносин відповідно до закону (</a:t>
            </a:r>
            <a:r>
              <a:rPr lang="ru-RU" sz="2600" b="1" dirty="0" err="1"/>
              <a:t>інформування</a:t>
            </a:r>
            <a:r>
              <a:rPr lang="ru-RU" sz="2600" b="1" dirty="0"/>
              <a:t> </a:t>
            </a:r>
            <a:r>
              <a:rPr lang="ru-RU" sz="2600" b="1" dirty="0" err="1"/>
              <a:t>населення</a:t>
            </a:r>
            <a:r>
              <a:rPr lang="ru-RU" sz="2600" b="1" dirty="0"/>
              <a:t> </a:t>
            </a:r>
            <a:r>
              <a:rPr lang="ru-RU" sz="2600" b="1" dirty="0" err="1"/>
              <a:t>щодо</a:t>
            </a:r>
            <a:r>
              <a:rPr lang="ru-RU" sz="2600" b="1" dirty="0"/>
              <a:t> </a:t>
            </a:r>
            <a:r>
              <a:rPr lang="ru-RU" sz="2600" b="1" dirty="0" err="1"/>
              <a:t>вилучення</a:t>
            </a:r>
            <a:r>
              <a:rPr lang="ru-RU" sz="2600" b="1" dirty="0"/>
              <a:t> (</a:t>
            </a:r>
            <a:r>
              <a:rPr lang="ru-RU" sz="2600" b="1" dirty="0" err="1"/>
              <a:t>викупу</a:t>
            </a:r>
            <a:r>
              <a:rPr lang="ru-RU" sz="2600" b="1" dirty="0"/>
              <a:t>), </a:t>
            </a:r>
            <a:r>
              <a:rPr lang="ru-RU" sz="2600" b="1" dirty="0" err="1"/>
              <a:t>надання</a:t>
            </a:r>
            <a:r>
              <a:rPr lang="ru-RU" sz="2600" b="1" dirty="0"/>
              <a:t> </a:t>
            </a:r>
            <a:r>
              <a:rPr lang="ru-RU" sz="2600" b="1" dirty="0" err="1"/>
              <a:t>земельних</a:t>
            </a:r>
            <a:r>
              <a:rPr lang="ru-RU" sz="2600" b="1" dirty="0"/>
              <a:t> </a:t>
            </a:r>
            <a:r>
              <a:rPr lang="ru-RU" sz="2600" b="1" dirty="0" err="1"/>
              <a:t>ділянок</a:t>
            </a:r>
            <a:r>
              <a:rPr lang="ru-RU" sz="2600" b="1" dirty="0"/>
              <a:t> </a:t>
            </a:r>
            <a:r>
              <a:rPr lang="ru-RU" sz="2600" b="1" dirty="0" err="1"/>
              <a:t>тощо</a:t>
            </a:r>
            <a:r>
              <a:rPr lang="ru-RU" sz="2600" b="1" dirty="0"/>
              <a:t>).</a:t>
            </a:r>
            <a:endParaRPr lang="uk-UA" sz="2600" b="1" dirty="0"/>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8</a:t>
            </a:fld>
            <a:endParaRPr lang="en-US"/>
          </a:p>
        </p:txBody>
      </p:sp>
      <p:sp>
        <p:nvSpPr>
          <p:cNvPr id="8" name="Title 7"/>
          <p:cNvSpPr>
            <a:spLocks noGrp="1"/>
          </p:cNvSpPr>
          <p:nvPr>
            <p:ph type="title"/>
          </p:nvPr>
        </p:nvSpPr>
        <p:spPr>
          <a:xfrm>
            <a:off x="228600" y="248351"/>
            <a:ext cx="8763000" cy="860286"/>
          </a:xfrm>
        </p:spPr>
        <p:txBody>
          <a:bodyPr/>
          <a:lstStyle/>
          <a:p>
            <a:r>
              <a:rPr lang="ru-RU" b="1" dirty="0" err="1"/>
              <a:t>Управлінські</a:t>
            </a:r>
            <a:r>
              <a:rPr lang="ru-RU" b="1" dirty="0"/>
              <a:t> </a:t>
            </a:r>
            <a:r>
              <a:rPr lang="ru-RU" b="1" dirty="0" err="1"/>
              <a:t>земельні</a:t>
            </a:r>
            <a:r>
              <a:rPr lang="ru-RU" b="1" dirty="0"/>
              <a:t> </a:t>
            </a:r>
            <a:r>
              <a:rPr lang="ru-RU" b="1" dirty="0" err="1"/>
              <a:t>повноваження</a:t>
            </a:r>
            <a:r>
              <a:rPr lang="ru-RU" b="1" dirty="0"/>
              <a:t> рад ОТГ </a:t>
            </a:r>
            <a:r>
              <a:rPr lang="uk-UA" b="1" dirty="0"/>
              <a:t>3 </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1972687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1143000"/>
            <a:ext cx="8763000" cy="5377934"/>
          </a:xfrm>
          <a:ln>
            <a:solidFill>
              <a:schemeClr val="tx1"/>
            </a:solidFill>
          </a:ln>
        </p:spPr>
        <p:txBody>
          <a:bodyPr>
            <a:noAutofit/>
          </a:bodyPr>
          <a:lstStyle/>
          <a:p>
            <a:pPr marL="0" lvl="0" indent="0">
              <a:spcAft>
                <a:spcPts val="0"/>
              </a:spcAft>
              <a:buNone/>
            </a:pPr>
            <a:r>
              <a:rPr lang="ru-RU" sz="2400" b="1" dirty="0"/>
              <a:t>Стаття 12-1. </a:t>
            </a:r>
            <a:r>
              <a:rPr lang="ru-RU" sz="2400" b="1" dirty="0" err="1"/>
              <a:t>Повноваження</a:t>
            </a:r>
            <a:r>
              <a:rPr lang="ru-RU" sz="2400" b="1" dirty="0"/>
              <a:t> </a:t>
            </a:r>
            <a:r>
              <a:rPr lang="ru-RU" sz="2400" b="1" dirty="0" err="1"/>
              <a:t>міських</a:t>
            </a:r>
            <a:r>
              <a:rPr lang="ru-RU" sz="2400" b="1" dirty="0"/>
              <a:t>, </a:t>
            </a:r>
            <a:r>
              <a:rPr lang="ru-RU" sz="2400" b="1" dirty="0" err="1"/>
              <a:t>селищних</a:t>
            </a:r>
            <a:r>
              <a:rPr lang="ru-RU" sz="2400" b="1" dirty="0"/>
              <a:t> та </a:t>
            </a:r>
            <a:r>
              <a:rPr lang="ru-RU" sz="2400" b="1" dirty="0" err="1"/>
              <a:t>сільських</a:t>
            </a:r>
            <a:r>
              <a:rPr lang="ru-RU" sz="2400" b="1" dirty="0"/>
              <a:t> рад </a:t>
            </a:r>
            <a:r>
              <a:rPr lang="ru-RU" sz="2400" b="1" dirty="0" err="1"/>
              <a:t>територіальних</a:t>
            </a:r>
            <a:r>
              <a:rPr lang="ru-RU" sz="2400" b="1" dirty="0"/>
              <a:t> громад у </a:t>
            </a:r>
            <a:r>
              <a:rPr lang="ru-RU" sz="2400" b="1" dirty="0" err="1"/>
              <a:t>галузі</a:t>
            </a:r>
            <a:r>
              <a:rPr lang="ru-RU" sz="2400" b="1" dirty="0"/>
              <a:t> </a:t>
            </a:r>
            <a:r>
              <a:rPr lang="ru-RU" sz="2400" b="1" dirty="0" err="1"/>
              <a:t>земельних</a:t>
            </a:r>
            <a:r>
              <a:rPr lang="ru-RU" sz="2400" b="1" dirty="0"/>
              <a:t> </a:t>
            </a:r>
            <a:r>
              <a:rPr lang="ru-RU" sz="2400" b="1" dirty="0" err="1"/>
              <a:t>відносин</a:t>
            </a:r>
            <a:r>
              <a:rPr lang="ru-RU" sz="2400" b="1" dirty="0"/>
              <a:t> (</a:t>
            </a:r>
            <a:r>
              <a:rPr lang="ru-RU" sz="2400" b="1" dirty="0" err="1"/>
              <a:t>щодо</a:t>
            </a:r>
            <a:r>
              <a:rPr lang="ru-RU" sz="2400" b="1" dirty="0"/>
              <a:t> </a:t>
            </a:r>
            <a:r>
              <a:rPr lang="ru-RU" sz="2400" b="1" dirty="0" err="1"/>
              <a:t>здійснення</a:t>
            </a:r>
            <a:r>
              <a:rPr lang="ru-RU" sz="2400" b="1" dirty="0"/>
              <a:t> права </a:t>
            </a:r>
            <a:r>
              <a:rPr lang="ru-RU" sz="2400" b="1" dirty="0" err="1"/>
              <a:t>власності</a:t>
            </a:r>
            <a:r>
              <a:rPr lang="ru-RU" sz="2400" b="1" dirty="0"/>
              <a:t> на землю)</a:t>
            </a:r>
          </a:p>
          <a:p>
            <a:pPr marL="0" indent="0">
              <a:buNone/>
            </a:pPr>
            <a:r>
              <a:rPr lang="uk-UA" sz="2400" b="1" dirty="0"/>
              <a:t>ґ) передача земельних ділянок комунальної власності у власність громадян та юридичних осіб відповідно до цього Кодексу;</a:t>
            </a:r>
          </a:p>
          <a:p>
            <a:pPr marL="0" indent="0">
              <a:buNone/>
            </a:pPr>
            <a:r>
              <a:rPr lang="uk-UA" sz="2400" b="1" dirty="0"/>
              <a:t>д) надання земельних ділянок у користування із земель комунальної власності відповідно до цього Кодексу;</a:t>
            </a:r>
          </a:p>
          <a:p>
            <a:pPr marL="0" indent="0">
              <a:buNone/>
            </a:pPr>
            <a:r>
              <a:rPr lang="uk-UA" sz="2400" b="1" dirty="0"/>
              <a:t>е) передача земельних ділянок комунальної власності у власність держави;</a:t>
            </a:r>
          </a:p>
          <a:p>
            <a:pPr marL="0" indent="0">
              <a:buNone/>
            </a:pPr>
            <a:r>
              <a:rPr lang="uk-UA" sz="2400" b="1" dirty="0"/>
              <a:t>є) вилучення земельних ділянок із земель комунальної власності відповідно до цього Кодексу.</a:t>
            </a:r>
          </a:p>
          <a:p>
            <a:pPr marL="0" indent="0">
              <a:buNone/>
            </a:pPr>
            <a:endParaRPr lang="en-US" sz="2400" b="1" dirty="0"/>
          </a:p>
        </p:txBody>
      </p:sp>
      <p:sp>
        <p:nvSpPr>
          <p:cNvPr id="4" name="Date Placeholder 3"/>
          <p:cNvSpPr>
            <a:spLocks noGrp="1"/>
          </p:cNvSpPr>
          <p:nvPr>
            <p:ph type="dt" sz="half" idx="2"/>
          </p:nvPr>
        </p:nvSpPr>
        <p:spPr/>
        <p:txBody>
          <a:bodyPr/>
          <a:lstStyle/>
          <a:p>
            <a:fld id="{F1C838E6-2EFE-2E47-BF15-73F64BC0A44F}" type="datetime1">
              <a:rPr lang="en-US" smtClean="0"/>
              <a:t>10/24/2018</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9</a:t>
            </a:fld>
            <a:endParaRPr lang="en-US"/>
          </a:p>
        </p:txBody>
      </p:sp>
      <p:sp>
        <p:nvSpPr>
          <p:cNvPr id="8" name="Title 7"/>
          <p:cNvSpPr>
            <a:spLocks noGrp="1"/>
          </p:cNvSpPr>
          <p:nvPr>
            <p:ph type="title"/>
          </p:nvPr>
        </p:nvSpPr>
        <p:spPr>
          <a:xfrm>
            <a:off x="152400" y="152400"/>
            <a:ext cx="8763000" cy="990600"/>
          </a:xfrm>
        </p:spPr>
        <p:txBody>
          <a:bodyPr/>
          <a:lstStyle/>
          <a:p>
            <a:pPr algn="ctr"/>
            <a:r>
              <a:rPr lang="uk-UA" b="1" dirty="0"/>
              <a:t>Повноваження рад ОТГ щодо права власності на землю </a:t>
            </a:r>
            <a:endParaRPr lang="en-US" b="1" dirty="0"/>
          </a:p>
        </p:txBody>
      </p:sp>
      <p:sp>
        <p:nvSpPr>
          <p:cNvPr id="7" name="Footer Placeholder 4"/>
          <p:cNvSpPr>
            <a:spLocks noGrp="1"/>
          </p:cNvSpPr>
          <p:nvPr>
            <p:ph type="ftr" sz="quarter" idx="4294967295"/>
          </p:nvPr>
        </p:nvSpPr>
        <p:spPr bwMode="auto">
          <a:xfrm>
            <a:off x="3124200" y="6521450"/>
            <a:ext cx="2895600"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sz="2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fontAlgn="base">
              <a:spcBef>
                <a:spcPct val="0"/>
              </a:spcBef>
              <a:spcAft>
                <a:spcPct val="0"/>
              </a:spcAft>
              <a:buFontTx/>
              <a:buNone/>
            </a:pPr>
            <a:r>
              <a:rPr lang="en-US" altLang="en-US" sz="600">
                <a:solidFill>
                  <a:srgbClr val="6C6463"/>
                </a:solidFill>
                <a:cs typeface="Arial" panose="020B0604020202020204" pitchFamily="34" charset="0"/>
              </a:rPr>
              <a:t>USAID AGRICULTURE AND RURAL DEVELOPMENT SUPPORT PROJECT</a:t>
            </a:r>
          </a:p>
        </p:txBody>
      </p:sp>
    </p:spTree>
    <p:extLst>
      <p:ext uri="{BB962C8B-B14F-4D97-AF65-F5344CB8AC3E}">
        <p14:creationId xmlns:p14="http://schemas.microsoft.com/office/powerpoint/2010/main" val="1575529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13743</TotalTime>
  <Words>1704</Words>
  <Application>Microsoft Office PowerPoint</Application>
  <PresentationFormat>Экран (4:3)</PresentationFormat>
  <Paragraphs>204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Законодавство України про земельні повноваження рад ОТГ, їх виконавчих комітетів та старост: шляхи вдосконалення</vt:lpstr>
      <vt:lpstr>  Земельні повноваження ОТГ та їх рад: які існують правові колізії </vt:lpstr>
      <vt:lpstr>  Чим викликана необхідність у розробці та прийнятті законопроекту? </vt:lpstr>
      <vt:lpstr>  Що пропонується законопроектом  (основні положення) </vt:lpstr>
      <vt:lpstr>Земельні повноваження ОТГ та їх рад.   які повноваження надати?</vt:lpstr>
      <vt:lpstr>Управлінські земельні повноваження рад ОТГ 1</vt:lpstr>
      <vt:lpstr>Управлінські земельні повноваження рад ОТГ 2 </vt:lpstr>
      <vt:lpstr>Управлінські земельні повноваження рад ОТГ 3 </vt:lpstr>
      <vt:lpstr>Повноваження рад ОТГ щодо права власності на землю </vt:lpstr>
      <vt:lpstr> Земельні повноваження ОТГ та їх рад.   Повноваження виконавчих комітетів</vt:lpstr>
      <vt:lpstr> Земельні повноваження ОТГ та їх рад.  Як змінити повноваження обласних рад</vt:lpstr>
      <vt:lpstr>Земельні повноваження ОТГ та їх рад.  Як змінити повноваження районних рад</vt:lpstr>
      <vt:lpstr>Земельні повноваження ОТГ та їх рад.   Як змінити повноваження РДА щодо зміни цільовго призначення земельних ділянок</vt:lpstr>
      <vt:lpstr> Земельні повноваження ОТГ та їх рад.  Які землі і як переходять у власність ОТГ  </vt:lpstr>
      <vt:lpstr> Земельні повноваження ОТГ та їх рад.  Старости</vt:lpstr>
      <vt:lpstr>Земельні повноваження ОТГ та їх рад.</vt:lpstr>
      <vt:lpstr>Земельні повноваження ОТГ та їх рад.</vt:lpstr>
      <vt:lpstr>Земельні повноваження ОТГ та їх рад.</vt:lpstr>
      <vt:lpstr>Земельні повноваження ОТГ та їх рад.</vt:lpstr>
      <vt:lpstr>Земельні повноваження ОТГ та їх рад.</vt:lpstr>
      <vt:lpstr>Земельні повноваження ОТГ та їх рад.  як визначити сферу їх дії?</vt:lpstr>
      <vt:lpstr>Земельні повноваження ОТГ та їх рад.   як визначити сферу їх дії?</vt:lpstr>
      <vt:lpstr>Земельні повноваження ОТГ та їх рад:  це все</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Cameron</dc:creator>
  <cp:lastModifiedBy>аотг</cp:lastModifiedBy>
  <cp:revision>222</cp:revision>
  <cp:lastPrinted>2018-10-24T07:37:40Z</cp:lastPrinted>
  <dcterms:created xsi:type="dcterms:W3CDTF">2015-12-15T14:16:42Z</dcterms:created>
  <dcterms:modified xsi:type="dcterms:W3CDTF">2018-10-24T10:25:52Z</dcterms:modified>
</cp:coreProperties>
</file>