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306" r:id="rId3"/>
    <p:sldId id="257" r:id="rId4"/>
    <p:sldId id="284" r:id="rId5"/>
    <p:sldId id="325" r:id="rId6"/>
    <p:sldId id="270" r:id="rId7"/>
    <p:sldId id="323" r:id="rId8"/>
    <p:sldId id="307" r:id="rId9"/>
    <p:sldId id="260" r:id="rId10"/>
    <p:sldId id="308" r:id="rId11"/>
    <p:sldId id="314" r:id="rId12"/>
    <p:sldId id="338" r:id="rId13"/>
    <p:sldId id="315" r:id="rId14"/>
    <p:sldId id="317" r:id="rId15"/>
    <p:sldId id="321" r:id="rId16"/>
    <p:sldId id="322" r:id="rId17"/>
    <p:sldId id="310" r:id="rId18"/>
    <p:sldId id="311" r:id="rId19"/>
    <p:sldId id="324" r:id="rId20"/>
    <p:sldId id="312" r:id="rId21"/>
    <p:sldId id="333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5C"/>
    <a:srgbClr val="32B28A"/>
    <a:srgbClr val="58C2DE"/>
    <a:srgbClr val="116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4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B146-2544-4C47-8DCF-6D3A5B4448E7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62F54-01EF-4F48-86BC-1E56B61F48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64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Коротке представлення Мережі з фокусом на темі зустрічі:</a:t>
            </a:r>
            <a:endParaRPr lang="uk-UA" b="0" dirty="0">
              <a:effectLst/>
            </a:endParaRP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 адвокатів та юристів (100+)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20+ тренерів та експертів;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безпосередня робота в громадах, співпраця з ОМС (26 організацій, 16 регіонів, 120+ громад)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93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Провести додаткові регіональні зустрічі (більш глибинне вивчення запиту, аудит проблем, 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роз”яснення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припасування попередніх розробок під потреби конкретних громад).</a:t>
            </a:r>
            <a:b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Пілотування розробки та впровадження програм у 3-5 громадах.</a:t>
            </a:r>
            <a:endParaRPr lang="uk-UA" b="0" dirty="0">
              <a:effectLst/>
            </a:endParaRPr>
          </a:p>
          <a:p>
            <a:pPr rtl="0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виході продукт: алгоритм розробки та впровадження програми для ОТГ, типові документи, успішні прецеденти/досвід для 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мультиплікування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інших громадах</a:t>
            </a:r>
            <a:endParaRPr lang="uk-UA" b="0" dirty="0">
              <a:effectLst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32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зверень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кейсів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експертно-правової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підтримки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громад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30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моніторинг (ідентифікація) проблем в громаді (база успішних практик з 2009) - рішення під потреби громади “під ключ”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альтернативні способи вирішення конфліктів (медіація), 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 фахівців ОМС, депутатів місцевих рад, 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правопросвітницькі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заходи, підготовка і підтримка параюристів, 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підтримка/партнерство процесу залучення зовнішнього фінансування (не тільки у сфері БПД) - як бонус, 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розробка місцевих програм і локальних нормативно-правових актів (унікальних, не типових)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49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ЛЮДЕЙ</a:t>
            </a:r>
            <a:endParaRPr lang="uk-UA" b="0" dirty="0">
              <a:effectLst/>
            </a:endParaRP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“Вартість” невирішених правових потреб дошкульно б’є по громадянам, бізнесу та суспільству, збільшує подальші витрати (ті ж юридичні, соціальні, медичні) та призводить до інших проблем.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 правові потреби людей не задоволені, це також може мати негативні наслідки для інших сфер їх повсякденного життя (втрата доходів, роботи, житла, здоров'я).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Нерівний доступ до правосуддя (особливо для незахищених і вразливих груп) дестабілізує громаду і суспільство, провокує конфлікти і напруженість.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Неможливість вирішити правову проблему знижує економічні можливості, заганяє людей у пастку бідності та закриває перспективи розвитку людського потенціалу та сталого інклюзивного зростання.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61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Структури, що постійно намагаються заважати роботі ОТГ:</a:t>
            </a:r>
            <a:endParaRPr lang="uk-UA" b="0" dirty="0">
              <a:effectLst/>
            </a:endParaRP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Прокуратура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 захисту економіки (колишні працівники відділів боротьби з економічною злочинністю).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Районні та обласні ради.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Районні та обласні державні адміністрації.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Місцеві власники бізнесу (олігархи).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Інші 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перевіряючі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органи.</a:t>
            </a:r>
          </a:p>
          <a:p>
            <a:pPr rtl="0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97 % складених протоколів про адміністративні правопорушення складено щодо депутатів міських, сільських, селищних голів та голів рад</a:t>
            </a:r>
            <a:endParaRPr lang="uk-UA" b="0" dirty="0">
              <a:effectLst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46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розробка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якісне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впровадження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надання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БПД у 6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регіонах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фінансування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435 тис. грн.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88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ГЛОБАЛЬНО:</a:t>
            </a:r>
            <a:endParaRPr lang="ru-RU" b="0" dirty="0">
              <a:effectLst/>
            </a:endParaRPr>
          </a:p>
          <a:p>
            <a:pPr rtl="0" fontAlgn="base"/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Ефективний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 до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правової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важливим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чинником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визначає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інклюзивне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зростання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добробут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громадян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раціональне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державне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Верховенство права,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безпека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справедливість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впливають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економічні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показники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бізнес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інвестиційний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клімат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fontAlgn="base"/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Суспільства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надійними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системами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правосуддя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демонструють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вищий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рівень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ВВП на душу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населення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добробут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національну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конкурентоспроможність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ГРОМАДИ</a:t>
            </a:r>
            <a:endParaRPr lang="ru-RU" b="0" dirty="0">
              <a:effectLst/>
            </a:endParaRPr>
          </a:p>
          <a:p>
            <a:pPr rtl="0" fontAlgn="base"/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зменшення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звернень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якісний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зворотній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звязок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актуальним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проблемам</a:t>
            </a:r>
          </a:p>
          <a:p>
            <a:pPr rtl="0" fontAlgn="base"/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довіра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вирішення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проблем позитивно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впливає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рейтинг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довіри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місцевого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керівництва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залучення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сторонніх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експертів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напрацювання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рішень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комісії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інші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теж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сприяють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легітимізації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людей </a:t>
            </a:r>
          </a:p>
          <a:p>
            <a:pPr rtl="0" fontAlgn="base"/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вторинка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стратегічним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справам (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стратегічні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є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адвокати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адвокатська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монополія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юрист не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зможе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ефективно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відстоювати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інтереси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недалекому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майбутньому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вже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представляти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адвокати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13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Юристи та адвокати Мережі правового розвитку можуть</a:t>
            </a: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Перевірити законність проведення перевірки.</a:t>
            </a: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Допомогти скласти правильну відповідь на запит контролюючого органу.</a:t>
            </a: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 щодо правильного складання електронних декларацій.</a:t>
            </a: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Представлення в судах органів місцевого самоврядування, комунальні установи, підприємства  та їхніх працівників.</a:t>
            </a: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Професійно представляти інтереси у складних справах господарського, цивільного, адміністративного, кримінального судочинства.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275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Резерв адвокатів, юристів , експертів – більше 100 (заміна у випадку хвороби, відрядження – штатного юриста замінити, як правило, немає ким).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Постійне професійне навчання (кожний юрист протягом року відвідує 30-40 навчальних занять) та постійно самовдосконалюється.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Професійна юридична спільнота Мережі правового розвитку готує професійні консультації. Для відповіді на складні питання підключається велика кількість фахівців – юристів.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Кожний з юристів Мережі веде складні справи, в тому числі в резерві 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перемог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(спори проти Кабінету Міністрів України, Апарату Верховної Ради України, обласних та районних державних адміністрацій).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Професійна консультація та експертна допомога в розробці нормативних актів на рівні громад.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Незалежність від олігархічних груп впливу.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«адвокатській монополії» є необхідність представляти  інтереси комунальних підприємств адвокатами, однак не кожний юрист ОТГ є адвокатом.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Мережа правового розвитку здатна вести складні справи в судах через досвід та сильну команду діючих адвокатів.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Авторитет юристів МПР не дає 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перевіряючим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органам вести себе зухвало.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Участь у робочих групах, дорадчих органах, комісіях, наглядових радах органів місцевого самоврядування, комунальних установ, підприємств юристів Мережі правового розвитку.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випуск юридичного дайджесту для ОТГ з новинами законодавства</a:t>
            </a:r>
          </a:p>
          <a:p>
            <a:pPr rtl="0" fontAlgn="base"/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 штатних юристів ОТГ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2F54-01EF-4F48-86BC-1E56B61F48E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66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ADB433-3751-4277-9455-5B5644761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0F845084-DA53-4942-BF81-E05E9A2CC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7571447-C23E-442E-9824-F4EA4BA9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6300075-ABE5-4CB5-9C3A-B02EF797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3CCBB1F-055F-4CAE-9372-F16EE5A7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0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794F1-3F24-4325-9A44-1627C65D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23451C37-18D4-4395-8A01-3396E0DFB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76DC971-8532-4317-BE46-ED5C40F2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3098AF0-D79C-44F5-92BB-4FBFF3A6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9132879-E7BC-4692-AF78-35377073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0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CBD60F7E-FED8-4A83-9955-DEA4EED7D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8725BEC6-A617-40B5-9FE2-6168DE170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3C3860E-057A-45FE-8734-FD52F95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C51B89E-E8E3-4CC9-9C60-EB4D59BD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8ECBC77-D419-4598-B9F0-F1C44B48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44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5D132-CF57-405A-B2E1-7A15A39C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29952B8-3BF0-4385-8F3D-2829DFED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71D1CBD-D54C-4F6A-83D6-C48BB9BB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25F787D-C85B-4554-A9FD-D7B6789F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E82E591-731B-4645-881D-2463A17A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0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D8926-6BFD-4DFD-9ABA-AA38372C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55E143A-871D-48C4-BC60-AB295A6BB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08AF531-A533-4B3B-A4E5-5D83E7C7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0EE9A4B-5FB4-4021-BAC6-F1984FEF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6435DCD-54EF-41A5-8841-114E3FC1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44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199EF-B5C9-4BB6-8292-239D81AC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F448982-B781-45BB-BBE6-4B6991C91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FCAC7A2-AA9E-471C-BC69-94C9A83AF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9DA569CA-57A4-4264-9FDB-714F8175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A9C721D0-7F4E-4D74-B847-16E4DF30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0624910-BC41-45F6-A1BE-CC3C5C7D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63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623711-7B76-446D-92A6-7449D581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B4715CE-901D-474B-B384-9BB6C78E4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4A2DB6FD-6C24-4964-8990-D82E5DE0B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A2D8CEFF-09BD-45D9-BB0B-CD4DB3DF2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14C05E2B-D866-477F-AEAE-0566E489D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389F6CBA-F9B6-4527-B7C1-B6A1A40B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55775AEA-F057-4639-ADF9-D0A4A504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A1C2F9BD-395C-49B0-BBEB-F7E7AE2A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92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55C85B-A9CB-4AF0-AE93-A9FEE83A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6FB05622-5E9F-4738-BEAB-FA8F1752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A304A168-C87F-46B5-AB86-169CF3C8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251AFE15-3F53-43B5-9BD2-745CD65F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0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647C1150-14CF-4933-9A0D-E3CA92B8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783C0AB7-7F9C-4456-8038-EA095F7B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590FC7B5-35ED-422F-93B4-D21063D1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35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507A6-6274-4125-82E5-F6DDE2A8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B538D76-3920-434D-808F-45012018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3DD9975-C207-4B53-9C0C-105F0AFBD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9E6A7203-450D-4502-B4E8-677D56AC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6D52389-71FB-499F-8B0C-8FC0C3F7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72D85E31-A905-4F54-8FE0-99277C51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5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5DC6B6-4B3C-4A55-A87C-1ED76DAC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882EE57D-733C-4B05-8736-FB63CF7F3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8BE74EE1-8EC8-4488-88EB-F9EA350B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BF3EC723-A3F2-4703-A3C8-1A31FD72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B77F9BC-602B-4D0C-B6CF-9871164F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6859C523-CFC0-4E9F-B8A8-6DAFDE03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0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88C9AF30-C4FD-41D9-9FC0-9E746D24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C66C4DC0-2AD2-4227-AC68-4A44AC50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74E3B72-E312-4474-81BD-8BB227CE2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5FFD-678E-4B01-AD88-336BD33B232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49EE552-E858-4D6F-B350-2AA291D4F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9B673BA-3EF5-435E-8908-D7A9D6344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A2BC-D5E4-416F-9EE8-B2B9F4C0C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13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5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5" Type="http://schemas.openxmlformats.org/officeDocument/2006/relationships/image" Target="../media/image56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microsoft.com/office/2007/relationships/hdphoto" Target="../media/hdphoto1.wdp"/><Relationship Id="rId5" Type="http://schemas.openxmlformats.org/officeDocument/2006/relationships/image" Target="../media/image81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1B91595-DF01-4E8B-80BF-B812BA9BF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AC533DD-1CF6-4A33-852D-387744153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D31C46-F9E9-4862-B4D0-8D40A261E0D1}"/>
              </a:ext>
            </a:extLst>
          </p:cNvPr>
          <p:cNvSpPr txBox="1"/>
          <p:nvPr/>
        </p:nvSpPr>
        <p:spPr>
          <a:xfrm>
            <a:off x="508000" y="5444835"/>
            <a:ext cx="9354891" cy="83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Євген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Полтенко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|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poltenko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@ldn.org.ua  |  +380 50 315 23 40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5FB0DD-A138-4F82-A411-1A7D04E52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58" y="1350921"/>
            <a:ext cx="7312831" cy="2441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E5C2D4-12F3-4A20-A7EE-06E3260D8158}"/>
              </a:ext>
            </a:extLst>
          </p:cNvPr>
          <p:cNvSpPr txBox="1"/>
          <p:nvPr/>
        </p:nvSpPr>
        <p:spPr>
          <a:xfrm>
            <a:off x="1534158" y="4338613"/>
            <a:ext cx="898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Місцеві програми безоплатної правової допомоги</a:t>
            </a:r>
          </a:p>
        </p:txBody>
      </p:sp>
    </p:spTree>
    <p:extLst>
      <p:ext uri="{BB962C8B-B14F-4D97-AF65-F5344CB8AC3E}">
        <p14:creationId xmlns:p14="http://schemas.microsoft.com/office/powerpoint/2010/main" val="34032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37C033-F4D4-4DB4-9E62-69EE4D29C5A6}"/>
              </a:ext>
            </a:extLst>
          </p:cNvPr>
          <p:cNvSpPr txBox="1"/>
          <p:nvPr/>
        </p:nvSpPr>
        <p:spPr>
          <a:xfrm>
            <a:off x="1468442" y="223306"/>
            <a:ext cx="92551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dirty="0"/>
              <a:t>Завдяки чому працює програма</a:t>
            </a:r>
          </a:p>
        </p:txBody>
      </p:sp>
      <p:pic>
        <p:nvPicPr>
          <p:cNvPr id="1027" name="Picture 3" descr="D:\Users\Vitalka.homecomp\Downloads\imgonline-com-ua-Shape-7VqjDuN8LixHh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150" y="4050734"/>
            <a:ext cx="1965448" cy="19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66486" y="6117766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Стале фінансування </a:t>
            </a:r>
          </a:p>
          <a:p>
            <a:endParaRPr lang="ru-RU" sz="2000" dirty="0"/>
          </a:p>
        </p:txBody>
      </p:sp>
      <p:pic>
        <p:nvPicPr>
          <p:cNvPr id="1028" name="Picture 4" descr="D:\Users\Vitalka.homecomp\Downloads\imgonline-com-ua-Shape-GoH6vjbFhikyu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2" y="1255004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6733" y="3422471"/>
            <a:ext cx="1294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Взаємодія</a:t>
            </a:r>
          </a:p>
          <a:p>
            <a:endParaRPr lang="ru-RU" sz="2000" dirty="0"/>
          </a:p>
        </p:txBody>
      </p:sp>
      <p:pic>
        <p:nvPicPr>
          <p:cNvPr id="1029" name="Picture 5" descr="D:\Users\Vitalka.homecomp\Downloads\imgonline-com-ua-Shape-NWZfavdILWjK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86" y="1625458"/>
            <a:ext cx="2028459" cy="20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21770" y="3670207"/>
            <a:ext cx="2465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Нейтралітет = Довіра</a:t>
            </a:r>
          </a:p>
          <a:p>
            <a:endParaRPr lang="ru-RU" sz="2000" dirty="0"/>
          </a:p>
        </p:txBody>
      </p:sp>
      <p:pic>
        <p:nvPicPr>
          <p:cNvPr id="1031" name="Picture 7" descr="D:\Users\Vitalka.homecomp\Downloads\imgonline-com-ua-Shape-vFNwo2mYU7guiq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67" y="3700860"/>
            <a:ext cx="2113145" cy="21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82632" y="5951624"/>
            <a:ext cx="269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Позитивний вплив </a:t>
            </a:r>
          </a:p>
          <a:p>
            <a:r>
              <a:rPr lang="uk-UA" sz="2000" dirty="0"/>
              <a:t>на життя в громаді</a:t>
            </a:r>
          </a:p>
          <a:p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1E0D068-B2FF-4A23-A131-A133B43471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6"/>
          <a:stretch/>
        </p:blipFill>
        <p:spPr>
          <a:xfrm>
            <a:off x="8929376" y="1255004"/>
            <a:ext cx="2043538" cy="1749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7B3FE3-9083-44C8-BED6-E831E8811B06}"/>
              </a:ext>
            </a:extLst>
          </p:cNvPr>
          <p:cNvSpPr txBox="1"/>
          <p:nvPr/>
        </p:nvSpPr>
        <p:spPr>
          <a:xfrm>
            <a:off x="8610150" y="2914639"/>
            <a:ext cx="2861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/>
              <a:t>Вивчення реальних </a:t>
            </a:r>
          </a:p>
          <a:p>
            <a:pPr algn="ctr"/>
            <a:r>
              <a:rPr lang="uk-UA" sz="2000" dirty="0"/>
              <a:t>потреб і проблем людей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081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470183" y="767157"/>
            <a:ext cx="1809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Зменшення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навантаження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на працівників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2571" y="4007214"/>
            <a:ext cx="30310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Зменшення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звернень з боку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громадян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197" y="950812"/>
            <a:ext cx="28200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Надання професійної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та якісної БПД в громаді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13800" y="3824824"/>
            <a:ext cx="25867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Доступ до експертно-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правової підтримки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громади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+mn-lt"/>
            </a:endParaRPr>
          </a:p>
        </p:txBody>
      </p:sp>
      <p:pic>
        <p:nvPicPr>
          <p:cNvPr id="8201" name="Picture 2" descr="ÐÐ°ÑÑÐ¸Ð½ÐºÐ¸ Ð¿Ð¾ Ð·Ð°Ð¿ÑÐ¾ÑÑ Ð·Ð¼ÐµÐ½ÑÐµÐ½Ð½Ñ Ð½Ð°Ð²Ð°Ð½Ñ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7" y="1925639"/>
            <a:ext cx="2590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 descr="ÐÐ°ÑÑÐ¸Ð½ÐºÐ¸ Ð¿Ð¾ Ð·Ð°Ð¿ÑÐ¾ÑÑ Ð½Ðµ Ð¿ÑÐ¾ÑÐµÑÑÐ¾Ð½Ð°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4" y="1759603"/>
            <a:ext cx="257598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6" descr="ÐÐ°ÑÑÐ¸Ð½ÐºÐ¸ Ð¿Ð¾ Ð·Ð°Ð¿ÑÐ¾ÑÑ Ð¾ÑÐµÑÐµÐ´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84" y="4992689"/>
            <a:ext cx="257174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ÐÐ°ÑÑÐ¸Ð½ÐºÐ¸ Ð¿Ð¾ Ð·Ð°Ð¿ÑÐ¾ÑÑ Ð¿Ð»ÑÑ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17" y="1750397"/>
            <a:ext cx="660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ÐÐ°ÑÑÐ¸Ð½ÐºÐ¸ Ð¿Ð¾ Ð·Ð°Ð¿ÑÐ¾ÑÑ Ð¿Ð»ÑÑ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17" y="1917700"/>
            <a:ext cx="660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ÐÐ°ÑÑÐ¸Ð½ÐºÐ¸ Ð¿Ð¾ Ð·Ð°Ð¿ÑÐ¾ÑÑ Ð¿Ð»ÑÑ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5213350"/>
            <a:ext cx="660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6" descr="ÐÐ°ÑÑÐ¸Ð½ÐºÐ¸ Ð¿Ð¾ Ð·Ð°Ð¿ÑÐ¾ÑÑ Ð³ÑÐ¾Ð¼Ð°Ð´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900613"/>
            <a:ext cx="2590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ÐÐ°ÑÑÐ¸Ð½ÐºÐ¸ Ð¿Ð¾ Ð·Ð°Ð¿ÑÐ¾ÑÑ Ð¿Ð»ÑÑ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4900613"/>
            <a:ext cx="660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AutoShape 18" descr="ÐÐ°ÑÑÐ¸Ð½ÐºÐ¸ Ð¿Ð¾ Ð·Ð°Ð¿ÑÐ¾ÑÑ Ð²Ð¸Ð´Ð°ÑÐºÐ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+mn-lt"/>
            </a:endParaRPr>
          </a:p>
        </p:txBody>
      </p:sp>
      <p:pic>
        <p:nvPicPr>
          <p:cNvPr id="8210" name="Picture 22" descr="ÐÐ°ÑÑÐ¸Ð½ÐºÐ¸ Ð¿Ð¾ Ð·Ð°Ð¿ÑÐ¾ÑÑ Ð²Ð¸Ð´Ð°ÑÐºÐ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32" y="3428206"/>
            <a:ext cx="33993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4" descr="ÐÐ°ÑÑÐ¸Ð½ÐºÐ¸ Ð¿Ð¾ Ð·Ð°Ð¿ÑÐ¾ÑÑ Ð¼Ð¸Ð½ÑÑ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330653"/>
            <a:ext cx="78784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26250" y="5942806"/>
            <a:ext cx="3321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dirty="0">
                <a:latin typeface="+mn-lt"/>
              </a:rPr>
              <a:t>Додаткові фінансові видатки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+mn-lt"/>
            </a:endParaRPr>
          </a:p>
        </p:txBody>
      </p:sp>
      <p:pic>
        <p:nvPicPr>
          <p:cNvPr id="8214" name="Picture 22" descr="ÐÐ°ÑÑÐ¸Ð½ÐºÐ¸ Ð¿Ð¾ Ð·Ð°Ð¿ÑÐ¾ÑÑ ÑÐµÑÐ²ÑÑÐ½Ñ Ð¿Ð¾ÑÐ»ÑÐ³Ð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11" y="1082854"/>
            <a:ext cx="34730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839658-73E4-4087-B544-7E824A6174B7}"/>
              </a:ext>
            </a:extLst>
          </p:cNvPr>
          <p:cNvSpPr txBox="1"/>
          <p:nvPr/>
        </p:nvSpPr>
        <p:spPr>
          <a:xfrm>
            <a:off x="1364201" y="229678"/>
            <a:ext cx="92551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dirty="0"/>
              <a:t>Плюси і мінус</a:t>
            </a:r>
          </a:p>
        </p:txBody>
      </p:sp>
    </p:spTree>
    <p:extLst>
      <p:ext uri="{BB962C8B-B14F-4D97-AF65-F5344CB8AC3E}">
        <p14:creationId xmlns:p14="http://schemas.microsoft.com/office/powerpoint/2010/main" val="20862079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  <p:bldP spid="7" grpId="0" autoUpdateAnimBg="0"/>
      <p:bldP spid="8" grpId="0" autoUpdateAnimBg="0"/>
      <p:bldP spid="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FA8A2A0-FE4F-4663-9910-506C0A106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24" y="1600791"/>
            <a:ext cx="1596727" cy="1596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95B772-55CD-42C0-9F55-92C30DA20D80}"/>
              </a:ext>
            </a:extLst>
          </p:cNvPr>
          <p:cNvSpPr txBox="1"/>
          <p:nvPr/>
        </p:nvSpPr>
        <p:spPr>
          <a:xfrm flipH="1">
            <a:off x="932945" y="306446"/>
            <a:ext cx="1012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dirty="0">
                <a:solidFill>
                  <a:prstClr val="black"/>
                </a:solidFill>
                <a:latin typeface="Calibri" panose="020F0502020204030204"/>
              </a:rPr>
              <a:t>АЛГОРИТМ РОЗРОБКИ ТА РЕАЛІЗАЦІЇ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uk-U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xmlns="" id="{CB461D04-3CA3-40E9-AEF7-04622FA9B3DA}"/>
              </a:ext>
            </a:extLst>
          </p:cNvPr>
          <p:cNvCxnSpPr>
            <a:cxnSpLocks/>
          </p:cNvCxnSpPr>
          <p:nvPr/>
        </p:nvCxnSpPr>
        <p:spPr>
          <a:xfrm flipH="1" flipV="1">
            <a:off x="3281312" y="1415573"/>
            <a:ext cx="5231877" cy="31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0692720C-2C34-4BCE-8F74-8BB58F015A4D}"/>
              </a:ext>
            </a:extLst>
          </p:cNvPr>
          <p:cNvSpPr/>
          <p:nvPr/>
        </p:nvSpPr>
        <p:spPr>
          <a:xfrm>
            <a:off x="1225485" y="2949449"/>
            <a:ext cx="1809946" cy="10840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4AAA49-A259-4C47-90F0-D7EE700EF0E3}"/>
              </a:ext>
            </a:extLst>
          </p:cNvPr>
          <p:cNvSpPr txBox="1"/>
          <p:nvPr/>
        </p:nvSpPr>
        <p:spPr>
          <a:xfrm flipH="1">
            <a:off x="1339389" y="2949449"/>
            <a:ext cx="2290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формування ініціативної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групи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E7ECDF8B-8150-4C7F-B4AE-3E8B32916F71}"/>
              </a:ext>
            </a:extLst>
          </p:cNvPr>
          <p:cNvSpPr/>
          <p:nvPr/>
        </p:nvSpPr>
        <p:spPr>
          <a:xfrm>
            <a:off x="3800578" y="2949449"/>
            <a:ext cx="1809946" cy="10840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E7DB38-E09E-4ECA-B8CF-EF19B2E4182C}"/>
              </a:ext>
            </a:extLst>
          </p:cNvPr>
          <p:cNvSpPr txBox="1"/>
          <p:nvPr/>
        </p:nvSpPr>
        <p:spPr>
          <a:xfrm flipH="1">
            <a:off x="3870493" y="2949449"/>
            <a:ext cx="2290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дослідження проблем 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потреб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CAAD8EE-4D2F-437F-B39B-EFDB8E7CB1BF}"/>
              </a:ext>
            </a:extLst>
          </p:cNvPr>
          <p:cNvSpPr/>
          <p:nvPr/>
        </p:nvSpPr>
        <p:spPr>
          <a:xfrm>
            <a:off x="6375671" y="2949449"/>
            <a:ext cx="1809946" cy="10840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92317A-0E43-4681-8810-A1F6BEE9E3F5}"/>
              </a:ext>
            </a:extLst>
          </p:cNvPr>
          <p:cNvSpPr txBox="1"/>
          <p:nvPr/>
        </p:nvSpPr>
        <p:spPr>
          <a:xfrm flipH="1">
            <a:off x="6590134" y="2998490"/>
            <a:ext cx="1626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підготовка проекту програми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59230CE6-03F2-4BD1-A48D-F79C9F4D3160}"/>
              </a:ext>
            </a:extLst>
          </p:cNvPr>
          <p:cNvSpPr/>
          <p:nvPr/>
        </p:nvSpPr>
        <p:spPr>
          <a:xfrm>
            <a:off x="8950763" y="2921168"/>
            <a:ext cx="2708233" cy="11123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745587-3260-48FC-A34A-A2E7BD9A9957}"/>
              </a:ext>
            </a:extLst>
          </p:cNvPr>
          <p:cNvSpPr txBox="1"/>
          <p:nvPr/>
        </p:nvSpPr>
        <p:spPr>
          <a:xfrm flipH="1">
            <a:off x="9062218" y="2989588"/>
            <a:ext cx="270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розгляд профільною комісією, фінансовим підрозділом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xmlns="" id="{F0A17D7B-26DC-421E-9479-9206E0B9CE96}"/>
              </a:ext>
            </a:extLst>
          </p:cNvPr>
          <p:cNvSpPr/>
          <p:nvPr/>
        </p:nvSpPr>
        <p:spPr>
          <a:xfrm>
            <a:off x="1225485" y="4423716"/>
            <a:ext cx="1809946" cy="10840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2D30CF-D52E-4A13-A3DA-114556EEAAD2}"/>
              </a:ext>
            </a:extLst>
          </p:cNvPr>
          <p:cNvSpPr txBox="1"/>
          <p:nvPr/>
        </p:nvSpPr>
        <p:spPr>
          <a:xfrm flipH="1">
            <a:off x="1299715" y="4549323"/>
            <a:ext cx="159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оцінка результатів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xmlns="" id="{F9211489-53DD-4A4F-A243-1FDC7DD4A2F6}"/>
              </a:ext>
            </a:extLst>
          </p:cNvPr>
          <p:cNvSpPr/>
          <p:nvPr/>
        </p:nvSpPr>
        <p:spPr>
          <a:xfrm>
            <a:off x="3800578" y="4423716"/>
            <a:ext cx="1809946" cy="10840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B35ABB-64B2-4D3E-B643-510B17817009}"/>
              </a:ext>
            </a:extLst>
          </p:cNvPr>
          <p:cNvSpPr txBox="1"/>
          <p:nvPr/>
        </p:nvSpPr>
        <p:spPr>
          <a:xfrm flipH="1">
            <a:off x="3938047" y="4445954"/>
            <a:ext cx="1634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коригування та поточне звітування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DCD52D5E-4EBD-45C6-AFA0-977D8C475B9A}"/>
              </a:ext>
            </a:extLst>
          </p:cNvPr>
          <p:cNvSpPr/>
          <p:nvPr/>
        </p:nvSpPr>
        <p:spPr>
          <a:xfrm>
            <a:off x="6375671" y="4423716"/>
            <a:ext cx="1809946" cy="10840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C3898B0-D99D-42D5-A886-C8E3C9F97361}"/>
              </a:ext>
            </a:extLst>
          </p:cNvPr>
          <p:cNvSpPr txBox="1"/>
          <p:nvPr/>
        </p:nvSpPr>
        <p:spPr>
          <a:xfrm flipH="1">
            <a:off x="6554194" y="4457925"/>
            <a:ext cx="1532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виконання заходів програми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xmlns="" id="{2A5ADE07-0282-45E0-9E31-FED1581253C0}"/>
              </a:ext>
            </a:extLst>
          </p:cNvPr>
          <p:cNvSpPr/>
          <p:nvPr/>
        </p:nvSpPr>
        <p:spPr>
          <a:xfrm>
            <a:off x="8950764" y="4395435"/>
            <a:ext cx="1809946" cy="10840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A1C3795-F628-4F0E-9589-6720BD9D9B3B}"/>
              </a:ext>
            </a:extLst>
          </p:cNvPr>
          <p:cNvSpPr txBox="1"/>
          <p:nvPr/>
        </p:nvSpPr>
        <p:spPr>
          <a:xfrm flipH="1">
            <a:off x="9012050" y="4395435"/>
            <a:ext cx="1739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прийняття програми</a:t>
            </a:r>
          </a:p>
        </p:txBody>
      </p: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xmlns="" id="{AD1341F2-DCE8-483B-858A-B6ED66416B62}"/>
              </a:ext>
            </a:extLst>
          </p:cNvPr>
          <p:cNvCxnSpPr/>
          <p:nvPr/>
        </p:nvCxnSpPr>
        <p:spPr>
          <a:xfrm>
            <a:off x="3035431" y="3445497"/>
            <a:ext cx="76514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xmlns="" id="{AE6F909F-4AED-447F-A359-A63C11F108AB}"/>
              </a:ext>
            </a:extLst>
          </p:cNvPr>
          <p:cNvCxnSpPr/>
          <p:nvPr/>
        </p:nvCxnSpPr>
        <p:spPr>
          <a:xfrm>
            <a:off x="5610524" y="3445497"/>
            <a:ext cx="76514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xmlns="" id="{DA47CB62-D808-4080-962F-94A1FC4A0867}"/>
              </a:ext>
            </a:extLst>
          </p:cNvPr>
          <p:cNvCxnSpPr/>
          <p:nvPr/>
        </p:nvCxnSpPr>
        <p:spPr>
          <a:xfrm>
            <a:off x="8185617" y="3445497"/>
            <a:ext cx="76514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xmlns="" id="{3152D2B4-4CFC-4356-9A9F-6E40693E209D}"/>
              </a:ext>
            </a:extLst>
          </p:cNvPr>
          <p:cNvCxnSpPr>
            <a:cxnSpLocks/>
          </p:cNvCxnSpPr>
          <p:nvPr/>
        </p:nvCxnSpPr>
        <p:spPr>
          <a:xfrm flipH="1">
            <a:off x="3035431" y="4953786"/>
            <a:ext cx="76514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>
            <a:extLst>
              <a:ext uri="{FF2B5EF4-FFF2-40B4-BE49-F238E27FC236}">
                <a16:creationId xmlns:a16="http://schemas.microsoft.com/office/drawing/2014/main" xmlns="" id="{4927E496-9AED-41FA-A3BE-F06CEFE81932}"/>
              </a:ext>
            </a:extLst>
          </p:cNvPr>
          <p:cNvCxnSpPr>
            <a:cxnSpLocks/>
          </p:cNvCxnSpPr>
          <p:nvPr/>
        </p:nvCxnSpPr>
        <p:spPr>
          <a:xfrm flipH="1">
            <a:off x="5610524" y="4953786"/>
            <a:ext cx="76514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xmlns="" id="{8F1EDBFA-83B5-42F2-8F51-B10E0EC81E1C}"/>
              </a:ext>
            </a:extLst>
          </p:cNvPr>
          <p:cNvCxnSpPr>
            <a:cxnSpLocks/>
          </p:cNvCxnSpPr>
          <p:nvPr/>
        </p:nvCxnSpPr>
        <p:spPr>
          <a:xfrm flipH="1">
            <a:off x="8185617" y="4953786"/>
            <a:ext cx="76514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>
            <a:extLst>
              <a:ext uri="{FF2B5EF4-FFF2-40B4-BE49-F238E27FC236}">
                <a16:creationId xmlns:a16="http://schemas.microsoft.com/office/drawing/2014/main" xmlns="" id="{38F9CD56-F540-4CC2-B3E7-FC866E986291}"/>
              </a:ext>
            </a:extLst>
          </p:cNvPr>
          <p:cNvCxnSpPr>
            <a:cxnSpLocks/>
          </p:cNvCxnSpPr>
          <p:nvPr/>
        </p:nvCxnSpPr>
        <p:spPr>
          <a:xfrm>
            <a:off x="9836090" y="4005251"/>
            <a:ext cx="0" cy="39018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EA5B470-1D31-48A3-A152-BBB685E46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68" y="5222444"/>
            <a:ext cx="1148466" cy="114846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DA684AA-55ED-43D9-9479-02C66CC9D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40" y="5165868"/>
            <a:ext cx="1099974" cy="109997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1988E76-7C00-4C91-9904-BE7039D63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12" y="1584212"/>
            <a:ext cx="1336956" cy="133695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CD8F2A4-041A-4C20-84EF-1000FCC043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88" y="4721464"/>
            <a:ext cx="1635831" cy="16358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9A61B47-0944-4728-B788-B2ED867B09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55" y="1795490"/>
            <a:ext cx="1258990" cy="125899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209D8F0-4189-4859-843A-BFBF773E2B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15" y="1898726"/>
            <a:ext cx="1185233" cy="11852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AD64621-D3A4-4DD6-9B35-3FB2347E72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25" y="5242066"/>
            <a:ext cx="1099975" cy="10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57" y="0"/>
            <a:ext cx="5184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ульбашка думок: хмарка 8">
            <a:extLst>
              <a:ext uri="{FF2B5EF4-FFF2-40B4-BE49-F238E27FC236}">
                <a16:creationId xmlns:a16="http://schemas.microsoft.com/office/drawing/2014/main" xmlns="" id="{04B9394B-E3DF-4D23-8909-DC21C47A1B37}"/>
              </a:ext>
            </a:extLst>
          </p:cNvPr>
          <p:cNvSpPr/>
          <p:nvPr/>
        </p:nvSpPr>
        <p:spPr>
          <a:xfrm>
            <a:off x="8961120" y="1223386"/>
            <a:ext cx="2824480" cy="1502661"/>
          </a:xfrm>
          <a:prstGeom prst="cloudCallout">
            <a:avLst>
              <a:gd name="adj1" fmla="val -95956"/>
              <a:gd name="adj2" fmla="val 12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9343291" y="1457418"/>
            <a:ext cx="2081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/>
              <a:t>261 тис</a:t>
            </a:r>
            <a:r>
              <a:rPr lang="uk-UA" sz="4400" dirty="0"/>
              <a:t>.</a:t>
            </a:r>
            <a:endParaRPr lang="ru-RU" sz="4400" dirty="0"/>
          </a:p>
        </p:txBody>
      </p:sp>
      <p:sp>
        <p:nvSpPr>
          <p:cNvPr id="19" name="Бульбашка думок: хмарка 18">
            <a:extLst>
              <a:ext uri="{FF2B5EF4-FFF2-40B4-BE49-F238E27FC236}">
                <a16:creationId xmlns:a16="http://schemas.microsoft.com/office/drawing/2014/main" xmlns="" id="{1C5B48E9-BC8D-417B-9758-70CF8E78173F}"/>
              </a:ext>
            </a:extLst>
          </p:cNvPr>
          <p:cNvSpPr/>
          <p:nvPr/>
        </p:nvSpPr>
        <p:spPr>
          <a:xfrm>
            <a:off x="8744191" y="2927450"/>
            <a:ext cx="2316480" cy="1209040"/>
          </a:xfrm>
          <a:prstGeom prst="cloudCallout">
            <a:avLst>
              <a:gd name="adj1" fmla="val -94517"/>
              <a:gd name="adj2" fmla="val 263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9343292" y="3169659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1 тис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20" name="Бульбашка думок: хмарка 19">
            <a:extLst>
              <a:ext uri="{FF2B5EF4-FFF2-40B4-BE49-F238E27FC236}">
                <a16:creationId xmlns:a16="http://schemas.microsoft.com/office/drawing/2014/main" xmlns="" id="{6DB9C818-7225-487F-BB00-A5D327E6D0DB}"/>
              </a:ext>
            </a:extLst>
          </p:cNvPr>
          <p:cNvSpPr/>
          <p:nvPr/>
        </p:nvSpPr>
        <p:spPr>
          <a:xfrm>
            <a:off x="8883319" y="4862027"/>
            <a:ext cx="2316480" cy="1209040"/>
          </a:xfrm>
          <a:prstGeom prst="cloudCallout">
            <a:avLst>
              <a:gd name="adj1" fmla="val -98026"/>
              <a:gd name="adj2" fmla="val -173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9341338" y="5149768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260 тис.</a:t>
            </a:r>
            <a:endParaRPr lang="ru-RU" sz="2800" b="1" dirty="0"/>
          </a:p>
        </p:txBody>
      </p:sp>
      <p:sp>
        <p:nvSpPr>
          <p:cNvPr id="21" name="Бульбашка думок: хмарка 20">
            <a:extLst>
              <a:ext uri="{FF2B5EF4-FFF2-40B4-BE49-F238E27FC236}">
                <a16:creationId xmlns:a16="http://schemas.microsoft.com/office/drawing/2014/main" xmlns="" id="{F5151B93-D3B1-4C27-A646-21717258F490}"/>
              </a:ext>
            </a:extLst>
          </p:cNvPr>
          <p:cNvSpPr/>
          <p:nvPr/>
        </p:nvSpPr>
        <p:spPr>
          <a:xfrm rot="10632968">
            <a:off x="645298" y="4796061"/>
            <a:ext cx="2316480" cy="1209040"/>
          </a:xfrm>
          <a:prstGeom prst="cloudCallout">
            <a:avLst>
              <a:gd name="adj1" fmla="val -98026"/>
              <a:gd name="adj2" fmla="val -173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1192910" y="5149768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120 тис.</a:t>
            </a:r>
            <a:endParaRPr lang="ru-RU" sz="2800" b="1" dirty="0"/>
          </a:p>
        </p:txBody>
      </p:sp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xmlns="" id="{9BCFF4A8-D486-4840-A767-21FDA1688E6C}"/>
              </a:ext>
            </a:extLst>
          </p:cNvPr>
          <p:cNvSpPr/>
          <p:nvPr/>
        </p:nvSpPr>
        <p:spPr>
          <a:xfrm rot="10632968">
            <a:off x="1220903" y="3196090"/>
            <a:ext cx="2316480" cy="1209040"/>
          </a:xfrm>
          <a:prstGeom prst="cloudCallout">
            <a:avLst>
              <a:gd name="adj1" fmla="val -98026"/>
              <a:gd name="adj2" fmla="val -173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63863" y="3531970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30 тис.</a:t>
            </a:r>
            <a:endParaRPr lang="ru-RU" sz="2800" b="1" dirty="0"/>
          </a:p>
        </p:txBody>
      </p:sp>
      <p:sp>
        <p:nvSpPr>
          <p:cNvPr id="23" name="Бульбашка думок: хмарка 22">
            <a:extLst>
              <a:ext uri="{FF2B5EF4-FFF2-40B4-BE49-F238E27FC236}">
                <a16:creationId xmlns:a16="http://schemas.microsoft.com/office/drawing/2014/main" xmlns="" id="{BE63A96E-D2E0-403B-B2B9-B5B07477DE50}"/>
              </a:ext>
            </a:extLst>
          </p:cNvPr>
          <p:cNvSpPr/>
          <p:nvPr/>
        </p:nvSpPr>
        <p:spPr>
          <a:xfrm rot="10632968">
            <a:off x="381177" y="1174537"/>
            <a:ext cx="2771888" cy="1442705"/>
          </a:xfrm>
          <a:prstGeom prst="cloudCallout">
            <a:avLst>
              <a:gd name="adj1" fmla="val -98026"/>
              <a:gd name="adj2" fmla="val -173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49066" y="1457418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/>
              <a:t>150 тис.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129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25" name="Straight Connector 74">
            <a:extLst>
              <a:ext uri="{FF2B5EF4-FFF2-40B4-BE49-F238E27FC236}">
                <a16:creationId xmlns:a16="http://schemas.microsoft.com/office/drawing/2014/main" xmlns="" id="{3D83F26F-C55B-4A92-9AFF-4894D14E27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Графіка 3" descr="Скарбничка">
            <a:extLst>
              <a:ext uri="{FF2B5EF4-FFF2-40B4-BE49-F238E27FC236}">
                <a16:creationId xmlns:a16="http://schemas.microsoft.com/office/drawing/2014/main" xmlns="" id="{4A09DE61-CB9D-42A8-9D9D-94662CAD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42004" y="321734"/>
            <a:ext cx="3597704" cy="3597704"/>
          </a:xfrm>
          <a:prstGeom prst="rect">
            <a:avLst/>
          </a:prstGeom>
        </p:spPr>
      </p:pic>
      <p:pic>
        <p:nvPicPr>
          <p:cNvPr id="13315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r="22700" b="9050"/>
          <a:stretch/>
        </p:blipFill>
        <p:spPr bwMode="auto">
          <a:xfrm>
            <a:off x="0" y="1"/>
            <a:ext cx="6095991" cy="42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9F0127-471F-4191-BA22-18E6C97BACA6}"/>
              </a:ext>
            </a:extLst>
          </p:cNvPr>
          <p:cNvSpPr txBox="1"/>
          <p:nvPr/>
        </p:nvSpPr>
        <p:spPr>
          <a:xfrm>
            <a:off x="707011" y="4502330"/>
            <a:ext cx="10765410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Громада зекономила 20 тис. грн</a:t>
            </a:r>
          </a:p>
        </p:txBody>
      </p:sp>
    </p:spTree>
    <p:extLst>
      <p:ext uri="{BB962C8B-B14F-4D97-AF65-F5344CB8AC3E}">
        <p14:creationId xmlns:p14="http://schemas.microsoft.com/office/powerpoint/2010/main" val="153540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25" name="Straight Connector 74">
            <a:extLst>
              <a:ext uri="{FF2B5EF4-FFF2-40B4-BE49-F238E27FC236}">
                <a16:creationId xmlns:a16="http://schemas.microsoft.com/office/drawing/2014/main" xmlns="" id="{3D83F26F-C55B-4A92-9AFF-4894D14E27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Графіка 3" descr="Скарбничка">
            <a:extLst>
              <a:ext uri="{FF2B5EF4-FFF2-40B4-BE49-F238E27FC236}">
                <a16:creationId xmlns:a16="http://schemas.microsoft.com/office/drawing/2014/main" xmlns="" id="{4A09DE61-CB9D-42A8-9D9D-94662CAD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42004" y="321734"/>
            <a:ext cx="3597704" cy="3597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9F0127-471F-4191-BA22-18E6C97BACA6}"/>
              </a:ext>
            </a:extLst>
          </p:cNvPr>
          <p:cNvSpPr txBox="1"/>
          <p:nvPr/>
        </p:nvSpPr>
        <p:spPr>
          <a:xfrm>
            <a:off x="707241" y="4946773"/>
            <a:ext cx="10765410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600 квадратів приміщення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наповнюють районний бюджет</a:t>
            </a:r>
            <a:endParaRPr lang="en-US" sz="6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101D87DA-4B47-45F9-B16E-973EDE245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4191" r="23696" b="4559"/>
          <a:stretch/>
        </p:blipFill>
        <p:spPr bwMode="auto">
          <a:xfrm>
            <a:off x="0" y="6096"/>
            <a:ext cx="6089946" cy="41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6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25" name="Straight Connector 74">
            <a:extLst>
              <a:ext uri="{FF2B5EF4-FFF2-40B4-BE49-F238E27FC236}">
                <a16:creationId xmlns:a16="http://schemas.microsoft.com/office/drawing/2014/main" xmlns="" id="{3D83F26F-C55B-4A92-9AFF-4894D14E27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Графіка 3" descr="Скарбничка">
            <a:extLst>
              <a:ext uri="{FF2B5EF4-FFF2-40B4-BE49-F238E27FC236}">
                <a16:creationId xmlns:a16="http://schemas.microsoft.com/office/drawing/2014/main" xmlns="" id="{4A09DE61-CB9D-42A8-9D9D-94662CAD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42004" y="321734"/>
            <a:ext cx="3597704" cy="3597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9F0127-471F-4191-BA22-18E6C97BACA6}"/>
              </a:ext>
            </a:extLst>
          </p:cNvPr>
          <p:cNvSpPr txBox="1"/>
          <p:nvPr/>
        </p:nvSpPr>
        <p:spPr>
          <a:xfrm>
            <a:off x="707241" y="4946773"/>
            <a:ext cx="10765410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 гектарів землі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працюють на громаду</a:t>
            </a:r>
            <a:endParaRPr lang="en-US" sz="6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C3591A90-202E-4026-ADC7-B4377EDCB9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4190" r="23834" b="6222"/>
          <a:stretch/>
        </p:blipFill>
        <p:spPr bwMode="auto">
          <a:xfrm>
            <a:off x="969" y="72688"/>
            <a:ext cx="6088977" cy="40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0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37C033-F4D4-4DB4-9E62-69EE4D29C5A6}"/>
              </a:ext>
            </a:extLst>
          </p:cNvPr>
          <p:cNvSpPr txBox="1"/>
          <p:nvPr/>
        </p:nvSpPr>
        <p:spPr>
          <a:xfrm>
            <a:off x="2393342" y="77765"/>
            <a:ext cx="7781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dirty="0"/>
              <a:t>Можливості: запит громад</a:t>
            </a:r>
          </a:p>
        </p:txBody>
      </p:sp>
      <p:pic>
        <p:nvPicPr>
          <p:cNvPr id="4098" name="Picture 2" descr="D:\Users\Vitalka.homecomp\Downloads\imgonline-com-ua-Shape-DW2dd5SQJm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84" y="1454976"/>
            <a:ext cx="2173517" cy="21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7345" y="983189"/>
            <a:ext cx="3284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Відхід від 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виключно  сервісних послуг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6480" y="3777322"/>
            <a:ext cx="4641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пакету послуг, що включає</a:t>
            </a:r>
          </a:p>
        </p:txBody>
      </p:sp>
      <p:pic>
        <p:nvPicPr>
          <p:cNvPr id="4100" name="Picture 4" descr="ÐÐ°ÑÑÐ¸Ð½ÐºÐ¸ Ð¿Ð¾ Ð·Ð°Ð¿ÑÐ¾ÑÑ ÑÐµÑÐ¾ÑÐ¼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2" y="673416"/>
            <a:ext cx="2061087" cy="14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249" y="2257250"/>
            <a:ext cx="2349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залученість та юридичний супровід реформ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45759" y="1034117"/>
            <a:ext cx="1839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впровадження </a:t>
            </a:r>
          </a:p>
          <a:p>
            <a:pPr algn="ctr"/>
            <a:r>
              <a:rPr lang="uk-UA" sz="2000" dirty="0"/>
              <a:t>відновних практик</a:t>
            </a:r>
          </a:p>
        </p:txBody>
      </p:sp>
      <p:pic>
        <p:nvPicPr>
          <p:cNvPr id="4102" name="Picture 6" descr="ÐÐ°ÑÑÐ¸Ð½ÐºÐ¸ Ð¿Ð¾ Ð·Ð°Ð¿ÑÐ¾ÑÑ Ð¼ÐµÐ´ÑÐ°ÑÑ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92" y="754873"/>
            <a:ext cx="21717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21959" y="5532399"/>
            <a:ext cx="2981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підтримка (супровід) </a:t>
            </a:r>
          </a:p>
          <a:p>
            <a:pPr algn="ctr"/>
            <a:r>
              <a:rPr lang="uk-UA" sz="2000" dirty="0" err="1"/>
              <a:t>параюристів</a:t>
            </a:r>
            <a:r>
              <a:rPr lang="uk-UA" sz="2000" dirty="0"/>
              <a:t> (громадських радників )</a:t>
            </a:r>
          </a:p>
        </p:txBody>
      </p:sp>
      <p:pic>
        <p:nvPicPr>
          <p:cNvPr id="4104" name="Picture 8" descr="D:\Users\Vitalka.homecomp\Downloads\imgonline-com-ua-Shape-qRi2xY2NjBYY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13" y="4357908"/>
            <a:ext cx="1711502" cy="17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Users\Vitalka.homecomp\Downloads\imgonline-com-ua-Shape-7hhWtRW7PqCJ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" y="3870372"/>
            <a:ext cx="1605110" cy="1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8435" y="5523636"/>
            <a:ext cx="2462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err="1"/>
              <a:t>адвокаційні</a:t>
            </a:r>
            <a:r>
              <a:rPr lang="uk-UA" sz="2000" dirty="0"/>
              <a:t> кампанії</a:t>
            </a:r>
          </a:p>
        </p:txBody>
      </p:sp>
      <p:pic>
        <p:nvPicPr>
          <p:cNvPr id="4106" name="Picture 10" descr="D:\Users\Vitalka.homecomp\Downloads\imgonline-com-ua-Shape-6Szsu2bR108jR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91" y="3215508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444007" y="4197318"/>
            <a:ext cx="164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пул експертів</a:t>
            </a:r>
          </a:p>
        </p:txBody>
      </p:sp>
      <p:pic>
        <p:nvPicPr>
          <p:cNvPr id="4107" name="Picture 11" descr="D:\Users\Vitalka.homecomp\Downloads\imgonline-com-ua-Shape-yCgH4oVIkdMv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54" y="4432406"/>
            <a:ext cx="1607825" cy="16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73715" y="6040231"/>
            <a:ext cx="299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/>
              <a:t>алгоритм впровадження, </a:t>
            </a:r>
          </a:p>
          <a:p>
            <a:pPr algn="ctr"/>
            <a:r>
              <a:rPr lang="uk-UA" sz="2000" dirty="0"/>
              <a:t>типові документи</a:t>
            </a:r>
          </a:p>
        </p:txBody>
      </p:sp>
    </p:spTree>
    <p:extLst>
      <p:ext uri="{BB962C8B-B14F-4D97-AF65-F5344CB8AC3E}">
        <p14:creationId xmlns:p14="http://schemas.microsoft.com/office/powerpoint/2010/main" val="409161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1103AB2-C090-458F-B752-294F23AFA8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83D471F3-782A-4BA1-9CAB-FF5CDF0A75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BA87361-6D30-46E4-834B-719CF59055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D89DB1C0-FEEC-4CB6-88B2-F9C5562E09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8163D1C-ED91-4D5F-A33B-CF1256B270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Графіка 11" descr="Бейдж працівника">
            <a:extLst>
              <a:ext uri="{FF2B5EF4-FFF2-40B4-BE49-F238E27FC236}">
                <a16:creationId xmlns:a16="http://schemas.microsoft.com/office/drawing/2014/main" xmlns="" id="{E9D61F05-50F3-4C07-900F-4F9330CE6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80302" y="1303032"/>
            <a:ext cx="1827742" cy="1827742"/>
          </a:xfrm>
          <a:prstGeom prst="rect">
            <a:avLst/>
          </a:prstGeom>
        </p:spPr>
      </p:pic>
      <p:pic>
        <p:nvPicPr>
          <p:cNvPr id="6" name="Графіка 5" descr="Терези правосуддя">
            <a:extLst>
              <a:ext uri="{FF2B5EF4-FFF2-40B4-BE49-F238E27FC236}">
                <a16:creationId xmlns:a16="http://schemas.microsoft.com/office/drawing/2014/main" xmlns="" id="{55F7FB75-87BC-4325-9921-EBE738753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pic>
        <p:nvPicPr>
          <p:cNvPr id="14" name="Графіка 13" descr="Збільшувальне скло">
            <a:extLst>
              <a:ext uri="{FF2B5EF4-FFF2-40B4-BE49-F238E27FC236}">
                <a16:creationId xmlns:a16="http://schemas.microsoft.com/office/drawing/2014/main" xmlns="" id="{A8B31C39-C1EF-4132-A94D-B985F9736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85250" y="154634"/>
            <a:ext cx="1636279" cy="1636279"/>
          </a:xfrm>
          <a:prstGeom prst="rect">
            <a:avLst/>
          </a:prstGeom>
        </p:spPr>
      </p:pic>
      <p:pic>
        <p:nvPicPr>
          <p:cNvPr id="8" name="Графіка 7" descr="Відкритий конверт">
            <a:extLst>
              <a:ext uri="{FF2B5EF4-FFF2-40B4-BE49-F238E27FC236}">
                <a16:creationId xmlns:a16="http://schemas.microsoft.com/office/drawing/2014/main" xmlns="" id="{198DFE2C-512E-4C4C-A879-F0A3F611D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25024" y="317950"/>
            <a:ext cx="2260711" cy="2260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37C033-F4D4-4DB4-9E62-69EE4D29C5A6}"/>
              </a:ext>
            </a:extLst>
          </p:cNvPr>
          <p:cNvSpPr txBox="1"/>
          <p:nvPr/>
        </p:nvSpPr>
        <p:spPr>
          <a:xfrm>
            <a:off x="7115531" y="5257651"/>
            <a:ext cx="5609222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400" b="1" dirty="0">
                <a:latin typeface="+mj-lt"/>
                <a:ea typeface="+mj-ea"/>
                <a:cs typeface="+mj-cs"/>
              </a:rPr>
              <a:t>Фахівці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Мереж</a:t>
            </a:r>
            <a:r>
              <a:rPr lang="uk-UA" sz="4400" b="1" dirty="0">
                <a:latin typeface="+mj-lt"/>
                <a:ea typeface="+mj-ea"/>
                <a:cs typeface="+mj-cs"/>
              </a:rPr>
              <a:t>і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правового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розвитку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3">
            <a:extLst>
              <a:ext uri="{FF2B5EF4-FFF2-40B4-BE49-F238E27FC236}">
                <a16:creationId xmlns:a16="http://schemas.microsoft.com/office/drawing/2014/main" xmlns="" id="{85831FCC-BE36-4CFC-8390-B93ACFE5D12C}"/>
              </a:ext>
            </a:extLst>
          </p:cNvPr>
          <p:cNvSpPr/>
          <p:nvPr/>
        </p:nvSpPr>
        <p:spPr>
          <a:xfrm>
            <a:off x="3564638" y="5687703"/>
            <a:ext cx="25713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/>
              <a:t>Професійне </a:t>
            </a:r>
          </a:p>
          <a:p>
            <a:pPr algn="ctr"/>
            <a:r>
              <a:rPr lang="uk-UA" sz="2000" dirty="0"/>
              <a:t>представлення </a:t>
            </a:r>
          </a:p>
          <a:p>
            <a:pPr algn="ctr"/>
            <a:r>
              <a:rPr lang="uk-UA" sz="2000" dirty="0"/>
              <a:t>інтересів ОМС у судах</a:t>
            </a:r>
          </a:p>
        </p:txBody>
      </p:sp>
      <p:sp>
        <p:nvSpPr>
          <p:cNvPr id="26" name="Прямоугольник 3">
            <a:extLst>
              <a:ext uri="{FF2B5EF4-FFF2-40B4-BE49-F238E27FC236}">
                <a16:creationId xmlns:a16="http://schemas.microsoft.com/office/drawing/2014/main" xmlns="" id="{CD2DBA83-D7DB-4116-B252-CEB9A69662D3}"/>
              </a:ext>
            </a:extLst>
          </p:cNvPr>
          <p:cNvSpPr/>
          <p:nvPr/>
        </p:nvSpPr>
        <p:spPr>
          <a:xfrm>
            <a:off x="3256524" y="2449826"/>
            <a:ext cx="140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/>
              <a:t>Правова </a:t>
            </a:r>
          </a:p>
          <a:p>
            <a:pPr algn="ctr"/>
            <a:r>
              <a:rPr lang="uk-UA" sz="2000" dirty="0"/>
              <a:t>експертиза</a:t>
            </a:r>
          </a:p>
        </p:txBody>
      </p:sp>
      <p:sp>
        <p:nvSpPr>
          <p:cNvPr id="28" name="Прямоугольник 3">
            <a:extLst>
              <a:ext uri="{FF2B5EF4-FFF2-40B4-BE49-F238E27FC236}">
                <a16:creationId xmlns:a16="http://schemas.microsoft.com/office/drawing/2014/main" xmlns="" id="{6F61F2E9-5CD3-4261-A451-4BD43759B250}"/>
              </a:ext>
            </a:extLst>
          </p:cNvPr>
          <p:cNvSpPr/>
          <p:nvPr/>
        </p:nvSpPr>
        <p:spPr>
          <a:xfrm>
            <a:off x="9174164" y="3865280"/>
            <a:ext cx="3279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Допомога у складанні відповідей на запити</a:t>
            </a:r>
          </a:p>
        </p:txBody>
      </p:sp>
      <p:sp>
        <p:nvSpPr>
          <p:cNvPr id="30" name="Прямоугольник 3">
            <a:extLst>
              <a:ext uri="{FF2B5EF4-FFF2-40B4-BE49-F238E27FC236}">
                <a16:creationId xmlns:a16="http://schemas.microsoft.com/office/drawing/2014/main" xmlns="" id="{417F308B-5B80-46C7-A4D7-E1D1AF06FE81}"/>
              </a:ext>
            </a:extLst>
          </p:cNvPr>
          <p:cNvSpPr/>
          <p:nvPr/>
        </p:nvSpPr>
        <p:spPr>
          <a:xfrm>
            <a:off x="5406833" y="4033508"/>
            <a:ext cx="3279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Навчання </a:t>
            </a:r>
          </a:p>
          <a:p>
            <a:pPr algn="ctr"/>
            <a:r>
              <a:rPr lang="uk-UA" sz="2000" dirty="0"/>
              <a:t>представників ОМС</a:t>
            </a:r>
          </a:p>
        </p:txBody>
      </p:sp>
    </p:spTree>
    <p:extLst>
      <p:ext uri="{BB962C8B-B14F-4D97-AF65-F5344CB8AC3E}">
        <p14:creationId xmlns:p14="http://schemas.microsoft.com/office/powerpoint/2010/main" val="3053461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Графіка 4" descr="Користувачі">
            <a:extLst>
              <a:ext uri="{FF2B5EF4-FFF2-40B4-BE49-F238E27FC236}">
                <a16:creationId xmlns:a16="http://schemas.microsoft.com/office/drawing/2014/main" xmlns="" id="{33D32FF3-1E36-4D0F-AD9E-9B3051839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іка 6" descr="Відкрита книга">
            <a:extLst>
              <a:ext uri="{FF2B5EF4-FFF2-40B4-BE49-F238E27FC236}">
                <a16:creationId xmlns:a16="http://schemas.microsoft.com/office/drawing/2014/main" xmlns="" id="{670B51AD-2578-4B7B-82E3-CE2670D49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  <p:pic>
        <p:nvPicPr>
          <p:cNvPr id="9" name="Графіка 8" descr="Диплом">
            <a:extLst>
              <a:ext uri="{FF2B5EF4-FFF2-40B4-BE49-F238E27FC236}">
                <a16:creationId xmlns:a16="http://schemas.microsoft.com/office/drawing/2014/main" xmlns="" id="{AA5C56C3-FEE0-4EA5-8F3F-3D4E5CFBE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pic>
        <p:nvPicPr>
          <p:cNvPr id="11" name="Графіка 10" descr="Мережа">
            <a:extLst>
              <a:ext uri="{FF2B5EF4-FFF2-40B4-BE49-F238E27FC236}">
                <a16:creationId xmlns:a16="http://schemas.microsoft.com/office/drawing/2014/main" xmlns="" id="{B9D5509B-5DEB-4A4E-B798-0D348E7DF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729CA8-54D7-4A48-BAA8-BEF3A158FA58}"/>
              </a:ext>
            </a:extLst>
          </p:cNvPr>
          <p:cNvSpPr/>
          <p:nvPr/>
        </p:nvSpPr>
        <p:spPr>
          <a:xfrm>
            <a:off x="0" y="0"/>
            <a:ext cx="3210079" cy="1451113"/>
          </a:xfrm>
          <a:prstGeom prst="rect">
            <a:avLst/>
          </a:prstGeom>
          <a:solidFill>
            <a:srgbClr val="116E2B"/>
          </a:solidFill>
          <a:ln>
            <a:solidFill>
              <a:srgbClr val="116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6D78168E-28D8-4E3F-8851-A9424034F020}"/>
              </a:ext>
            </a:extLst>
          </p:cNvPr>
          <p:cNvSpPr/>
          <p:nvPr/>
        </p:nvSpPr>
        <p:spPr>
          <a:xfrm>
            <a:off x="8956620" y="0"/>
            <a:ext cx="3235379" cy="1451113"/>
          </a:xfrm>
          <a:prstGeom prst="rect">
            <a:avLst/>
          </a:prstGeom>
          <a:solidFill>
            <a:srgbClr val="58C2DE"/>
          </a:solidFill>
          <a:ln>
            <a:solidFill>
              <a:srgbClr val="58C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C9B712CB-0FE2-46AA-B35A-3BED5B1341D6}"/>
              </a:ext>
            </a:extLst>
          </p:cNvPr>
          <p:cNvSpPr/>
          <p:nvPr/>
        </p:nvSpPr>
        <p:spPr>
          <a:xfrm>
            <a:off x="3210078" y="-1"/>
            <a:ext cx="2862517" cy="1451113"/>
          </a:xfrm>
          <a:prstGeom prst="rect">
            <a:avLst/>
          </a:prstGeom>
          <a:solidFill>
            <a:srgbClr val="FED05C"/>
          </a:solidFill>
          <a:ln>
            <a:solidFill>
              <a:srgbClr val="FED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1B92B93F-44F2-4DB5-9B31-FF0B5658F6A6}"/>
              </a:ext>
            </a:extLst>
          </p:cNvPr>
          <p:cNvSpPr/>
          <p:nvPr/>
        </p:nvSpPr>
        <p:spPr>
          <a:xfrm>
            <a:off x="6070696" y="-2"/>
            <a:ext cx="2885924" cy="1451113"/>
          </a:xfrm>
          <a:prstGeom prst="rect">
            <a:avLst/>
          </a:prstGeom>
          <a:solidFill>
            <a:srgbClr val="32B28A"/>
          </a:solidFill>
          <a:ln>
            <a:solidFill>
              <a:srgbClr val="32B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D1EE177C-5BBF-4F06-8E01-931D174B4DC2}"/>
              </a:ext>
            </a:extLst>
          </p:cNvPr>
          <p:cNvSpPr/>
          <p:nvPr/>
        </p:nvSpPr>
        <p:spPr>
          <a:xfrm>
            <a:off x="9034670" y="5416827"/>
            <a:ext cx="3157328" cy="1451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CCCD61E2-E3BA-45F0-96A4-5784688039A5}"/>
              </a:ext>
            </a:extLst>
          </p:cNvPr>
          <p:cNvSpPr/>
          <p:nvPr/>
        </p:nvSpPr>
        <p:spPr>
          <a:xfrm>
            <a:off x="3" y="5400741"/>
            <a:ext cx="3157328" cy="1451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3A576DA5-B73A-4B19-A5E2-A8161861D7F9}"/>
              </a:ext>
            </a:extLst>
          </p:cNvPr>
          <p:cNvSpPr/>
          <p:nvPr/>
        </p:nvSpPr>
        <p:spPr>
          <a:xfrm>
            <a:off x="6175515" y="5416827"/>
            <a:ext cx="2700125" cy="1451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6D424959-2D2F-474E-955A-3A0851F004D6}"/>
              </a:ext>
            </a:extLst>
          </p:cNvPr>
          <p:cNvSpPr/>
          <p:nvPr/>
        </p:nvSpPr>
        <p:spPr>
          <a:xfrm>
            <a:off x="3316362" y="5406887"/>
            <a:ext cx="2700124" cy="1451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EF273EE-42F0-4754-9022-551C44029E51}"/>
              </a:ext>
            </a:extLst>
          </p:cNvPr>
          <p:cNvSpPr txBox="1"/>
          <p:nvPr/>
        </p:nvSpPr>
        <p:spPr>
          <a:xfrm>
            <a:off x="326053" y="17668"/>
            <a:ext cx="2718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ДЛЯ ОБ’ЄДНАНИХ ГРОМАД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95EA3D-69FA-495A-8707-09E3FFF7EBE5}"/>
              </a:ext>
            </a:extLst>
          </p:cNvPr>
          <p:cNvSpPr txBox="1"/>
          <p:nvPr/>
        </p:nvSpPr>
        <p:spPr>
          <a:xfrm>
            <a:off x="3280938" y="56179"/>
            <a:ext cx="2718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НЕЗАЛЕЖНІСТЬ ТА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АВТОРИТЕТ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246B98C-946F-4A31-8F2B-E3C1727B46AF}"/>
              </a:ext>
            </a:extLst>
          </p:cNvPr>
          <p:cNvSpPr txBox="1"/>
          <p:nvPr/>
        </p:nvSpPr>
        <p:spPr>
          <a:xfrm>
            <a:off x="6156741" y="33056"/>
            <a:ext cx="2718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ЮРИСТИ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 ТА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АДВОКАТИ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0F1FBE-F480-4AB5-A979-582A122FD236}"/>
              </a:ext>
            </a:extLst>
          </p:cNvPr>
          <p:cNvSpPr txBox="1"/>
          <p:nvPr/>
        </p:nvSpPr>
        <p:spPr>
          <a:xfrm>
            <a:off x="9214860" y="248499"/>
            <a:ext cx="2718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БАЗА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ЗНАНЬ</a:t>
            </a:r>
          </a:p>
        </p:txBody>
      </p:sp>
      <p:sp>
        <p:nvSpPr>
          <p:cNvPr id="30" name="Прямоугольник 7">
            <a:extLst>
              <a:ext uri="{FF2B5EF4-FFF2-40B4-BE49-F238E27FC236}">
                <a16:creationId xmlns:a16="http://schemas.microsoft.com/office/drawing/2014/main" xmlns="" id="{20804A38-EC1B-4314-9819-F0156E87255B}"/>
              </a:ext>
            </a:extLst>
          </p:cNvPr>
          <p:cNvSpPr/>
          <p:nvPr/>
        </p:nvSpPr>
        <p:spPr>
          <a:xfrm>
            <a:off x="9120662" y="5480663"/>
            <a:ext cx="2833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- Досвід та знання </a:t>
            </a:r>
          </a:p>
          <a:p>
            <a:r>
              <a:rPr lang="uk-UA" sz="2000" dirty="0"/>
              <a:t>спільноти</a:t>
            </a:r>
          </a:p>
          <a:p>
            <a:r>
              <a:rPr lang="uk-UA" sz="2000" dirty="0"/>
              <a:t>- Унікальні рішення </a:t>
            </a:r>
          </a:p>
          <a:p>
            <a:r>
              <a:rPr lang="uk-UA" sz="2000" dirty="0"/>
              <a:t>(документи) для громад</a:t>
            </a:r>
          </a:p>
        </p:txBody>
      </p:sp>
      <p:sp>
        <p:nvSpPr>
          <p:cNvPr id="31" name="Прямоугольник 7">
            <a:extLst>
              <a:ext uri="{FF2B5EF4-FFF2-40B4-BE49-F238E27FC236}">
                <a16:creationId xmlns:a16="http://schemas.microsoft.com/office/drawing/2014/main" xmlns="" id="{0CF53B5D-188A-47DE-BD4A-8E77C2645655}"/>
              </a:ext>
            </a:extLst>
          </p:cNvPr>
          <p:cNvSpPr/>
          <p:nvPr/>
        </p:nvSpPr>
        <p:spPr>
          <a:xfrm>
            <a:off x="6158141" y="5430968"/>
            <a:ext cx="2803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- Взаємозамінність</a:t>
            </a:r>
          </a:p>
          <a:p>
            <a:r>
              <a:rPr lang="uk-UA" sz="2000" dirty="0"/>
              <a:t>- Постійне професійне</a:t>
            </a:r>
          </a:p>
          <a:p>
            <a:r>
              <a:rPr lang="uk-UA" sz="2000" dirty="0"/>
              <a:t>вдосконалення</a:t>
            </a:r>
          </a:p>
          <a:p>
            <a:r>
              <a:rPr lang="uk-UA" sz="2000" dirty="0"/>
              <a:t>- Досвід складних справ</a:t>
            </a:r>
          </a:p>
        </p:txBody>
      </p:sp>
      <p:sp>
        <p:nvSpPr>
          <p:cNvPr id="32" name="Прямоугольник 7">
            <a:extLst>
              <a:ext uri="{FF2B5EF4-FFF2-40B4-BE49-F238E27FC236}">
                <a16:creationId xmlns:a16="http://schemas.microsoft.com/office/drawing/2014/main" xmlns="" id="{85D61D17-7D92-4DA6-AAC2-3558EEDDD8EA}"/>
              </a:ext>
            </a:extLst>
          </p:cNvPr>
          <p:cNvSpPr/>
          <p:nvPr/>
        </p:nvSpPr>
        <p:spPr>
          <a:xfrm>
            <a:off x="3366527" y="5430968"/>
            <a:ext cx="27253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- Незалежність від </a:t>
            </a:r>
          </a:p>
          <a:p>
            <a:r>
              <a:rPr lang="uk-UA" sz="2000" dirty="0"/>
              <a:t>олігархічних впливів</a:t>
            </a:r>
            <a:br>
              <a:rPr lang="uk-UA" sz="2000" dirty="0"/>
            </a:br>
            <a:r>
              <a:rPr lang="uk-UA" sz="2000" dirty="0"/>
              <a:t>- Авторитетність перед </a:t>
            </a:r>
          </a:p>
          <a:p>
            <a:r>
              <a:rPr lang="uk-UA" sz="2000" dirty="0" err="1"/>
              <a:t>контрол</a:t>
            </a:r>
            <a:r>
              <a:rPr lang="uk-UA" sz="2000" dirty="0"/>
              <a:t>. органами</a:t>
            </a:r>
          </a:p>
        </p:txBody>
      </p:sp>
      <p:sp>
        <p:nvSpPr>
          <p:cNvPr id="33" name="Прямоугольник 7">
            <a:extLst>
              <a:ext uri="{FF2B5EF4-FFF2-40B4-BE49-F238E27FC236}">
                <a16:creationId xmlns:a16="http://schemas.microsoft.com/office/drawing/2014/main" xmlns="" id="{616D4A68-D215-4F04-B7E6-C50E5BC44361}"/>
              </a:ext>
            </a:extLst>
          </p:cNvPr>
          <p:cNvSpPr/>
          <p:nvPr/>
        </p:nvSpPr>
        <p:spPr>
          <a:xfrm>
            <a:off x="-1389" y="5461745"/>
            <a:ext cx="328840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900" dirty="0"/>
              <a:t>- Відповідь на «адвокатську</a:t>
            </a:r>
          </a:p>
          <a:p>
            <a:r>
              <a:rPr lang="uk-UA" sz="1900" dirty="0"/>
              <a:t>монополію»</a:t>
            </a:r>
          </a:p>
          <a:p>
            <a:r>
              <a:rPr lang="uk-UA" sz="1900" dirty="0"/>
              <a:t>- Робочі групи, комісії та ін.</a:t>
            </a:r>
          </a:p>
          <a:p>
            <a:r>
              <a:rPr lang="uk-UA" sz="1900" dirty="0"/>
              <a:t>- Навчання юристів, дайджест</a:t>
            </a:r>
          </a:p>
        </p:txBody>
      </p:sp>
    </p:spTree>
    <p:extLst>
      <p:ext uri="{BB962C8B-B14F-4D97-AF65-F5344CB8AC3E}">
        <p14:creationId xmlns:p14="http://schemas.microsoft.com/office/powerpoint/2010/main" val="3625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74F827-C85F-4414-B2E4-B0E469C6E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20000" r="9916" b="6222"/>
          <a:stretch/>
        </p:blipFill>
        <p:spPr>
          <a:xfrm>
            <a:off x="-215747" y="0"/>
            <a:ext cx="12407747" cy="6858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1EDB1A3A-69A2-4EB9-A093-EC9351AA958E}"/>
              </a:ext>
            </a:extLst>
          </p:cNvPr>
          <p:cNvSpPr/>
          <p:nvPr/>
        </p:nvSpPr>
        <p:spPr>
          <a:xfrm>
            <a:off x="-215747" y="4765040"/>
            <a:ext cx="3507587" cy="1971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B99139-73F0-49F3-9EBD-68FC292C68A6}"/>
              </a:ext>
            </a:extLst>
          </p:cNvPr>
          <p:cNvSpPr txBox="1"/>
          <p:nvPr/>
        </p:nvSpPr>
        <p:spPr>
          <a:xfrm>
            <a:off x="8791512" y="3212"/>
            <a:ext cx="2254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/>
              <a:t>120+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E692FE-1C7A-401B-BDE8-501C074E99DF}"/>
              </a:ext>
            </a:extLst>
          </p:cNvPr>
          <p:cNvSpPr txBox="1"/>
          <p:nvPr/>
        </p:nvSpPr>
        <p:spPr>
          <a:xfrm>
            <a:off x="8791512" y="102287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громад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910B40-939E-4EBE-9026-F3CE0156B886}"/>
              </a:ext>
            </a:extLst>
          </p:cNvPr>
          <p:cNvSpPr txBox="1"/>
          <p:nvPr/>
        </p:nvSpPr>
        <p:spPr>
          <a:xfrm>
            <a:off x="158131" y="3643529"/>
            <a:ext cx="2254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/>
              <a:t>100+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9169AD-EB31-440D-AC60-F26756D71659}"/>
              </a:ext>
            </a:extLst>
          </p:cNvPr>
          <p:cNvSpPr txBox="1"/>
          <p:nvPr/>
        </p:nvSpPr>
        <p:spPr>
          <a:xfrm>
            <a:off x="158131" y="4663196"/>
            <a:ext cx="532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адвокатів, юристів, експертів, тренерів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BB4B08-E978-44A5-920A-EA78444E6035}"/>
              </a:ext>
            </a:extLst>
          </p:cNvPr>
          <p:cNvSpPr txBox="1"/>
          <p:nvPr/>
        </p:nvSpPr>
        <p:spPr>
          <a:xfrm>
            <a:off x="9584935" y="4934044"/>
            <a:ext cx="2262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/>
              <a:t>2009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2EC4C1-0FEE-40D4-92E3-456661AEC7AA}"/>
              </a:ext>
            </a:extLst>
          </p:cNvPr>
          <p:cNvSpPr txBox="1"/>
          <p:nvPr/>
        </p:nvSpPr>
        <p:spPr>
          <a:xfrm>
            <a:off x="9584935" y="5953711"/>
            <a:ext cx="203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досвід роботи</a:t>
            </a:r>
          </a:p>
        </p:txBody>
      </p:sp>
    </p:spTree>
    <p:extLst>
      <p:ext uri="{BB962C8B-B14F-4D97-AF65-F5344CB8AC3E}">
        <p14:creationId xmlns:p14="http://schemas.microsoft.com/office/powerpoint/2010/main" val="46577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8">
            <a:extLst>
              <a:ext uri="{FF2B5EF4-FFF2-40B4-BE49-F238E27FC236}">
                <a16:creationId xmlns:a16="http://schemas.microsoft.com/office/drawing/2014/main" xmlns="" id="{E69D8675-E86B-4E78-AD4E-28E61EB2FC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6874" y="0"/>
            <a:ext cx="6519834" cy="6858000"/>
          </a:xfrm>
          <a:custGeom>
            <a:avLst/>
            <a:gdLst>
              <a:gd name="connsiteX0" fmla="*/ 3176153 w 6519834"/>
              <a:gd name="connsiteY0" fmla="*/ 0 h 6858000"/>
              <a:gd name="connsiteX1" fmla="*/ 6519834 w 6519834"/>
              <a:gd name="connsiteY1" fmla="*/ 0 h 6858000"/>
              <a:gd name="connsiteX2" fmla="*/ 6519834 w 6519834"/>
              <a:gd name="connsiteY2" fmla="*/ 6858000 h 6858000"/>
              <a:gd name="connsiteX3" fmla="*/ 0 w 65198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834" h="6858000">
                <a:moveTo>
                  <a:pt x="3176153" y="0"/>
                </a:moveTo>
                <a:lnTo>
                  <a:pt x="6519834" y="0"/>
                </a:lnTo>
                <a:lnTo>
                  <a:pt x="65198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CEC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85EF7E95-E75A-44C7-B529-F4333AAA17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82160" cy="2130951"/>
          </a:xfrm>
          <a:custGeom>
            <a:avLst/>
            <a:gdLst>
              <a:gd name="connsiteX0" fmla="*/ 0 w 8682160"/>
              <a:gd name="connsiteY0" fmla="*/ 0 h 2130951"/>
              <a:gd name="connsiteX1" fmla="*/ 838200 w 8682160"/>
              <a:gd name="connsiteY1" fmla="*/ 0 h 2130951"/>
              <a:gd name="connsiteX2" fmla="*/ 3368820 w 8682160"/>
              <a:gd name="connsiteY2" fmla="*/ 0 h 2130951"/>
              <a:gd name="connsiteX3" fmla="*/ 3581400 w 8682160"/>
              <a:gd name="connsiteY3" fmla="*/ 0 h 2130951"/>
              <a:gd name="connsiteX4" fmla="*/ 4207020 w 8682160"/>
              <a:gd name="connsiteY4" fmla="*/ 0 h 2130951"/>
              <a:gd name="connsiteX5" fmla="*/ 4419600 w 8682160"/>
              <a:gd name="connsiteY5" fmla="*/ 0 h 2130951"/>
              <a:gd name="connsiteX6" fmla="*/ 4443641 w 8682160"/>
              <a:gd name="connsiteY6" fmla="*/ 0 h 2130951"/>
              <a:gd name="connsiteX7" fmla="*/ 5281841 w 8682160"/>
              <a:gd name="connsiteY7" fmla="*/ 0 h 2130951"/>
              <a:gd name="connsiteX8" fmla="*/ 5281841 w 8682160"/>
              <a:gd name="connsiteY8" fmla="*/ 478 h 2130951"/>
              <a:gd name="connsiteX9" fmla="*/ 7843960 w 8682160"/>
              <a:gd name="connsiteY9" fmla="*/ 478 h 2130951"/>
              <a:gd name="connsiteX10" fmla="*/ 8682160 w 8682160"/>
              <a:gd name="connsiteY10" fmla="*/ 478 h 2130951"/>
              <a:gd name="connsiteX11" fmla="*/ 7695472 w 8682160"/>
              <a:gd name="connsiteY11" fmla="*/ 2130951 h 2130951"/>
              <a:gd name="connsiteX12" fmla="*/ 6857272 w 8682160"/>
              <a:gd name="connsiteY12" fmla="*/ 2130951 h 2130951"/>
              <a:gd name="connsiteX13" fmla="*/ 4419600 w 8682160"/>
              <a:gd name="connsiteY13" fmla="*/ 2130951 h 2130951"/>
              <a:gd name="connsiteX14" fmla="*/ 4207020 w 8682160"/>
              <a:gd name="connsiteY14" fmla="*/ 2130951 h 2130951"/>
              <a:gd name="connsiteX15" fmla="*/ 3581400 w 8682160"/>
              <a:gd name="connsiteY15" fmla="*/ 2130951 h 2130951"/>
              <a:gd name="connsiteX16" fmla="*/ 3368820 w 8682160"/>
              <a:gd name="connsiteY16" fmla="*/ 2130951 h 2130951"/>
              <a:gd name="connsiteX17" fmla="*/ 838200 w 8682160"/>
              <a:gd name="connsiteY17" fmla="*/ 2130951 h 2130951"/>
              <a:gd name="connsiteX18" fmla="*/ 0 w 8682160"/>
              <a:gd name="connsiteY18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82160" h="2130951">
                <a:moveTo>
                  <a:pt x="0" y="0"/>
                </a:moveTo>
                <a:lnTo>
                  <a:pt x="838200" y="0"/>
                </a:lnTo>
                <a:lnTo>
                  <a:pt x="3368820" y="0"/>
                </a:lnTo>
                <a:lnTo>
                  <a:pt x="3581400" y="0"/>
                </a:lnTo>
                <a:lnTo>
                  <a:pt x="4207020" y="0"/>
                </a:lnTo>
                <a:lnTo>
                  <a:pt x="4419600" y="0"/>
                </a:lnTo>
                <a:lnTo>
                  <a:pt x="4443641" y="0"/>
                </a:lnTo>
                <a:lnTo>
                  <a:pt x="5281841" y="0"/>
                </a:lnTo>
                <a:lnTo>
                  <a:pt x="5281841" y="478"/>
                </a:lnTo>
                <a:lnTo>
                  <a:pt x="7843960" y="478"/>
                </a:lnTo>
                <a:lnTo>
                  <a:pt x="8682160" y="478"/>
                </a:lnTo>
                <a:lnTo>
                  <a:pt x="7695472" y="2130951"/>
                </a:lnTo>
                <a:lnTo>
                  <a:pt x="6857272" y="2130951"/>
                </a:lnTo>
                <a:lnTo>
                  <a:pt x="4419600" y="2130951"/>
                </a:lnTo>
                <a:lnTo>
                  <a:pt x="4207020" y="2130951"/>
                </a:lnTo>
                <a:lnTo>
                  <a:pt x="3581400" y="2130951"/>
                </a:lnTo>
                <a:lnTo>
                  <a:pt x="3368820" y="2130951"/>
                </a:lnTo>
                <a:lnTo>
                  <a:pt x="83820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DD4E9F3B-D2C6-4FE8-8A3E-96D0C96D38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3319"/>
            <a:ext cx="6535924" cy="2174681"/>
          </a:xfrm>
          <a:custGeom>
            <a:avLst/>
            <a:gdLst>
              <a:gd name="connsiteX0" fmla="*/ 0 w 6535924"/>
              <a:gd name="connsiteY0" fmla="*/ 0 h 2174681"/>
              <a:gd name="connsiteX1" fmla="*/ 838200 w 6535924"/>
              <a:gd name="connsiteY1" fmla="*/ 0 h 2174681"/>
              <a:gd name="connsiteX2" fmla="*/ 5697724 w 6535924"/>
              <a:gd name="connsiteY2" fmla="*/ 0 h 2174681"/>
              <a:gd name="connsiteX3" fmla="*/ 6535924 w 6535924"/>
              <a:gd name="connsiteY3" fmla="*/ 0 h 2174681"/>
              <a:gd name="connsiteX4" fmla="*/ 5528762 w 6535924"/>
              <a:gd name="connsiteY4" fmla="*/ 2174681 h 2174681"/>
              <a:gd name="connsiteX5" fmla="*/ 4690562 w 6535924"/>
              <a:gd name="connsiteY5" fmla="*/ 2174681 h 2174681"/>
              <a:gd name="connsiteX6" fmla="*/ 967037 w 6535924"/>
              <a:gd name="connsiteY6" fmla="*/ 2174681 h 2174681"/>
              <a:gd name="connsiteX7" fmla="*/ 838200 w 6535924"/>
              <a:gd name="connsiteY7" fmla="*/ 2174681 h 2174681"/>
              <a:gd name="connsiteX8" fmla="*/ 128837 w 6535924"/>
              <a:gd name="connsiteY8" fmla="*/ 2174681 h 2174681"/>
              <a:gd name="connsiteX9" fmla="*/ 0 w 6535924"/>
              <a:gd name="connsiteY9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5924" h="2174681">
                <a:moveTo>
                  <a:pt x="0" y="0"/>
                </a:moveTo>
                <a:lnTo>
                  <a:pt x="838200" y="0"/>
                </a:lnTo>
                <a:lnTo>
                  <a:pt x="5697724" y="0"/>
                </a:lnTo>
                <a:lnTo>
                  <a:pt x="6535924" y="0"/>
                </a:lnTo>
                <a:lnTo>
                  <a:pt x="5528762" y="2174681"/>
                </a:lnTo>
                <a:lnTo>
                  <a:pt x="4690562" y="2174681"/>
                </a:lnTo>
                <a:lnTo>
                  <a:pt x="967037" y="2174681"/>
                </a:lnTo>
                <a:lnTo>
                  <a:pt x="838200" y="2174681"/>
                </a:lnTo>
                <a:lnTo>
                  <a:pt x="128837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Графіка 5" descr="Мітка">
            <a:extLst>
              <a:ext uri="{FF2B5EF4-FFF2-40B4-BE49-F238E27FC236}">
                <a16:creationId xmlns:a16="http://schemas.microsoft.com/office/drawing/2014/main" xmlns="" id="{94EBA603-D708-4809-AF74-DE050F2A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09156" y="-822960"/>
            <a:ext cx="3202461" cy="3202461"/>
          </a:xfrm>
          <a:prstGeom prst="rect">
            <a:avLst/>
          </a:prstGeom>
        </p:spPr>
      </p:pic>
      <p:pic>
        <p:nvPicPr>
          <p:cNvPr id="7" name="Графіка 6" descr="Мітка">
            <a:extLst>
              <a:ext uri="{FF2B5EF4-FFF2-40B4-BE49-F238E27FC236}">
                <a16:creationId xmlns:a16="http://schemas.microsoft.com/office/drawing/2014/main" xmlns="" id="{3B92B25D-2C01-4F73-BC69-D722AC8E6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27765" y="4097507"/>
            <a:ext cx="1955800" cy="1955800"/>
          </a:xfrm>
          <a:prstGeom prst="rect">
            <a:avLst/>
          </a:prstGeom>
        </p:spPr>
      </p:pic>
      <p:pic>
        <p:nvPicPr>
          <p:cNvPr id="3" name="Графіка 2" descr="Мітка">
            <a:extLst>
              <a:ext uri="{FF2B5EF4-FFF2-40B4-BE49-F238E27FC236}">
                <a16:creationId xmlns:a16="http://schemas.microsoft.com/office/drawing/2014/main" xmlns="" id="{6EC7DAD3-5EDC-47EB-BDF0-F8579598F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26791" y="2697048"/>
            <a:ext cx="2552368" cy="2552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37C033-F4D4-4DB4-9E62-69EE4D29C5A6}"/>
              </a:ext>
            </a:extLst>
          </p:cNvPr>
          <p:cNvSpPr txBox="1"/>
          <p:nvPr/>
        </p:nvSpPr>
        <p:spPr>
          <a:xfrm>
            <a:off x="343203" y="2916089"/>
            <a:ext cx="639445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ea typeface="+mj-ea"/>
                <a:cs typeface="+mj-cs"/>
              </a:rPr>
              <a:t>Можливості</a:t>
            </a:r>
            <a:r>
              <a:rPr lang="en-US" sz="6000" b="1" dirty="0"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ea typeface="+mj-ea"/>
                <a:cs typeface="+mj-cs"/>
              </a:rPr>
              <a:t>подальший</a:t>
            </a:r>
            <a:r>
              <a:rPr lang="en-US" sz="6000" b="1" dirty="0">
                <a:ea typeface="+mj-ea"/>
                <a:cs typeface="+mj-cs"/>
              </a:rPr>
              <a:t> </a:t>
            </a:r>
            <a:r>
              <a:rPr lang="en-US" sz="6000" b="1" dirty="0" err="1">
                <a:ea typeface="+mj-ea"/>
                <a:cs typeface="+mj-cs"/>
              </a:rPr>
              <a:t>план</a:t>
            </a:r>
            <a:endParaRPr lang="en-US" sz="6000" b="1" dirty="0"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6F6B79-AF99-49AC-AA2A-6FB09B66347F}"/>
              </a:ext>
            </a:extLst>
          </p:cNvPr>
          <p:cNvSpPr txBox="1"/>
          <p:nvPr/>
        </p:nvSpPr>
        <p:spPr>
          <a:xfrm>
            <a:off x="6737653" y="5886359"/>
            <a:ext cx="1944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обговорення </a:t>
            </a:r>
          </a:p>
          <a:p>
            <a:pPr algn="ctr"/>
            <a:r>
              <a:rPr lang="uk-UA" sz="2400" dirty="0"/>
              <a:t>в регіонах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6E3261-D14A-4391-8A93-D3E6674250CF}"/>
              </a:ext>
            </a:extLst>
          </p:cNvPr>
          <p:cNvSpPr txBox="1"/>
          <p:nvPr/>
        </p:nvSpPr>
        <p:spPr>
          <a:xfrm>
            <a:off x="9177054" y="5151464"/>
            <a:ext cx="2208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пілотування </a:t>
            </a:r>
          </a:p>
          <a:p>
            <a:pPr algn="ctr"/>
            <a:r>
              <a:rPr lang="uk-UA" sz="2400" dirty="0"/>
              <a:t>у декількох ОТГ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942B9DF-5BC9-460B-92BA-D166BBC50946}"/>
              </a:ext>
            </a:extLst>
          </p:cNvPr>
          <p:cNvSpPr txBox="1"/>
          <p:nvPr/>
        </p:nvSpPr>
        <p:spPr>
          <a:xfrm>
            <a:off x="8057038" y="1870070"/>
            <a:ext cx="2461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розповсюдження</a:t>
            </a:r>
          </a:p>
          <a:p>
            <a:pPr algn="ctr"/>
            <a:r>
              <a:rPr lang="uk-UA" sz="2400" dirty="0"/>
              <a:t>досвіду</a:t>
            </a:r>
          </a:p>
        </p:txBody>
      </p:sp>
    </p:spTree>
    <p:extLst>
      <p:ext uri="{BB962C8B-B14F-4D97-AF65-F5344CB8AC3E}">
        <p14:creationId xmlns:p14="http://schemas.microsoft.com/office/powerpoint/2010/main" val="240473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CC0D75F-B9CE-4AA6-AAFA-B1D7480929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B28A"/>
          </a:solidFill>
          <a:ln>
            <a:solidFill>
              <a:srgbClr val="32B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8BC11B18-CA9F-4807-BD47-F65DDE4DEA57}"/>
              </a:ext>
            </a:extLst>
          </p:cNvPr>
          <p:cNvSpPr/>
          <p:nvPr/>
        </p:nvSpPr>
        <p:spPr>
          <a:xfrm>
            <a:off x="7070357" y="3622645"/>
            <a:ext cx="53435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Gotham Pro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otham Pro" panose="02000503040000020004" pitchFamily="2" charset="0"/>
              </a:rPr>
              <a:t>02140, м. Київ, вул. Гмирі 17, оф.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Gotham Pro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otham Pro" panose="02000503040000020004" pitchFamily="2" charset="0"/>
              </a:rPr>
              <a:t>+380 44 227 9773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Gotham Pro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otham Pro" panose="02000503040000020004" pitchFamily="2" charset="0"/>
              </a:rPr>
              <a:t>office@ldn.org.ua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Gotham Pro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otham Pro" panose="02000503040000020004" pitchFamily="2" charset="0"/>
              </a:rPr>
              <a:t>ldn.org.ua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otham Pro" panose="02000503040000020004" pitchFamily="2" charset="0"/>
              </a:rPr>
              <a:t>facebook.com/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otham Pro" panose="02000503040000020004" pitchFamily="2" charset="0"/>
              </a:rPr>
              <a:t>legaldnetwork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Gotham Pro" panose="02000503040000020004" pitchFamily="2" charset="0"/>
            </a:endParaRPr>
          </a:p>
        </p:txBody>
      </p:sp>
      <p:pic>
        <p:nvPicPr>
          <p:cNvPr id="6" name="Графіка 5" descr="Електронна пошта">
            <a:extLst>
              <a:ext uri="{FF2B5EF4-FFF2-40B4-BE49-F238E27FC236}">
                <a16:creationId xmlns:a16="http://schemas.microsoft.com/office/drawing/2014/main" xmlns="" id="{E94A7FEA-49BF-450F-9A2C-012B94B66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6796" y="5157624"/>
            <a:ext cx="424136" cy="424136"/>
          </a:xfrm>
          <a:prstGeom prst="rect">
            <a:avLst/>
          </a:prstGeom>
        </p:spPr>
      </p:pic>
      <p:pic>
        <p:nvPicPr>
          <p:cNvPr id="7" name="Графіка 6" descr="Телефон">
            <a:extLst>
              <a:ext uri="{FF2B5EF4-FFF2-40B4-BE49-F238E27FC236}">
                <a16:creationId xmlns:a16="http://schemas.microsoft.com/office/drawing/2014/main" xmlns="" id="{E1ED9A1D-6FD5-473D-AAE4-96A8D040E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36504" y="4469086"/>
            <a:ext cx="584720" cy="584720"/>
          </a:xfrm>
          <a:prstGeom prst="rect">
            <a:avLst/>
          </a:prstGeom>
        </p:spPr>
      </p:pic>
      <p:pic>
        <p:nvPicPr>
          <p:cNvPr id="8" name="Графіка 7" descr="Мітка">
            <a:extLst>
              <a:ext uri="{FF2B5EF4-FFF2-40B4-BE49-F238E27FC236}">
                <a16:creationId xmlns:a16="http://schemas.microsoft.com/office/drawing/2014/main" xmlns="" id="{FC966122-097C-4FC0-B106-3341620917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84188" y="3875915"/>
            <a:ext cx="489353" cy="489353"/>
          </a:xfrm>
          <a:prstGeom prst="rect">
            <a:avLst/>
          </a:prstGeom>
        </p:spPr>
      </p:pic>
      <p:pic>
        <p:nvPicPr>
          <p:cNvPr id="9" name="Графіка 8" descr="Світ">
            <a:extLst>
              <a:ext uri="{FF2B5EF4-FFF2-40B4-BE49-F238E27FC236}">
                <a16:creationId xmlns:a16="http://schemas.microsoft.com/office/drawing/2014/main" xmlns="" id="{FD67BD38-37B5-4EA6-A0D2-F6937997AA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02375" y="5884077"/>
            <a:ext cx="452977" cy="452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9DF04D-09C2-49D5-AACF-257FD70B22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936"/>
                    </a14:imgEffect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04" y="2049867"/>
            <a:ext cx="4096520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F17304-6250-43A6-8DE6-B7ED823C9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62" y="2242951"/>
            <a:ext cx="7169733" cy="36493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F19536-FBFD-44C8-B996-E9CE1689D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916353"/>
            <a:ext cx="5600000" cy="14984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2022CA-358C-4157-94AF-A8D395B0675B}"/>
              </a:ext>
            </a:extLst>
          </p:cNvPr>
          <p:cNvSpPr txBox="1"/>
          <p:nvPr/>
        </p:nvSpPr>
        <p:spPr>
          <a:xfrm>
            <a:off x="589805" y="4411013"/>
            <a:ext cx="3013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33 141</a:t>
            </a:r>
            <a:endParaRPr lang="uk-UA" sz="8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6A3144-C297-49F9-828E-8F5FD8C53205}"/>
              </a:ext>
            </a:extLst>
          </p:cNvPr>
          <p:cNvSpPr txBox="1"/>
          <p:nvPr/>
        </p:nvSpPr>
        <p:spPr>
          <a:xfrm>
            <a:off x="589805" y="5430680"/>
            <a:ext cx="3232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правових консультацій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CB847E-0192-409D-9576-82DF46BC3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8" y="1126015"/>
            <a:ext cx="3018476" cy="1007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4586CB-6552-44D6-8305-F0977B165C1A}"/>
              </a:ext>
            </a:extLst>
          </p:cNvPr>
          <p:cNvSpPr txBox="1"/>
          <p:nvPr/>
        </p:nvSpPr>
        <p:spPr>
          <a:xfrm>
            <a:off x="589805" y="2612065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3</a:t>
            </a:r>
            <a:r>
              <a:rPr lang="uk-UA" sz="8000" b="1" dirty="0"/>
              <a:t>94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83DA8E-493F-4C6E-B746-0A6DF7A212FF}"/>
              </a:ext>
            </a:extLst>
          </p:cNvPr>
          <p:cNvSpPr txBox="1"/>
          <p:nvPr/>
        </p:nvSpPr>
        <p:spPr>
          <a:xfrm>
            <a:off x="589805" y="3631732"/>
            <a:ext cx="5379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успішних прикладів </a:t>
            </a:r>
          </a:p>
          <a:p>
            <a:r>
              <a:rPr lang="uk-UA" sz="2400" dirty="0"/>
              <a:t>експертно-правової підтримки громад  </a:t>
            </a:r>
          </a:p>
        </p:txBody>
      </p:sp>
    </p:spTree>
    <p:extLst>
      <p:ext uri="{BB962C8B-B14F-4D97-AF65-F5344CB8AC3E}">
        <p14:creationId xmlns:p14="http://schemas.microsoft.com/office/powerpoint/2010/main" val="15523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79B9032F-7C25-4313-8AB7-F024C83A1F98}"/>
              </a:ext>
            </a:extLst>
          </p:cNvPr>
          <p:cNvSpPr/>
          <p:nvPr/>
        </p:nvSpPr>
        <p:spPr>
          <a:xfrm>
            <a:off x="395926" y="424207"/>
            <a:ext cx="3667027" cy="2929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666E445B-BEB9-4F63-9290-80D7491D8EB4}"/>
              </a:ext>
            </a:extLst>
          </p:cNvPr>
          <p:cNvSpPr/>
          <p:nvPr/>
        </p:nvSpPr>
        <p:spPr>
          <a:xfrm>
            <a:off x="395925" y="3564904"/>
            <a:ext cx="3667027" cy="2929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BAB56D5-88A9-4A7D-B0E3-8FBE01FFF82E}"/>
              </a:ext>
            </a:extLst>
          </p:cNvPr>
          <p:cNvSpPr/>
          <p:nvPr/>
        </p:nvSpPr>
        <p:spPr>
          <a:xfrm>
            <a:off x="4262486" y="424207"/>
            <a:ext cx="3667027" cy="2929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5BFB4B3-1A30-43DA-9302-E1509083E69F}"/>
              </a:ext>
            </a:extLst>
          </p:cNvPr>
          <p:cNvSpPr/>
          <p:nvPr/>
        </p:nvSpPr>
        <p:spPr>
          <a:xfrm>
            <a:off x="8129046" y="424206"/>
            <a:ext cx="3667027" cy="2929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725A9BA-4EC1-4102-B64E-A9ECBC89E8AF}"/>
              </a:ext>
            </a:extLst>
          </p:cNvPr>
          <p:cNvSpPr/>
          <p:nvPr/>
        </p:nvSpPr>
        <p:spPr>
          <a:xfrm>
            <a:off x="4262486" y="3564905"/>
            <a:ext cx="3667027" cy="2929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ADA9ACE-8CBE-4F46-8D9C-2A7B8A6530D4}"/>
              </a:ext>
            </a:extLst>
          </p:cNvPr>
          <p:cNvSpPr/>
          <p:nvPr/>
        </p:nvSpPr>
        <p:spPr>
          <a:xfrm>
            <a:off x="8129046" y="3564904"/>
            <a:ext cx="3667027" cy="2929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2A2B1C-2D92-421C-BB6B-C07007133D68}"/>
              </a:ext>
            </a:extLst>
          </p:cNvPr>
          <p:cNvSpPr txBox="1"/>
          <p:nvPr/>
        </p:nvSpPr>
        <p:spPr>
          <a:xfrm>
            <a:off x="1337754" y="2395400"/>
            <a:ext cx="1783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проблема – </a:t>
            </a:r>
          </a:p>
          <a:p>
            <a:pPr algn="ctr"/>
            <a:r>
              <a:rPr lang="uk-UA" sz="2400" dirty="0"/>
              <a:t>рішення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918F32-093C-40DD-828D-420859B234F8}"/>
              </a:ext>
            </a:extLst>
          </p:cNvPr>
          <p:cNvSpPr txBox="1"/>
          <p:nvPr/>
        </p:nvSpPr>
        <p:spPr>
          <a:xfrm>
            <a:off x="5058695" y="2395400"/>
            <a:ext cx="2074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навчання </a:t>
            </a:r>
          </a:p>
          <a:p>
            <a:pPr algn="ctr"/>
            <a:r>
              <a:rPr lang="uk-UA" sz="2400" dirty="0"/>
              <a:t>та </a:t>
            </a:r>
            <a:r>
              <a:rPr lang="uk-UA" sz="2400" dirty="0" err="1"/>
              <a:t>правоосвіта</a:t>
            </a:r>
            <a:endParaRPr lang="uk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5D62EE-EF5E-4818-A1A8-DEC6A61804E0}"/>
              </a:ext>
            </a:extLst>
          </p:cNvPr>
          <p:cNvSpPr txBox="1"/>
          <p:nvPr/>
        </p:nvSpPr>
        <p:spPr>
          <a:xfrm>
            <a:off x="8340031" y="2382698"/>
            <a:ext cx="3245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альтернативні способи </a:t>
            </a:r>
          </a:p>
          <a:p>
            <a:pPr algn="ctr"/>
            <a:r>
              <a:rPr lang="uk-UA" sz="2400" dirty="0"/>
              <a:t>вирішення конфліктів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C2EBF8-A9EA-4C55-ADBD-A3D928A90104}"/>
              </a:ext>
            </a:extLst>
          </p:cNvPr>
          <p:cNvSpPr txBox="1"/>
          <p:nvPr/>
        </p:nvSpPr>
        <p:spPr>
          <a:xfrm>
            <a:off x="611181" y="5457407"/>
            <a:ext cx="323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залучення зовнішнього</a:t>
            </a:r>
          </a:p>
          <a:p>
            <a:pPr algn="ctr"/>
            <a:r>
              <a:rPr lang="uk-UA" sz="2400" dirty="0"/>
              <a:t>фінансування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399682-49B6-4DBE-BF30-F90F038A790E}"/>
              </a:ext>
            </a:extLst>
          </p:cNvPr>
          <p:cNvSpPr txBox="1"/>
          <p:nvPr/>
        </p:nvSpPr>
        <p:spPr>
          <a:xfrm>
            <a:off x="4546439" y="5457406"/>
            <a:ext cx="3099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розробка</a:t>
            </a:r>
          </a:p>
          <a:p>
            <a:pPr algn="ctr"/>
            <a:r>
              <a:rPr lang="uk-UA" sz="2400" dirty="0"/>
              <a:t>локальних документів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A9AEDB-623E-4217-9004-2F505D560C0C}"/>
              </a:ext>
            </a:extLst>
          </p:cNvPr>
          <p:cNvSpPr txBox="1"/>
          <p:nvPr/>
        </p:nvSpPr>
        <p:spPr>
          <a:xfrm>
            <a:off x="8632712" y="545740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місцеві стратегії,</a:t>
            </a:r>
          </a:p>
          <a:p>
            <a:pPr algn="ctr"/>
            <a:r>
              <a:rPr lang="uk-UA" sz="2400" dirty="0"/>
              <a:t>плани та програми</a:t>
            </a:r>
          </a:p>
        </p:txBody>
      </p:sp>
      <p:pic>
        <p:nvPicPr>
          <p:cNvPr id="16" name="Графіка 15" descr="Учитель">
            <a:extLst>
              <a:ext uri="{FF2B5EF4-FFF2-40B4-BE49-F238E27FC236}">
                <a16:creationId xmlns:a16="http://schemas.microsoft.com/office/drawing/2014/main" xmlns="" id="{D3331E0B-439E-4884-876A-C401741BC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35109" y="496873"/>
            <a:ext cx="2121781" cy="2121781"/>
          </a:xfrm>
          <a:prstGeom prst="rect">
            <a:avLst/>
          </a:prstGeom>
        </p:spPr>
      </p:pic>
      <p:pic>
        <p:nvPicPr>
          <p:cNvPr id="18" name="Графіка 17" descr="Документ">
            <a:extLst>
              <a:ext uri="{FF2B5EF4-FFF2-40B4-BE49-F238E27FC236}">
                <a16:creationId xmlns:a16="http://schemas.microsoft.com/office/drawing/2014/main" xmlns="" id="{E6160A02-AB29-4D9D-9D5A-7A6B8964F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71843" y="3766771"/>
            <a:ext cx="1648309" cy="1648309"/>
          </a:xfrm>
          <a:prstGeom prst="rect">
            <a:avLst/>
          </a:prstGeom>
        </p:spPr>
      </p:pic>
      <p:pic>
        <p:nvPicPr>
          <p:cNvPr id="20" name="Графіка 19" descr="Лампочка">
            <a:extLst>
              <a:ext uri="{FF2B5EF4-FFF2-40B4-BE49-F238E27FC236}">
                <a16:creationId xmlns:a16="http://schemas.microsoft.com/office/drawing/2014/main" xmlns="" id="{FA898762-70F0-4E38-8A08-F3F316B8E6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37754" y="684134"/>
            <a:ext cx="1584077" cy="1584077"/>
          </a:xfrm>
          <a:prstGeom prst="rect">
            <a:avLst/>
          </a:prstGeom>
        </p:spPr>
      </p:pic>
      <p:pic>
        <p:nvPicPr>
          <p:cNvPr id="22" name="Графіка 21" descr="План гри">
            <a:extLst>
              <a:ext uri="{FF2B5EF4-FFF2-40B4-BE49-F238E27FC236}">
                <a16:creationId xmlns:a16="http://schemas.microsoft.com/office/drawing/2014/main" xmlns="" id="{A4EF55C5-C42D-4668-B8B8-4C6BECBC2E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17074" y="3645441"/>
            <a:ext cx="1890968" cy="1890968"/>
          </a:xfrm>
          <a:prstGeom prst="rect">
            <a:avLst/>
          </a:prstGeom>
        </p:spPr>
      </p:pic>
      <p:pic>
        <p:nvPicPr>
          <p:cNvPr id="24" name="Графіка 23" descr="Рукостискання">
            <a:extLst>
              <a:ext uri="{FF2B5EF4-FFF2-40B4-BE49-F238E27FC236}">
                <a16:creationId xmlns:a16="http://schemas.microsoft.com/office/drawing/2014/main" xmlns="" id="{2FF323C8-971E-4A3B-AC62-8DDF00C29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51893" y="465506"/>
            <a:ext cx="2021331" cy="2021331"/>
          </a:xfrm>
          <a:prstGeom prst="rect">
            <a:avLst/>
          </a:prstGeom>
        </p:spPr>
      </p:pic>
      <p:pic>
        <p:nvPicPr>
          <p:cNvPr id="26" name="Графіка 25" descr="Гроші">
            <a:extLst>
              <a:ext uri="{FF2B5EF4-FFF2-40B4-BE49-F238E27FC236}">
                <a16:creationId xmlns:a16="http://schemas.microsoft.com/office/drawing/2014/main" xmlns="" id="{2D6FF171-D184-4628-8803-E68A0A9746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263312" y="3724446"/>
            <a:ext cx="1732960" cy="17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8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6D2DB5-7DA0-4C50-BD35-013A0E1F6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7" t="16889" r="11583" b="33777"/>
          <a:stretch/>
        </p:blipFill>
        <p:spPr>
          <a:xfrm>
            <a:off x="1325880" y="3429000"/>
            <a:ext cx="9540240" cy="3383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D33888-ACA8-49AB-80E8-7B687E3C6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3" t="28890" r="52667" b="27407"/>
          <a:stretch/>
        </p:blipFill>
        <p:spPr>
          <a:xfrm>
            <a:off x="568960" y="121920"/>
            <a:ext cx="4358640" cy="2997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30D520C-3A2F-43B1-B517-0D963F737B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24148" r="12583" b="25481"/>
          <a:stretch/>
        </p:blipFill>
        <p:spPr>
          <a:xfrm>
            <a:off x="5191760" y="135966"/>
            <a:ext cx="6817360" cy="33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івнобедрений трикутник 1">
            <a:extLst>
              <a:ext uri="{FF2B5EF4-FFF2-40B4-BE49-F238E27FC236}">
                <a16:creationId xmlns:a16="http://schemas.microsoft.com/office/drawing/2014/main" xmlns="" id="{E209B732-A3E2-41AF-858D-096499ECF216}"/>
              </a:ext>
            </a:extLst>
          </p:cNvPr>
          <p:cNvSpPr/>
          <p:nvPr/>
        </p:nvSpPr>
        <p:spPr>
          <a:xfrm rot="1189643">
            <a:off x="3911445" y="-771434"/>
            <a:ext cx="12812069" cy="1081806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6D64CA25-AD2E-43A8-B147-0F75A2D94897}"/>
              </a:ext>
            </a:extLst>
          </p:cNvPr>
          <p:cNvSpPr/>
          <p:nvPr/>
        </p:nvSpPr>
        <p:spPr>
          <a:xfrm>
            <a:off x="8154185" y="0"/>
            <a:ext cx="2601798" cy="25358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23552FEC-EB5C-4CC0-AE63-0F39443E7820}"/>
              </a:ext>
            </a:extLst>
          </p:cNvPr>
          <p:cNvSpPr/>
          <p:nvPr/>
        </p:nvSpPr>
        <p:spPr>
          <a:xfrm>
            <a:off x="5552388" y="937181"/>
            <a:ext cx="3329233" cy="31972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67CA3DE2-1FA8-435D-B0EB-41CCEE593F95}"/>
              </a:ext>
            </a:extLst>
          </p:cNvPr>
          <p:cNvSpPr/>
          <p:nvPr/>
        </p:nvSpPr>
        <p:spPr>
          <a:xfrm>
            <a:off x="2865749" y="2017337"/>
            <a:ext cx="3987538" cy="39034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87693BCF-0CF7-48B8-9B6C-52BD487A31B6}"/>
              </a:ext>
            </a:extLst>
          </p:cNvPr>
          <p:cNvSpPr/>
          <p:nvPr/>
        </p:nvSpPr>
        <p:spPr>
          <a:xfrm>
            <a:off x="-538320" y="3102126"/>
            <a:ext cx="5010347" cy="49482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6C73177-99E2-45EA-80DB-2C2102FA427F}"/>
              </a:ext>
            </a:extLst>
          </p:cNvPr>
          <p:cNvSpPr txBox="1"/>
          <p:nvPr/>
        </p:nvSpPr>
        <p:spPr>
          <a:xfrm>
            <a:off x="312521" y="110055"/>
            <a:ext cx="6731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/>
              <a:t>Ціна «</a:t>
            </a:r>
            <a:r>
              <a:rPr lang="uk-UA" sz="6000" b="1" dirty="0" err="1"/>
              <a:t>нероблення</a:t>
            </a:r>
            <a:r>
              <a:rPr lang="uk-UA" sz="6000" b="1" dirty="0"/>
              <a:t>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E040C9-FE91-4AD0-B920-234BBC4D0EB9}"/>
              </a:ext>
            </a:extLst>
          </p:cNvPr>
          <p:cNvSpPr txBox="1"/>
          <p:nvPr/>
        </p:nvSpPr>
        <p:spPr>
          <a:xfrm>
            <a:off x="981647" y="5212933"/>
            <a:ext cx="197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Бідність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A50A4D-A284-4BA9-B69A-7956529E360F}"/>
              </a:ext>
            </a:extLst>
          </p:cNvPr>
          <p:cNvSpPr txBox="1"/>
          <p:nvPr/>
        </p:nvSpPr>
        <p:spPr>
          <a:xfrm>
            <a:off x="3789102" y="3102126"/>
            <a:ext cx="2494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Конфлікти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216C1D-6CEA-45A7-8779-BCBA4AAA9BBE}"/>
              </a:ext>
            </a:extLst>
          </p:cNvPr>
          <p:cNvSpPr txBox="1"/>
          <p:nvPr/>
        </p:nvSpPr>
        <p:spPr>
          <a:xfrm>
            <a:off x="8319590" y="583238"/>
            <a:ext cx="23253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800" b="1" dirty="0"/>
              <a:t>Додаткові</a:t>
            </a:r>
          </a:p>
          <a:p>
            <a:pPr algn="ctr"/>
            <a:r>
              <a:rPr lang="uk-UA" sz="3800" b="1" dirty="0"/>
              <a:t>витрати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9003A0-E39A-4208-80B5-6753F6263448}"/>
              </a:ext>
            </a:extLst>
          </p:cNvPr>
          <p:cNvSpPr txBox="1"/>
          <p:nvPr/>
        </p:nvSpPr>
        <p:spPr>
          <a:xfrm>
            <a:off x="6039226" y="1249761"/>
            <a:ext cx="24833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800" b="1" dirty="0"/>
              <a:t>Вплив на </a:t>
            </a:r>
          </a:p>
          <a:p>
            <a:pPr algn="ctr"/>
            <a:r>
              <a:rPr lang="uk-UA" sz="3800" b="1" dirty="0"/>
              <a:t>інші сфери</a:t>
            </a:r>
          </a:p>
        </p:txBody>
      </p:sp>
    </p:spTree>
    <p:extLst>
      <p:ext uri="{BB962C8B-B14F-4D97-AF65-F5344CB8AC3E}">
        <p14:creationId xmlns:p14="http://schemas.microsoft.com/office/powerpoint/2010/main" val="145791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D83F26F-C55B-4A92-9AFF-4894D14E27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 ÐµÐ·ÑÐ»ÑÑÐ°Ñ Ð¿Ð¾ÑÑÐºÑ Ð·Ð¾Ð±ÑÐ°Ð¶ÐµÐ½Ñ Ð·Ð° Ð·Ð°Ð¿Ð¸ÑÐ¾Ð¼ &quot;Ð¿ÑÐ¾ÑÐ¾ÐºÐ¾Ð» Ð¿ÑÐ¾ Ð°Ð´Ð¼ÑÐ½ÑÑÑÑÐ°ÑÐ¸Ð²Ð½Ðµ Ð¿ÑÐ°Ð²Ð¾Ð¿Ð¾ÑÑÑÐµÐ½Ð½Ñ&quot;">
            <a:extLst>
              <a:ext uri="{FF2B5EF4-FFF2-40B4-BE49-F238E27FC236}">
                <a16:creationId xmlns:a16="http://schemas.microsoft.com/office/drawing/2014/main" xmlns="" id="{35016A80-B801-41F1-9438-3DB412698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96" y="321734"/>
            <a:ext cx="4979521" cy="35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Графіка 10" descr="Блискавка">
            <a:extLst>
              <a:ext uri="{FF2B5EF4-FFF2-40B4-BE49-F238E27FC236}">
                <a16:creationId xmlns:a16="http://schemas.microsoft.com/office/drawing/2014/main" xmlns="" id="{758C6A85-2E02-4FDB-9EB5-CD88BD8E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52288" y="230293"/>
            <a:ext cx="3597707" cy="35977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21ACE9-1A29-45B7-95D6-6CFDA6C2D83A}"/>
              </a:ext>
            </a:extLst>
          </p:cNvPr>
          <p:cNvSpPr txBox="1"/>
          <p:nvPr/>
        </p:nvSpPr>
        <p:spPr>
          <a:xfrm>
            <a:off x="707011" y="4502330"/>
            <a:ext cx="10765410" cy="18679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97% </a:t>
            </a:r>
            <a:r>
              <a:rPr lang="uk-UA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протоколів про вчинення адміністративних корупційних правопорушень складено на представників місцевого самоврядування</a:t>
            </a:r>
            <a:endParaRPr lang="en-US" sz="6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xmlns="" id="{8FDB4D91-FCEC-43BB-80FC-90143A080EE2}"/>
              </a:ext>
            </a:extLst>
          </p:cNvPr>
          <p:cNvSpPr/>
          <p:nvPr/>
        </p:nvSpPr>
        <p:spPr>
          <a:xfrm>
            <a:off x="250362" y="2466939"/>
            <a:ext cx="1576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/>
              <a:t>Прокуратура</a:t>
            </a:r>
          </a:p>
        </p:txBody>
      </p:sp>
      <p:sp>
        <p:nvSpPr>
          <p:cNvPr id="20" name="Прямоугольник 3">
            <a:extLst>
              <a:ext uri="{FF2B5EF4-FFF2-40B4-BE49-F238E27FC236}">
                <a16:creationId xmlns:a16="http://schemas.microsoft.com/office/drawing/2014/main" xmlns="" id="{35AD3294-0922-4F1A-B59A-E4423158F636}"/>
              </a:ext>
            </a:extLst>
          </p:cNvPr>
          <p:cNvSpPr/>
          <p:nvPr/>
        </p:nvSpPr>
        <p:spPr>
          <a:xfrm>
            <a:off x="4129191" y="321733"/>
            <a:ext cx="1576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Управління захисту економіки</a:t>
            </a:r>
          </a:p>
        </p:txBody>
      </p:sp>
      <p:sp>
        <p:nvSpPr>
          <p:cNvPr id="21" name="Прямоугольник 3">
            <a:extLst>
              <a:ext uri="{FF2B5EF4-FFF2-40B4-BE49-F238E27FC236}">
                <a16:creationId xmlns:a16="http://schemas.microsoft.com/office/drawing/2014/main" xmlns="" id="{D09B73C0-B2A2-4DC7-B8A9-80D29CA5293F}"/>
              </a:ext>
            </a:extLst>
          </p:cNvPr>
          <p:cNvSpPr/>
          <p:nvPr/>
        </p:nvSpPr>
        <p:spPr>
          <a:xfrm>
            <a:off x="144736" y="167844"/>
            <a:ext cx="1788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Районні, обласні ради та адміністрації</a:t>
            </a:r>
          </a:p>
        </p:txBody>
      </p:sp>
      <p:sp>
        <p:nvSpPr>
          <p:cNvPr id="22" name="Прямоугольник 3">
            <a:extLst>
              <a:ext uri="{FF2B5EF4-FFF2-40B4-BE49-F238E27FC236}">
                <a16:creationId xmlns:a16="http://schemas.microsoft.com/office/drawing/2014/main" xmlns="" id="{ADA75B99-B8BA-4334-B5B7-A8675895D0F1}"/>
              </a:ext>
            </a:extLst>
          </p:cNvPr>
          <p:cNvSpPr/>
          <p:nvPr/>
        </p:nvSpPr>
        <p:spPr>
          <a:xfrm>
            <a:off x="3994709" y="1774442"/>
            <a:ext cx="1961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Місцеві власники бізнесу</a:t>
            </a:r>
          </a:p>
        </p:txBody>
      </p:sp>
    </p:spTree>
    <p:extLst>
      <p:ext uri="{BB962C8B-B14F-4D97-AF65-F5344CB8AC3E}">
        <p14:creationId xmlns:p14="http://schemas.microsoft.com/office/powerpoint/2010/main" val="113643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74F827-C85F-4414-B2E4-B0E469C6E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20000" r="9916" b="6222"/>
          <a:stretch/>
        </p:blipFill>
        <p:spPr>
          <a:xfrm>
            <a:off x="-215747" y="0"/>
            <a:ext cx="12407747" cy="6858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1EDB1A3A-69A2-4EB9-A093-EC9351AA958E}"/>
              </a:ext>
            </a:extLst>
          </p:cNvPr>
          <p:cNvSpPr/>
          <p:nvPr/>
        </p:nvSpPr>
        <p:spPr>
          <a:xfrm>
            <a:off x="-215747" y="4765040"/>
            <a:ext cx="3507587" cy="1971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Блок-схема: вузол 9">
            <a:extLst>
              <a:ext uri="{FF2B5EF4-FFF2-40B4-BE49-F238E27FC236}">
                <a16:creationId xmlns:a16="http://schemas.microsoft.com/office/drawing/2014/main" xmlns="" id="{07F05FB6-483D-44F3-85CD-F29426339AA6}"/>
              </a:ext>
            </a:extLst>
          </p:cNvPr>
          <p:cNvSpPr/>
          <p:nvPr/>
        </p:nvSpPr>
        <p:spPr>
          <a:xfrm>
            <a:off x="1456899" y="2304222"/>
            <a:ext cx="747273" cy="769327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5B6E5B7-6A88-4FA5-A557-787AF371298D}"/>
              </a:ext>
            </a:extLst>
          </p:cNvPr>
          <p:cNvSpPr/>
          <p:nvPr/>
        </p:nvSpPr>
        <p:spPr>
          <a:xfrm>
            <a:off x="1502892" y="2396499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30 тис.</a:t>
            </a:r>
          </a:p>
        </p:txBody>
      </p:sp>
      <p:sp>
        <p:nvSpPr>
          <p:cNvPr id="16" name="Блок-схема: вузол 15">
            <a:extLst>
              <a:ext uri="{FF2B5EF4-FFF2-40B4-BE49-F238E27FC236}">
                <a16:creationId xmlns:a16="http://schemas.microsoft.com/office/drawing/2014/main" xmlns="" id="{C1448C7F-E0F9-485F-A8E7-CC954862D84C}"/>
              </a:ext>
            </a:extLst>
          </p:cNvPr>
          <p:cNvSpPr/>
          <p:nvPr/>
        </p:nvSpPr>
        <p:spPr>
          <a:xfrm>
            <a:off x="9520611" y="1416384"/>
            <a:ext cx="874912" cy="887838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699C0380-BEEF-4D74-897D-EAFE3CDA07CC}"/>
              </a:ext>
            </a:extLst>
          </p:cNvPr>
          <p:cNvSpPr/>
          <p:nvPr/>
        </p:nvSpPr>
        <p:spPr>
          <a:xfrm>
            <a:off x="9627689" y="1567915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150 тис.</a:t>
            </a:r>
          </a:p>
        </p:txBody>
      </p:sp>
      <p:sp>
        <p:nvSpPr>
          <p:cNvPr id="18" name="Блок-схема: вузол 17">
            <a:extLst>
              <a:ext uri="{FF2B5EF4-FFF2-40B4-BE49-F238E27FC236}">
                <a16:creationId xmlns:a16="http://schemas.microsoft.com/office/drawing/2014/main" xmlns="" id="{DD5A9B65-C8B3-476C-A4E2-DEDFA2E1B93F}"/>
              </a:ext>
            </a:extLst>
          </p:cNvPr>
          <p:cNvSpPr/>
          <p:nvPr/>
        </p:nvSpPr>
        <p:spPr>
          <a:xfrm>
            <a:off x="5116254" y="2162226"/>
            <a:ext cx="747273" cy="769327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728439E7-97ED-4B96-A9B9-213BE95DF90B}"/>
              </a:ext>
            </a:extLst>
          </p:cNvPr>
          <p:cNvSpPr/>
          <p:nvPr/>
        </p:nvSpPr>
        <p:spPr>
          <a:xfrm>
            <a:off x="5162247" y="2254503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75 тис.</a:t>
            </a:r>
          </a:p>
        </p:txBody>
      </p:sp>
      <p:sp>
        <p:nvSpPr>
          <p:cNvPr id="20" name="Блок-схема: вузол 19">
            <a:extLst>
              <a:ext uri="{FF2B5EF4-FFF2-40B4-BE49-F238E27FC236}">
                <a16:creationId xmlns:a16="http://schemas.microsoft.com/office/drawing/2014/main" xmlns="" id="{20586C88-E99E-4216-B041-A807F37C69EB}"/>
              </a:ext>
            </a:extLst>
          </p:cNvPr>
          <p:cNvSpPr/>
          <p:nvPr/>
        </p:nvSpPr>
        <p:spPr>
          <a:xfrm>
            <a:off x="6885299" y="4380376"/>
            <a:ext cx="747273" cy="769327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514D3FCD-EE85-48F6-9A61-2599B9FED4F4}"/>
              </a:ext>
            </a:extLst>
          </p:cNvPr>
          <p:cNvSpPr/>
          <p:nvPr/>
        </p:nvSpPr>
        <p:spPr>
          <a:xfrm>
            <a:off x="6931292" y="4472653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50 тис.</a:t>
            </a: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xmlns="" id="{F869BBC5-6754-4ECF-AE84-0438E2712BF0}"/>
              </a:ext>
            </a:extLst>
          </p:cNvPr>
          <p:cNvSpPr/>
          <p:nvPr/>
        </p:nvSpPr>
        <p:spPr>
          <a:xfrm>
            <a:off x="6534528" y="4732724"/>
            <a:ext cx="747273" cy="769327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AD264FE7-57F1-4E39-92C2-0ECB2116A422}"/>
              </a:ext>
            </a:extLst>
          </p:cNvPr>
          <p:cNvSpPr/>
          <p:nvPr/>
        </p:nvSpPr>
        <p:spPr>
          <a:xfrm>
            <a:off x="6580521" y="4825001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30,5 тис.</a:t>
            </a: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xmlns="" id="{1B4A4CA1-5679-4AF1-A80D-6767A966CAF5}"/>
              </a:ext>
            </a:extLst>
          </p:cNvPr>
          <p:cNvSpPr/>
          <p:nvPr/>
        </p:nvSpPr>
        <p:spPr>
          <a:xfrm>
            <a:off x="3278186" y="2642749"/>
            <a:ext cx="663620" cy="677050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F2624D90-85A4-4E0B-8EB2-E1685855DA6A}"/>
              </a:ext>
            </a:extLst>
          </p:cNvPr>
          <p:cNvSpPr/>
          <p:nvPr/>
        </p:nvSpPr>
        <p:spPr>
          <a:xfrm>
            <a:off x="3305348" y="2695984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10 тис.</a:t>
            </a: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xmlns="" id="{31EBE318-3006-4947-8B2B-5B67BE30E705}"/>
              </a:ext>
            </a:extLst>
          </p:cNvPr>
          <p:cNvSpPr/>
          <p:nvPr/>
        </p:nvSpPr>
        <p:spPr>
          <a:xfrm>
            <a:off x="2905000" y="2741617"/>
            <a:ext cx="663620" cy="677050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F4AE0CE6-5355-464A-BDBC-8E53B2A957FB}"/>
              </a:ext>
            </a:extLst>
          </p:cNvPr>
          <p:cNvSpPr/>
          <p:nvPr/>
        </p:nvSpPr>
        <p:spPr>
          <a:xfrm>
            <a:off x="2932162" y="2794852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10 тис.</a:t>
            </a: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xmlns="" id="{09652E59-45D4-4649-898A-FDEF219DD438}"/>
              </a:ext>
            </a:extLst>
          </p:cNvPr>
          <p:cNvSpPr/>
          <p:nvPr/>
        </p:nvSpPr>
        <p:spPr>
          <a:xfrm>
            <a:off x="3801038" y="2258085"/>
            <a:ext cx="747273" cy="769327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7F774ACA-75EC-44A6-9E13-93B50AA54A5A}"/>
              </a:ext>
            </a:extLst>
          </p:cNvPr>
          <p:cNvSpPr/>
          <p:nvPr/>
        </p:nvSpPr>
        <p:spPr>
          <a:xfrm>
            <a:off x="3847031" y="2350362"/>
            <a:ext cx="65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cs typeface="Gotham Pro" panose="02000503040000020004" pitchFamily="2" charset="0"/>
              </a:rPr>
              <a:t>80 тис.</a:t>
            </a: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xmlns="" id="{F49CBA25-2091-4DC6-973D-EBA23E8CF8CF}"/>
              </a:ext>
            </a:extLst>
          </p:cNvPr>
          <p:cNvSpPr/>
          <p:nvPr/>
        </p:nvSpPr>
        <p:spPr>
          <a:xfrm>
            <a:off x="149704" y="234377"/>
            <a:ext cx="1646773" cy="1704827"/>
          </a:xfrm>
          <a:prstGeom prst="flowChartConnector">
            <a:avLst/>
          </a:prstGeom>
          <a:solidFill>
            <a:srgbClr val="FFD2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CBA68468-525D-4D28-A5C7-4EFA4F12EA3F}"/>
              </a:ext>
            </a:extLst>
          </p:cNvPr>
          <p:cNvSpPr/>
          <p:nvPr/>
        </p:nvSpPr>
        <p:spPr>
          <a:xfrm>
            <a:off x="295141" y="346734"/>
            <a:ext cx="13940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a typeface="Times New Roman" panose="02020603050405020304" pitchFamily="18" charset="0"/>
                <a:cs typeface="Gotham Pro" panose="02000503040000020004" pitchFamily="2" charset="0"/>
              </a:rPr>
              <a:t>435 </a:t>
            </a:r>
          </a:p>
          <a:p>
            <a:pPr algn="ctr"/>
            <a:r>
              <a:rPr lang="uk-UA" sz="1400" b="1" dirty="0">
                <a:ea typeface="Times New Roman" panose="02020603050405020304" pitchFamily="18" charset="0"/>
                <a:cs typeface="Gotham Pro" panose="02000503040000020004" pitchFamily="2" charset="0"/>
              </a:rPr>
              <a:t>тис. грн</a:t>
            </a:r>
          </a:p>
          <a:p>
            <a:pPr algn="ctr"/>
            <a:r>
              <a:rPr lang="uk-UA" sz="1600" b="1" dirty="0">
                <a:cs typeface="Gotham Pro" panose="02000503040000020004" pitchFamily="2" charset="0"/>
              </a:rPr>
              <a:t>загальний бюджет</a:t>
            </a:r>
            <a:r>
              <a:rPr lang="en-US" sz="1600" b="1" dirty="0">
                <a:cs typeface="Gotham Pro" panose="02000503040000020004" pitchFamily="2" charset="0"/>
              </a:rPr>
              <a:t> </a:t>
            </a:r>
          </a:p>
          <a:p>
            <a:pPr algn="ctr"/>
            <a:r>
              <a:rPr lang="en-US" sz="1600" b="1" dirty="0">
                <a:cs typeface="Gotham Pro" panose="02000503040000020004" pitchFamily="2" charset="0"/>
              </a:rPr>
              <a:t>2017</a:t>
            </a:r>
            <a:endParaRPr lang="uk-UA" sz="1600" b="1" dirty="0">
              <a:cs typeface="Gotham Pro" panose="0200050304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DFAD274-F4A8-49C7-9AAA-947A19E14079}"/>
              </a:ext>
            </a:extLst>
          </p:cNvPr>
          <p:cNvSpPr txBox="1"/>
          <p:nvPr/>
        </p:nvSpPr>
        <p:spPr>
          <a:xfrm>
            <a:off x="172207" y="4174004"/>
            <a:ext cx="51073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Місцеві програми</a:t>
            </a:r>
          </a:p>
          <a:p>
            <a:r>
              <a:rPr lang="uk-UA" sz="4000" b="1" dirty="0"/>
              <a:t>безоплатної правової </a:t>
            </a:r>
          </a:p>
          <a:p>
            <a:r>
              <a:rPr lang="uk-UA" sz="4000" b="1" dirty="0"/>
              <a:t>допомоги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5A84356C-DE38-4EE7-BE72-CF155D9FE2C5}"/>
              </a:ext>
            </a:extLst>
          </p:cNvPr>
          <p:cNvSpPr/>
          <p:nvPr/>
        </p:nvSpPr>
        <p:spPr>
          <a:xfrm>
            <a:off x="8117840" y="3027412"/>
            <a:ext cx="4074160" cy="3830588"/>
          </a:xfrm>
          <a:prstGeom prst="rect">
            <a:avLst/>
          </a:prstGeom>
          <a:solidFill>
            <a:srgbClr val="FED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E2E36234-A3F2-4BB1-B241-5C1DDDF6287E}"/>
              </a:ext>
            </a:extLst>
          </p:cNvPr>
          <p:cNvSpPr/>
          <p:nvPr/>
        </p:nvSpPr>
        <p:spPr>
          <a:xfrm>
            <a:off x="8332719" y="3096046"/>
            <a:ext cx="37750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Місцева цільова програма </a:t>
            </a:r>
            <a:r>
              <a:rPr lang="uk-UA" dirty="0"/>
              <a:t>– це сукупність взаємопов'язаних завдань і заходів, узгоджених</a:t>
            </a:r>
          </a:p>
          <a:p>
            <a:r>
              <a:rPr lang="uk-UA" dirty="0"/>
              <a:t>за строками та ресурсним забезпеченням з усіма задіяними виконавцями, спрямованих на</a:t>
            </a:r>
          </a:p>
          <a:p>
            <a:r>
              <a:rPr lang="uk-UA" dirty="0"/>
              <a:t>розв'язання найактуальніших проблем розвитку громади, реалізація яких здійснюється за рахунок коштів місцевого бюджету і є складовою щорічної програми</a:t>
            </a:r>
          </a:p>
          <a:p>
            <a:r>
              <a:rPr lang="uk-UA" dirty="0"/>
              <a:t>економічного і соціального розвитку на відповідний рік</a:t>
            </a:r>
          </a:p>
        </p:txBody>
      </p:sp>
    </p:spTree>
    <p:extLst>
      <p:ext uri="{BB962C8B-B14F-4D97-AF65-F5344CB8AC3E}">
        <p14:creationId xmlns:p14="http://schemas.microsoft.com/office/powerpoint/2010/main" val="428319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E6E2C1E-E9BB-473F-9B15-9231E36D85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C684BB5A-9B2C-40C0-A8F4-C812CDB97C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3864C5F7-9C3C-44B2-B562-3C9187F97F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1C633F89-CD86-4B32-ACC7-76B3DFFBF0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B50BB8F-1CF3-4420-A246-F2AE47F17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7F871D6D-54EF-4FAA-A4E3-1F4D4F8D61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0CB0AEA-B839-46AC-B480-2175561FBD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BC3318E7-A970-4403-9682-E7D4299768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Графіка 13" descr="Напрямок">
            <a:extLst>
              <a:ext uri="{FF2B5EF4-FFF2-40B4-BE49-F238E27FC236}">
                <a16:creationId xmlns:a16="http://schemas.microsoft.com/office/drawing/2014/main" xmlns="" id="{ED6D33F9-93B6-480D-B1C7-7035D3B48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pic>
        <p:nvPicPr>
          <p:cNvPr id="13" name="Графіка 12" descr="Напрямок">
            <a:extLst>
              <a:ext uri="{FF2B5EF4-FFF2-40B4-BE49-F238E27FC236}">
                <a16:creationId xmlns:a16="http://schemas.microsoft.com/office/drawing/2014/main" xmlns="" id="{FF0F73C6-8382-435D-BAB6-25A979302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8396" y="312385"/>
            <a:ext cx="2216694" cy="2216694"/>
          </a:xfrm>
          <a:prstGeom prst="rect">
            <a:avLst/>
          </a:prstGeom>
        </p:spPr>
      </p:pic>
      <p:pic>
        <p:nvPicPr>
          <p:cNvPr id="6" name="Графіка 5" descr="Напрямок">
            <a:extLst>
              <a:ext uri="{FF2B5EF4-FFF2-40B4-BE49-F238E27FC236}">
                <a16:creationId xmlns:a16="http://schemas.microsoft.com/office/drawing/2014/main" xmlns="" id="{2007BEF2-B954-4799-AB33-E96DDF25B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70670" y="3789788"/>
            <a:ext cx="2633045" cy="2633045"/>
          </a:xfrm>
          <a:prstGeom prst="rect">
            <a:avLst/>
          </a:prstGeom>
        </p:spPr>
      </p:pic>
      <p:pic>
        <p:nvPicPr>
          <p:cNvPr id="15" name="Графіка 14" descr="Напрямок">
            <a:extLst>
              <a:ext uri="{FF2B5EF4-FFF2-40B4-BE49-F238E27FC236}">
                <a16:creationId xmlns:a16="http://schemas.microsoft.com/office/drawing/2014/main" xmlns="" id="{C1519200-6954-4C10-914B-2BBB848EF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67724" y="202945"/>
            <a:ext cx="1480399" cy="1480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BE5A23-625E-4D3E-B08B-F14FF63432FE}"/>
              </a:ext>
            </a:extLst>
          </p:cNvPr>
          <p:cNvSpPr txBox="1"/>
          <p:nvPr/>
        </p:nvSpPr>
        <p:spPr>
          <a:xfrm>
            <a:off x="6667373" y="2442985"/>
            <a:ext cx="6541471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Зростання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і розвиток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45BFAD2-4CDE-4591-B453-91BB6DA4C89E}"/>
              </a:ext>
            </a:extLst>
          </p:cNvPr>
          <p:cNvSpPr txBox="1"/>
          <p:nvPr/>
        </p:nvSpPr>
        <p:spPr>
          <a:xfrm>
            <a:off x="2285650" y="3308872"/>
            <a:ext cx="6541471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Більше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довіри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131A78E-7847-44A9-882F-6D4966372FFC}"/>
              </a:ext>
            </a:extLst>
          </p:cNvPr>
          <p:cNvSpPr txBox="1"/>
          <p:nvPr/>
        </p:nvSpPr>
        <p:spPr>
          <a:xfrm>
            <a:off x="5167677" y="4821823"/>
            <a:ext cx="6541471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Правовий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захист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dirty="0"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DEACAF-919A-43DD-AB3E-BEE2D9334073}"/>
              </a:ext>
            </a:extLst>
          </p:cNvPr>
          <p:cNvSpPr txBox="1"/>
          <p:nvPr/>
        </p:nvSpPr>
        <p:spPr>
          <a:xfrm>
            <a:off x="442894" y="5487356"/>
            <a:ext cx="6541471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Менше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100" b="1" dirty="0">
                <a:latin typeface="+mj-lt"/>
                <a:ea typeface="+mj-ea"/>
                <a:cs typeface="+mj-cs"/>
              </a:rPr>
              <a:t>навантаження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16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11982</TotalTime>
  <Words>1143</Words>
  <Application>Microsoft Office PowerPoint</Application>
  <PresentationFormat>Произвольный</PresentationFormat>
  <Paragraphs>231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Eugene Poltenko</dc:creator>
  <cp:lastModifiedBy>аотг</cp:lastModifiedBy>
  <cp:revision>103</cp:revision>
  <dcterms:created xsi:type="dcterms:W3CDTF">2018-03-22T14:49:27Z</dcterms:created>
  <dcterms:modified xsi:type="dcterms:W3CDTF">2018-10-23T18:49:41Z</dcterms:modified>
</cp:coreProperties>
</file>