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82" r:id="rId4"/>
    <p:sldId id="295" r:id="rId5"/>
    <p:sldId id="288" r:id="rId6"/>
    <p:sldId id="286" r:id="rId7"/>
    <p:sldId id="289" r:id="rId8"/>
    <p:sldId id="292" r:id="rId9"/>
    <p:sldId id="291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9BAA7-E60E-40B1-B534-C561A106E6EC}" type="doc">
      <dgm:prSet loTypeId="urn:microsoft.com/office/officeart/2008/layout/AscendingPictureAccentProcess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BE2168D-B5C9-4A78-8057-FCDCB98C649F}">
      <dgm:prSet custT="1"/>
      <dgm:spPr>
        <a:xfrm>
          <a:off x="4954032" y="1061190"/>
          <a:ext cx="2946768" cy="90296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1F8647B6-D57B-4E98-9292-7D878F85F1CC}" type="sibTrans" cxnId="{CE58AF10-EC18-4D26-92F9-5B609C74724F}">
      <dgm:prSet/>
      <dgm:spPr>
        <a:xfrm>
          <a:off x="3520103" y="137991"/>
          <a:ext cx="1965211" cy="1860488"/>
        </a:xfr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88961F00-39F7-4046-AC29-672BD348B5FF}" type="parTrans" cxnId="{CE58AF10-EC18-4D26-92F9-5B609C74724F}">
      <dgm:prSet/>
      <dgm:spPr/>
      <dgm:t>
        <a:bodyPr/>
        <a:lstStyle/>
        <a:p>
          <a:endParaRPr lang="ru-RU"/>
        </a:p>
      </dgm:t>
    </dgm:pt>
    <dgm:pt modelId="{798BA724-D4C6-428F-9F7C-B7F62A84E882}" type="pres">
      <dgm:prSet presAssocID="{F649BAA7-E60E-40B1-B534-C561A106E6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30897A6-2C8B-4344-9FEA-523291420CF2}" type="pres">
      <dgm:prSet presAssocID="{EBE2168D-B5C9-4A78-8057-FCDCB98C649F}" presName="parTx1" presStyleLbl="node1" presStyleIdx="0" presStyleCnt="1" custScaleX="105791" custLinFactNeighborX="-4547" custLinFactNeighborY="33245"/>
      <dgm:spPr/>
      <dgm:t>
        <a:bodyPr/>
        <a:lstStyle/>
        <a:p>
          <a:endParaRPr lang="ru-RU"/>
        </a:p>
      </dgm:t>
    </dgm:pt>
    <dgm:pt modelId="{37E074EF-6F54-4B6C-B46E-AE9AAA4913C6}" type="pres">
      <dgm:prSet presAssocID="{1F8647B6-D57B-4E98-9292-7D878F85F1CC}" presName="picture1" presStyleCnt="0"/>
      <dgm:spPr/>
    </dgm:pt>
    <dgm:pt modelId="{F6502BB0-956D-46A9-A79B-F40A7C7355D7}" type="pres">
      <dgm:prSet presAssocID="{1F8647B6-D57B-4E98-9292-7D878F85F1CC}" presName="imageRepeatNode" presStyleLbl="fgImgPlace1" presStyleIdx="0" presStyleCnt="1" custScaleX="108949" custScaleY="108922" custLinFactNeighborX="-48529" custLinFactNeighborY="-42585"/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911C65DF-1692-474A-ABE5-88D64EF3FD86}" type="presOf" srcId="{EBE2168D-B5C9-4A78-8057-FCDCB98C649F}" destId="{D30897A6-2C8B-4344-9FEA-523291420CF2}" srcOrd="0" destOrd="0" presId="urn:microsoft.com/office/officeart/2008/layout/AscendingPictureAccentProcess"/>
    <dgm:cxn modelId="{8DCE624A-01CD-4001-B520-803F9B329C7C}" type="presOf" srcId="{F649BAA7-E60E-40B1-B534-C561A106E6EC}" destId="{798BA724-D4C6-428F-9F7C-B7F62A84E882}" srcOrd="0" destOrd="0" presId="urn:microsoft.com/office/officeart/2008/layout/AscendingPictureAccentProcess"/>
    <dgm:cxn modelId="{7B26D5C7-D5EE-43F2-963D-9F9F5FA95C56}" type="presOf" srcId="{1F8647B6-D57B-4E98-9292-7D878F85F1CC}" destId="{F6502BB0-956D-46A9-A79B-F40A7C7355D7}" srcOrd="0" destOrd="0" presId="urn:microsoft.com/office/officeart/2008/layout/AscendingPictureAccentProcess"/>
    <dgm:cxn modelId="{CE58AF10-EC18-4D26-92F9-5B609C74724F}" srcId="{F649BAA7-E60E-40B1-B534-C561A106E6EC}" destId="{EBE2168D-B5C9-4A78-8057-FCDCB98C649F}" srcOrd="0" destOrd="0" parTransId="{88961F00-39F7-4046-AC29-672BD348B5FF}" sibTransId="{1F8647B6-D57B-4E98-9292-7D878F85F1CC}"/>
    <dgm:cxn modelId="{1F0F846E-51D2-4AD1-A49D-4304D00E2922}" type="presParOf" srcId="{798BA724-D4C6-428F-9F7C-B7F62A84E882}" destId="{D30897A6-2C8B-4344-9FEA-523291420CF2}" srcOrd="0" destOrd="0" presId="urn:microsoft.com/office/officeart/2008/layout/AscendingPictureAccentProcess"/>
    <dgm:cxn modelId="{5836A444-8A1D-483C-82AE-1F6BE1B58C12}" type="presParOf" srcId="{798BA724-D4C6-428F-9F7C-B7F62A84E882}" destId="{37E074EF-6F54-4B6C-B46E-AE9AAA4913C6}" srcOrd="1" destOrd="0" presId="urn:microsoft.com/office/officeart/2008/layout/AscendingPictureAccentProcess"/>
    <dgm:cxn modelId="{9E9F5802-B6F6-4972-9918-B107CDA39F6A}" type="presParOf" srcId="{37E074EF-6F54-4B6C-B46E-AE9AAA4913C6}" destId="{F6502BB0-956D-46A9-A79B-F40A7C7355D7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897A6-2C8B-4344-9FEA-523291420CF2}">
      <dsp:nvSpPr>
        <dsp:cNvPr id="0" name=""/>
        <dsp:cNvSpPr/>
      </dsp:nvSpPr>
      <dsp:spPr>
        <a:xfrm>
          <a:off x="1239602" y="2820120"/>
          <a:ext cx="5130096" cy="130051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643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303088" y="2883606"/>
        <a:ext cx="5003124" cy="1173543"/>
      </dsp:txXfrm>
    </dsp:sp>
    <dsp:sp modelId="{F6502BB0-956D-46A9-A79B-F40A7C7355D7}">
      <dsp:nvSpPr>
        <dsp:cNvPr id="0" name=""/>
        <dsp:cNvSpPr/>
      </dsp:nvSpPr>
      <dsp:spPr>
        <a:xfrm>
          <a:off x="0" y="55182"/>
          <a:ext cx="2449440" cy="24492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9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3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93A299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93A299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5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49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62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2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431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45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7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4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41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7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5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5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3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4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8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6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5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1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7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10A7-5987-4651-9023-B7AE069B8412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1528-86F4-417F-8AD6-E0EF2DBB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7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2077-713D-4B0E-B0BD-2296489B764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846D-A1CA-442E-93E8-B3059BE5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1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67" y="173241"/>
            <a:ext cx="10987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Georgia" panose="02040502050405020303" pitchFamily="18" charset="0"/>
              </a:rPr>
              <a:t>Комунальне підприємство</a:t>
            </a:r>
            <a:br>
              <a:rPr lang="uk-UA" sz="4000" b="1" dirty="0" smtClean="0">
                <a:latin typeface="Georgia" panose="02040502050405020303" pitchFamily="18" charset="0"/>
              </a:rPr>
            </a:br>
            <a:r>
              <a:rPr lang="uk-UA" sz="4000" b="1" dirty="0" smtClean="0">
                <a:latin typeface="Georgia" panose="02040502050405020303" pitchFamily="18" charset="0"/>
              </a:rPr>
              <a:t> </a:t>
            </a:r>
            <a:r>
              <a:rPr lang="uk-UA" sz="4000" b="1" dirty="0">
                <a:latin typeface="Georgia" panose="02040502050405020303" pitchFamily="18" charset="0"/>
              </a:rPr>
              <a:t>«Сервіс</a:t>
            </a:r>
            <a:r>
              <a:rPr lang="uk-UA" sz="4000" b="1" dirty="0" smtClean="0">
                <a:latin typeface="Georgia" panose="02040502050405020303" pitchFamily="18" charset="0"/>
              </a:rPr>
              <a:t>» </a:t>
            </a:r>
            <a:br>
              <a:rPr lang="uk-UA" sz="4000" b="1" dirty="0" smtClean="0">
                <a:latin typeface="Georgia" panose="02040502050405020303" pitchFamily="18" charset="0"/>
              </a:rPr>
            </a:br>
            <a:r>
              <a:rPr lang="uk-UA" sz="4000" b="1" dirty="0" err="1" smtClean="0">
                <a:latin typeface="Georgia" panose="02040502050405020303" pitchFamily="18" charset="0"/>
              </a:rPr>
              <a:t>Петрівсько</a:t>
            </a:r>
            <a:r>
              <a:rPr lang="uk-UA" sz="4000" b="1" dirty="0" smtClean="0">
                <a:latin typeface="Georgia" panose="02040502050405020303" pitchFamily="18" charset="0"/>
              </a:rPr>
              <a:t>-Роменської сільської ради»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268" y="5007078"/>
            <a:ext cx="11866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Директор</a:t>
            </a:r>
            <a:b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КП «Сервіс»</a:t>
            </a:r>
            <a:b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uk-UA" sz="2800" b="1" i="1" dirty="0" err="1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Петрівсько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-Роменської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сільської ради»         </a:t>
            </a:r>
            <a:r>
              <a:rPr lang="uk-UA" sz="2800" b="1" i="1" dirty="0" err="1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Кирченков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В.П.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ekhmilnyk.gov.ua/wp-content/uploads/2018/12/Logo-1024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20" y="160338"/>
            <a:ext cx="11759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uk-UA" sz="28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5 територіальних громад об’єдналися для міжмуніципального співробітництва:</a:t>
            </a:r>
            <a:endParaRPr lang="ru-RU" sz="280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User\Downloads\Петрівсько-Роменська територіальна громада - площа — 210,07 км², населення — 4455 мешканців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2" y="1114445"/>
            <a:ext cx="9925050" cy="55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ekhmilnyk.gov.ua/wp-content/uploads/2018/12/Logo-1024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21" y="160338"/>
            <a:ext cx="6823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Georgia" panose="02040502050405020303" pitchFamily="18" charset="0"/>
              </a:rPr>
              <a:t>Збирання та вивезення твердих побутових відходів ТПВ</a:t>
            </a:r>
            <a:endParaRPr lang="ru-RU" sz="280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89109877"/>
              </p:ext>
            </p:extLst>
          </p:nvPr>
        </p:nvGraphicFramePr>
        <p:xfrm>
          <a:off x="155575" y="875322"/>
          <a:ext cx="6745410" cy="470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54" y="160337"/>
            <a:ext cx="5272561" cy="340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5"/>
          <a:stretch/>
        </p:blipFill>
        <p:spPr>
          <a:xfrm>
            <a:off x="2734652" y="3566417"/>
            <a:ext cx="3925519" cy="326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" r="-1" b="21863"/>
          <a:stretch/>
        </p:blipFill>
        <p:spPr>
          <a:xfrm>
            <a:off x="-55440" y="3478498"/>
            <a:ext cx="2790092" cy="335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гнутая влево стрелка 10"/>
          <p:cNvSpPr/>
          <p:nvPr/>
        </p:nvSpPr>
        <p:spPr>
          <a:xfrm rot="15731219" flipH="1">
            <a:off x="2994960" y="2979836"/>
            <a:ext cx="827629" cy="2306681"/>
          </a:xfrm>
          <a:prstGeom prst="curvedRightArrow">
            <a:avLst>
              <a:gd name="adj1" fmla="val 52183"/>
              <a:gd name="adj2" fmla="val 110326"/>
              <a:gd name="adj3" fmla="val 6211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ekhmilnyk.gov.ua/wp-content/uploads/2018/12/Logo-1024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241702"/>
            <a:ext cx="66274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uk-UA" sz="2600" dirty="0">
                <a:solidFill>
                  <a:srgbClr val="000000"/>
                </a:solidFill>
                <a:latin typeface="Georgia" panose="02040502050405020303" pitchFamily="18" charset="0"/>
              </a:rPr>
              <a:t>У </a:t>
            </a:r>
            <a:r>
              <a:rPr lang="en-US" sz="2600" dirty="0">
                <a:solidFill>
                  <a:srgbClr val="000000"/>
                </a:solidFill>
                <a:latin typeface="Georgia" panose="02040502050405020303" pitchFamily="18" charset="0"/>
              </a:rPr>
              <a:t>I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 квартал</a:t>
            </a:r>
            <a:r>
              <a:rPr lang="uk-UA" sz="2600" dirty="0">
                <a:solidFill>
                  <a:srgbClr val="000000"/>
                </a:solidFill>
                <a:latin typeface="Georgia" panose="02040502050405020303" pitchFamily="18" charset="0"/>
              </a:rPr>
              <a:t>і 2020 року змонтовано та введено у тестову експлуатацію </a:t>
            </a:r>
            <a:r>
              <a:rPr lang="ru-RU" sz="2600" dirty="0" err="1">
                <a:solidFill>
                  <a:srgbClr val="000000"/>
                </a:solidFill>
                <a:latin typeface="Georgia" panose="02040502050405020303" pitchFamily="18" charset="0"/>
              </a:rPr>
              <a:t>лінію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 з </a:t>
            </a:r>
            <a:r>
              <a:rPr lang="ru-RU" sz="2600" dirty="0" err="1">
                <a:solidFill>
                  <a:srgbClr val="000000"/>
                </a:solidFill>
                <a:latin typeface="Georgia" panose="02040502050405020303" pitchFamily="18" charset="0"/>
              </a:rPr>
              <a:t>сортування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  ТПВ </a:t>
            </a:r>
            <a:r>
              <a:rPr lang="ru-RU" sz="2600" dirty="0" err="1">
                <a:solidFill>
                  <a:srgbClr val="000000"/>
                </a:solidFill>
                <a:latin typeface="Georgia" panose="02040502050405020303" pitchFamily="18" charset="0"/>
              </a:rPr>
              <a:t>виробництва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Georgia" panose="02040502050405020303" pitchFamily="18" charset="0"/>
              </a:rPr>
              <a:t>компанії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 «</a:t>
            </a:r>
            <a:r>
              <a:rPr lang="ru-RU" sz="2600" dirty="0" err="1">
                <a:solidFill>
                  <a:srgbClr val="000000"/>
                </a:solidFill>
                <a:latin typeface="Georgia" panose="02040502050405020303" pitchFamily="18" charset="0"/>
              </a:rPr>
              <a:t>Системи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модернизации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</a:rPr>
              <a:t>складов».</a:t>
            </a:r>
          </a:p>
          <a:p>
            <a:pPr indent="449580" algn="just">
              <a:spcAft>
                <a:spcPts val="0"/>
              </a:spcAft>
            </a:pPr>
            <a:r>
              <a:rPr lang="ru-RU" sz="2600" dirty="0" err="1">
                <a:solidFill>
                  <a:srgbClr val="000000"/>
                </a:solidFill>
                <a:latin typeface="Georgia" panose="02040502050405020303" pitchFamily="18" charset="0"/>
              </a:rPr>
              <a:t>Потужн</a:t>
            </a:r>
            <a:r>
              <a:rPr lang="uk-UA" sz="2600" dirty="0" err="1">
                <a:solidFill>
                  <a:srgbClr val="000000"/>
                </a:solidFill>
                <a:latin typeface="Georgia" panose="02040502050405020303" pitchFamily="18" charset="0"/>
              </a:rPr>
              <a:t>ість</a:t>
            </a:r>
            <a:r>
              <a:rPr lang="uk-UA" sz="2600" dirty="0">
                <a:solidFill>
                  <a:srgbClr val="000000"/>
                </a:solidFill>
                <a:latin typeface="Georgia" panose="02040502050405020303" pitchFamily="18" charset="0"/>
              </a:rPr>
              <a:t> якої становить   від 5-10 тис. тон на рік (2,5-3,0т/год).</a:t>
            </a:r>
            <a:endParaRPr lang="ru-RU" sz="2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26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sz="260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b="24755"/>
          <a:stretch/>
        </p:blipFill>
        <p:spPr>
          <a:xfrm>
            <a:off x="7127630" y="160338"/>
            <a:ext cx="4916746" cy="2696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r="-1"/>
          <a:stretch/>
        </p:blipFill>
        <p:spPr>
          <a:xfrm>
            <a:off x="7127630" y="3210658"/>
            <a:ext cx="4916746" cy="3300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76" y="3870568"/>
            <a:ext cx="3743569" cy="2807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6" y="2856646"/>
            <a:ext cx="3650517" cy="27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ekhmilnyk.gov.ua/wp-content/uploads/2018/12/Logo-1024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1" y="2430026"/>
            <a:ext cx="9275884" cy="440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-144463"/>
            <a:ext cx="543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Утримання доріг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0511"/>
            <a:ext cx="6666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Установкою ямкового ремонту (УЯР -01) відновлено  </a:t>
            </a:r>
            <a:r>
              <a:rPr lang="ru-RU" alt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8719 </a:t>
            </a:r>
            <a:r>
              <a:rPr lang="ru-RU" altLang="en-US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м2 </a:t>
            </a:r>
            <a:r>
              <a:rPr lang="ru-RU" alt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асфальтного </a:t>
            </a:r>
            <a:r>
              <a:rPr lang="ru-RU" altLang="en-US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покриття</a:t>
            </a:r>
            <a:r>
              <a:rPr lang="ru-RU" alt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ru-RU" altLang="en-US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загальною</a:t>
            </a:r>
            <a:r>
              <a:rPr lang="ru-RU" alt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протяжністю</a:t>
            </a:r>
            <a:r>
              <a:rPr lang="ru-RU" alt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63 400 </a:t>
            </a:r>
            <a:r>
              <a:rPr lang="ru-RU" altLang="en-US" sz="24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метрів</a:t>
            </a:r>
            <a:r>
              <a:rPr lang="ru-RU" altLang="en-US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  <a:endParaRPr lang="uk-UA" altLang="en-US" sz="24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458271" y="1550539"/>
            <a:ext cx="4746778" cy="53963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право 12"/>
          <p:cNvSpPr/>
          <p:nvPr/>
        </p:nvSpPr>
        <p:spPr>
          <a:xfrm>
            <a:off x="6397960" y="5740480"/>
            <a:ext cx="4746778" cy="9540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Выгнутая влево стрелка 14"/>
          <p:cNvSpPr/>
          <p:nvPr/>
        </p:nvSpPr>
        <p:spPr>
          <a:xfrm flipH="1">
            <a:off x="7402877" y="1008142"/>
            <a:ext cx="721917" cy="1425395"/>
          </a:xfrm>
          <a:prstGeom prst="curvedRightArrow">
            <a:avLst>
              <a:gd name="adj1" fmla="val 52183"/>
              <a:gd name="adj2" fmla="val 147324"/>
              <a:gd name="adj3" fmla="val 6211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ekhmilnyk.gov.ua/wp-content/uploads/2018/12/Logo-1024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9613" y="81435"/>
            <a:ext cx="6528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latin typeface="Georgia" panose="02040502050405020303" pitchFamily="18" charset="0"/>
              </a:rPr>
              <a:t>КП«Сервіс</a:t>
            </a:r>
            <a:r>
              <a:rPr lang="uk-UA" sz="2800" b="1" dirty="0" smtClean="0">
                <a:latin typeface="Georgia" panose="02040502050405020303" pitchFamily="18" charset="0"/>
              </a:rPr>
              <a:t>»</a:t>
            </a:r>
          </a:p>
          <a:p>
            <a:pPr algn="ctr"/>
            <a:r>
              <a:rPr lang="uk-UA" sz="2800" b="1" dirty="0" smtClean="0">
                <a:latin typeface="Georgia" panose="02040502050405020303" pitchFamily="18" charset="0"/>
              </a:rPr>
              <a:t> Комплексне обслуговування: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9357" y="1107100"/>
            <a:ext cx="596402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2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ремонту електропроводки</a:t>
            </a:r>
          </a:p>
          <a:p>
            <a:pPr algn="just">
              <a:spcAft>
                <a:spcPts val="0"/>
              </a:spcAft>
            </a:pPr>
            <a:r>
              <a:rPr lang="uk-UA" sz="5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                                                        </a:t>
            </a:r>
            <a:endParaRPr lang="ru-RU" sz="5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 algn="r">
              <a:spcAft>
                <a:spcPts val="0"/>
              </a:spcAft>
            </a:pPr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заміни світильників</a:t>
            </a:r>
            <a:r>
              <a:rPr lang="uk-UA" sz="2200" b="1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 розеток</a:t>
            </a:r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 вимикачів</a:t>
            </a:r>
          </a:p>
          <a:p>
            <a:pPr indent="449580" algn="just">
              <a:spcAft>
                <a:spcPts val="0"/>
              </a:spcAft>
            </a:pPr>
            <a:endParaRPr lang="uk-UA" sz="800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22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заміни </a:t>
            </a:r>
            <a:r>
              <a:rPr lang="uk-UA" sz="2200" b="1" i="1" dirty="0">
                <a:solidFill>
                  <a:srgbClr val="000000"/>
                </a:solidFill>
                <a:latin typeface="Georgia" panose="02040502050405020303" pitchFamily="18" charset="0"/>
              </a:rPr>
              <a:t>труб опалення</a:t>
            </a:r>
            <a:r>
              <a:rPr lang="uk-UA" sz="22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</a:p>
          <a:p>
            <a:pPr indent="449580" algn="just">
              <a:spcAft>
                <a:spcPts val="0"/>
              </a:spcAft>
            </a:pPr>
            <a:endParaRPr lang="ru-RU" sz="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 algn="r">
              <a:spcAft>
                <a:spcPts val="0"/>
              </a:spcAft>
            </a:pPr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ремонтні </a:t>
            </a:r>
            <a:r>
              <a:rPr lang="uk-UA" sz="2200" b="1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роботи </a:t>
            </a:r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каналізаційних </a:t>
            </a:r>
            <a:r>
              <a:rPr lang="uk-UA" sz="2200" b="1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труб та їх </a:t>
            </a:r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прочищення</a:t>
            </a:r>
            <a:endParaRPr lang="uk-UA" sz="2200" b="1" i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22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ремонт електрообладнання</a:t>
            </a:r>
            <a:endParaRPr lang="uk-UA" sz="22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 algn="r">
              <a:spcAft>
                <a:spcPts val="0"/>
              </a:spcAft>
            </a:pPr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ремонту </a:t>
            </a:r>
            <a:r>
              <a:rPr lang="uk-UA" sz="2200" b="1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та заміни </a:t>
            </a:r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сантехніки</a:t>
            </a:r>
            <a:endParaRPr lang="uk-UA" sz="2200" b="1" i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uk-UA" sz="800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22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штукатурні роботи</a:t>
            </a:r>
          </a:p>
          <a:p>
            <a:pPr indent="449580" algn="just">
              <a:spcAft>
                <a:spcPts val="0"/>
              </a:spcAft>
            </a:pPr>
            <a:r>
              <a:rPr lang="uk-UA" sz="8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                                                  </a:t>
            </a:r>
            <a:endParaRPr lang="ru-RU" sz="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 indent="449580" algn="r"/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шпатлювання</a:t>
            </a:r>
            <a:r>
              <a:rPr lang="uk-UA" sz="2200" b="1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 малярні </a:t>
            </a:r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роботи</a:t>
            </a: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8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                                                            </a:t>
            </a:r>
            <a:endParaRPr lang="ru-RU" sz="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22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укладення плитки</a:t>
            </a:r>
          </a:p>
          <a:p>
            <a:pPr indent="449580" algn="just">
              <a:spcAft>
                <a:spcPts val="0"/>
              </a:spcAft>
            </a:pPr>
            <a:r>
              <a:rPr lang="uk-UA" sz="8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                                                    </a:t>
            </a:r>
            <a:endParaRPr lang="ru-RU" sz="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indent="449580" algn="r">
              <a:spcAft>
                <a:spcPts val="0"/>
              </a:spcAft>
            </a:pPr>
            <a:r>
              <a:rPr lang="uk-UA" sz="22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uk-UA" sz="2200" b="1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роботи по </a:t>
            </a:r>
            <a:r>
              <a:rPr lang="uk-UA" sz="22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утепленню</a:t>
            </a:r>
          </a:p>
          <a:p>
            <a:pPr indent="449580" algn="just">
              <a:spcAft>
                <a:spcPts val="0"/>
              </a:spcAft>
            </a:pPr>
            <a:r>
              <a:rPr lang="uk-UA" sz="800" b="1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sz="8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                  </a:t>
            </a:r>
            <a:endParaRPr lang="ru-RU" sz="800" b="1" i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22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заміна </a:t>
            </a:r>
            <a:r>
              <a:rPr lang="uk-UA" sz="2200" b="1" i="1" dirty="0">
                <a:solidFill>
                  <a:srgbClr val="000000"/>
                </a:solidFill>
                <a:latin typeface="Georgia" panose="02040502050405020303" pitchFamily="18" charset="0"/>
              </a:rPr>
              <a:t>лінолеуму та ін. </a:t>
            </a:r>
            <a:endParaRPr lang="ru-RU" sz="2200" b="1" i="1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1347" y="1006998"/>
            <a:ext cx="4746778" cy="9540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1"/>
          <a:stretch/>
        </p:blipFill>
        <p:spPr>
          <a:xfrm>
            <a:off x="8376918" y="3582186"/>
            <a:ext cx="3815082" cy="327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1"/>
          <a:stretch/>
        </p:blipFill>
        <p:spPr>
          <a:xfrm>
            <a:off x="5916854" y="160338"/>
            <a:ext cx="4282911" cy="429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6"/>
          <a:stretch/>
        </p:blipFill>
        <p:spPr>
          <a:xfrm>
            <a:off x="10369815" y="81435"/>
            <a:ext cx="1692749" cy="3312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97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ekhmilnyk.gov.ua/wp-content/uploads/2018/12/Logo-1024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3" b="33360"/>
          <a:stretch/>
        </p:blipFill>
        <p:spPr>
          <a:xfrm>
            <a:off x="83537" y="3895970"/>
            <a:ext cx="11950469" cy="296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654268"/>
            <a:ext cx="11283217" cy="3284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044" y="7937"/>
            <a:ext cx="1048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Наявні транспортні засоби КП «Сервіс»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3848" t="51880" r="62947" b="43106"/>
          <a:stretch/>
        </p:blipFill>
        <p:spPr>
          <a:xfrm>
            <a:off x="3921455" y="3386310"/>
            <a:ext cx="879145" cy="376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2671" y="3288412"/>
            <a:ext cx="27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eorgia" panose="02040502050405020303" pitchFamily="18" charset="0"/>
              </a:rPr>
              <a:t>2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3848" t="51880" r="62947" b="43106"/>
          <a:stretch/>
        </p:blipFill>
        <p:spPr>
          <a:xfrm>
            <a:off x="5429477" y="2760784"/>
            <a:ext cx="2888047" cy="2813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33848" t="51880" r="62947" b="43106"/>
          <a:stretch/>
        </p:blipFill>
        <p:spPr>
          <a:xfrm>
            <a:off x="8366430" y="2760784"/>
            <a:ext cx="2245885" cy="2813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33848" t="51880" r="62947" b="43106"/>
          <a:stretch/>
        </p:blipFill>
        <p:spPr>
          <a:xfrm>
            <a:off x="5420684" y="2778369"/>
            <a:ext cx="2888047" cy="2813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9477" y="2716795"/>
            <a:ext cx="2684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Автовишка АП - 18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357637" y="276078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ГАЗ - 53</a:t>
            </a:r>
            <a:endParaRPr lang="uk-UA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33848" t="51880" r="62947" b="43106"/>
          <a:stretch/>
        </p:blipFill>
        <p:spPr>
          <a:xfrm>
            <a:off x="10780616" y="2756449"/>
            <a:ext cx="551493" cy="2855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894454" y="2672709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1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ekhmilnyk.gov.ua/wp-content/uploads/2018/12/Logo-1024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57" y="3258903"/>
            <a:ext cx="5450810" cy="345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23827" y="33867"/>
            <a:ext cx="610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Наявні спец. обладнання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06" y="618642"/>
            <a:ext cx="6306531" cy="6325320"/>
          </a:xfrm>
          <a:prstGeom prst="rect">
            <a:avLst/>
          </a:prstGeom>
        </p:spPr>
      </p:pic>
      <p:pic>
        <p:nvPicPr>
          <p:cNvPr id="12" name="Рисунок 11" descr="20181004_14062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666757" y="160338"/>
            <a:ext cx="5508560" cy="309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3848" t="51880" r="62947" b="43106"/>
          <a:stretch/>
        </p:blipFill>
        <p:spPr>
          <a:xfrm>
            <a:off x="5198643" y="5372100"/>
            <a:ext cx="861559" cy="316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65531" y="5319291"/>
            <a:ext cx="41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3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Ð ÐµÐ·ÑÐ»ÑÑÐ°Ñ Ð¿Ð¾ÑÑÐºÑ Ð·Ð¾Ð±ÑÐ°Ð¶ÐµÐ½Ñ Ð·Ð° Ð·Ð°Ð¿Ð¸ÑÐ¾Ð¼ &quot;Ð³Ð¸ÑÐºÐ° Ð³Ð¾ÑÐ¾Ð´ ÑÑÑÐ¾Ð¸ÑÑÑ&quot;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130" y="3599115"/>
            <a:ext cx="2978870" cy="32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2507" y="1978691"/>
            <a:ext cx="83872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7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Дякую за увагу!</a:t>
            </a:r>
            <a:endParaRPr kumimoji="0" lang="ru-RU" altLang="uk-UA" sz="72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2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158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Georgia</vt:lpstr>
      <vt:lpstr>1_Тема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user 3</cp:lastModifiedBy>
  <cp:revision>108</cp:revision>
  <dcterms:created xsi:type="dcterms:W3CDTF">2019-04-04T11:40:42Z</dcterms:created>
  <dcterms:modified xsi:type="dcterms:W3CDTF">2021-09-10T06:56:42Z</dcterms:modified>
</cp:coreProperties>
</file>