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3"/>
  </p:notesMasterIdLst>
  <p:sldIdLst>
    <p:sldId id="483" r:id="rId2"/>
    <p:sldId id="485" r:id="rId3"/>
    <p:sldId id="257" r:id="rId4"/>
    <p:sldId id="484" r:id="rId5"/>
    <p:sldId id="486" r:id="rId6"/>
    <p:sldId id="487" r:id="rId7"/>
    <p:sldId id="512" r:id="rId8"/>
    <p:sldId id="513" r:id="rId9"/>
    <p:sldId id="509" r:id="rId10"/>
    <p:sldId id="489" r:id="rId11"/>
    <p:sldId id="511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91CB"/>
    <a:srgbClr val="120E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E275B-7583-4C24-B411-FFE895139039}" type="datetimeFigureOut">
              <a:rPr lang="uk-UA" smtClean="0"/>
              <a:t>24.02.2021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D97B9-4AFA-4DF2-A149-A23CE3576DD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1595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03817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d781166b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d781166b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3303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d781166b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d781166b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0660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d781166b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d781166b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03947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d781166b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d781166b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191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d781166b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d781166b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5879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d781166b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d781166b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13536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d781166b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d781166b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420056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d781166b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d781166b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40378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d781166b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d781166b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33487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18584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93913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6349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4035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78587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1492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20156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25926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2940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5345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60454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4570405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01467" y="1730145"/>
            <a:ext cx="3493600" cy="1211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uk-UA" sz="4267" kern="0" dirty="0">
                <a:solidFill>
                  <a:srgbClr val="FFFFFF"/>
                </a:solidFill>
                <a:latin typeface="Exo 2 Regular"/>
                <a:ea typeface="Exo 2 Regular"/>
                <a:cs typeface="Exo 2 Regular"/>
                <a:sym typeface="Exo 2 Regular"/>
              </a:rPr>
              <a:t>24.02.2021</a:t>
            </a:r>
            <a:endParaRPr kumimoji="0" sz="4267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Exo 2 Regular"/>
              <a:ea typeface="Exo 2 Regular"/>
              <a:cs typeface="Exo 2 Regular"/>
              <a:sym typeface="Exo 2 Regular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5680133" y="2335941"/>
            <a:ext cx="6110400" cy="3659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 defTabSz="1219170">
              <a:buClr>
                <a:srgbClr val="000000"/>
              </a:buClr>
              <a:defRPr/>
            </a:pPr>
            <a:r>
              <a:rPr lang="ru-RU" sz="4000" kern="0" dirty="0" err="1">
                <a:solidFill>
                  <a:srgbClr val="FFFFFF"/>
                </a:solidFill>
                <a:latin typeface="Exo 2 Regular"/>
                <a:cs typeface="Arial"/>
                <a:sym typeface="Arial"/>
              </a:rPr>
              <a:t>Актуальні</a:t>
            </a:r>
            <a:r>
              <a:rPr lang="ru-RU" sz="4000" kern="0" dirty="0">
                <a:solidFill>
                  <a:srgbClr val="FFFFFF"/>
                </a:solidFill>
                <a:latin typeface="Exo 2 Regular"/>
                <a:cs typeface="Arial"/>
                <a:sym typeface="Arial"/>
              </a:rPr>
              <a:t> </a:t>
            </a:r>
            <a:r>
              <a:rPr lang="ru-RU" sz="4000" kern="0" dirty="0" err="1">
                <a:solidFill>
                  <a:srgbClr val="FFFFFF"/>
                </a:solidFill>
                <a:latin typeface="Exo 2 Regular"/>
                <a:cs typeface="Arial"/>
                <a:sym typeface="Arial"/>
              </a:rPr>
              <a:t>питання</a:t>
            </a:r>
            <a:endParaRPr lang="ru-RU" sz="4000" kern="0">
              <a:solidFill>
                <a:srgbClr val="FFFFFF"/>
              </a:solidFill>
              <a:latin typeface="Exo 2 Regular"/>
              <a:cs typeface="Arial"/>
              <a:sym typeface="Arial"/>
            </a:endParaRPr>
          </a:p>
          <a:p>
            <a:pPr lvl="0" algn="ctr" defTabSz="1219170">
              <a:buClr>
                <a:srgbClr val="000000"/>
              </a:buClr>
              <a:defRPr/>
            </a:pPr>
            <a:r>
              <a:rPr lang="ru-RU" sz="4000" kern="0">
                <a:solidFill>
                  <a:srgbClr val="FFFFFF"/>
                </a:solidFill>
                <a:latin typeface="Exo 2 Regular"/>
                <a:cs typeface="Arial"/>
                <a:sym typeface="Arial"/>
              </a:rPr>
              <a:t> </a:t>
            </a:r>
            <a:r>
              <a:rPr lang="ru-RU" sz="4000" kern="0" dirty="0" err="1">
                <a:solidFill>
                  <a:srgbClr val="FFFFFF"/>
                </a:solidFill>
                <a:latin typeface="Exo 2 Regular"/>
                <a:cs typeface="Arial"/>
                <a:sym typeface="Arial"/>
              </a:rPr>
              <a:t>організації</a:t>
            </a:r>
            <a:r>
              <a:rPr lang="ru-RU" sz="4000" kern="0" dirty="0">
                <a:solidFill>
                  <a:srgbClr val="FFFFFF"/>
                </a:solidFill>
                <a:latin typeface="Exo 2 Regular"/>
                <a:cs typeface="Arial"/>
                <a:sym typeface="Arial"/>
              </a:rPr>
              <a:t> </a:t>
            </a:r>
            <a:r>
              <a:rPr lang="ru-RU" sz="4000" kern="0" dirty="0" err="1">
                <a:solidFill>
                  <a:srgbClr val="FFFFFF"/>
                </a:solidFill>
                <a:latin typeface="Exo 2 Regular"/>
                <a:cs typeface="Arial"/>
                <a:sym typeface="Arial"/>
              </a:rPr>
              <a:t>дистанційного</a:t>
            </a:r>
            <a:r>
              <a:rPr lang="ru-RU" sz="4000" kern="0" dirty="0">
                <a:solidFill>
                  <a:srgbClr val="FFFFFF"/>
                </a:solidFill>
                <a:latin typeface="Exo 2 Regular"/>
                <a:cs typeface="Arial"/>
                <a:sym typeface="Arial"/>
              </a:rPr>
              <a:t> </a:t>
            </a:r>
            <a:r>
              <a:rPr lang="ru-RU" sz="4000" kern="0" dirty="0" err="1">
                <a:solidFill>
                  <a:srgbClr val="FFFFFF"/>
                </a:solidFill>
                <a:latin typeface="Exo 2 Regular"/>
                <a:cs typeface="Arial"/>
                <a:sym typeface="Arial"/>
              </a:rPr>
              <a:t>навчання</a:t>
            </a:r>
            <a:r>
              <a:rPr lang="ru-RU" sz="4000" kern="0" dirty="0">
                <a:solidFill>
                  <a:srgbClr val="FFFFFF"/>
                </a:solidFill>
                <a:latin typeface="Exo 2 Regular"/>
                <a:cs typeface="Arial"/>
                <a:sym typeface="Arial"/>
              </a:rPr>
              <a:t> у закладах </a:t>
            </a:r>
            <a:r>
              <a:rPr lang="ru-RU" sz="4000" kern="0" dirty="0" err="1">
                <a:solidFill>
                  <a:srgbClr val="FFFFFF"/>
                </a:solidFill>
                <a:latin typeface="Exo 2 Regular"/>
                <a:cs typeface="Arial"/>
                <a:sym typeface="Arial"/>
              </a:rPr>
              <a:t>освіти</a:t>
            </a:r>
            <a:br>
              <a:rPr kumimoji="0" lang="uk-UA" sz="4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xo 2 Regular"/>
                <a:ea typeface="+mn-ea"/>
                <a:cs typeface="Arial"/>
                <a:sym typeface="Arial"/>
              </a:rPr>
            </a:br>
            <a:endParaRPr lang="uk-UA" sz="2400" kern="0" dirty="0">
              <a:solidFill>
                <a:srgbClr val="FFFFFF"/>
              </a:solidFill>
              <a:latin typeface="Exo 2 Regular"/>
              <a:cs typeface="Arial"/>
              <a:sym typeface="Arial"/>
            </a:endParaRP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uk-UA" sz="2800" b="1" kern="0" dirty="0">
                <a:solidFill>
                  <a:srgbClr val="FFFFFF"/>
                </a:solidFill>
                <a:latin typeface="Exo 2 Regular"/>
                <a:cs typeface="Arial"/>
                <a:sym typeface="Exo 2 Regular"/>
              </a:rPr>
              <a:t>Наталя </a:t>
            </a:r>
            <a:r>
              <a:rPr lang="uk-UA" sz="2800" b="1" kern="0" dirty="0" err="1">
                <a:solidFill>
                  <a:srgbClr val="FFFFFF"/>
                </a:solidFill>
                <a:latin typeface="Exo 2 Regular"/>
                <a:cs typeface="Arial"/>
                <a:sym typeface="Exo 2 Regular"/>
              </a:rPr>
              <a:t>Байтемірова</a:t>
            </a:r>
            <a:r>
              <a:rPr lang="uk-UA" sz="2800" kern="0" dirty="0">
                <a:solidFill>
                  <a:srgbClr val="FFFFFF"/>
                </a:solidFill>
                <a:latin typeface="Exo 2 Regular"/>
                <a:cs typeface="Arial"/>
                <a:sym typeface="Exo 2 Regular"/>
              </a:rPr>
              <a:t> </a:t>
            </a:r>
            <a:endParaRPr kumimoji="0" lang="uk-UA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Exo 2 Regular"/>
              <a:cs typeface="Arial"/>
              <a:sym typeface="Exo 2 Regular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3875" y="293814"/>
            <a:ext cx="3797049" cy="134258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6434" y="1189500"/>
            <a:ext cx="834300" cy="194667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-1097300" y="101849"/>
            <a:ext cx="11052666" cy="1282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uk-UA" sz="4000" b="1" kern="0" dirty="0">
                <a:solidFill>
                  <a:srgbClr val="003399"/>
                </a:solidFill>
                <a:latin typeface="Exo 2"/>
                <a:ea typeface="Exo 2"/>
                <a:cs typeface="Exo 2"/>
                <a:sym typeface="Exo 2"/>
              </a:rPr>
              <a:t>Забезпечення дистанційного</a:t>
            </a:r>
          </a:p>
          <a:p>
            <a:pPr algn="ctr" defTabSz="1219170">
              <a:buClr>
                <a:srgbClr val="000000"/>
              </a:buClr>
            </a:pPr>
            <a:r>
              <a:rPr lang="uk-UA" sz="4000" b="1" kern="0" dirty="0">
                <a:solidFill>
                  <a:srgbClr val="003399"/>
                </a:solidFill>
                <a:latin typeface="Exo 2"/>
                <a:ea typeface="Exo 2"/>
                <a:cs typeface="Exo 2"/>
                <a:sym typeface="Exo 2"/>
              </a:rPr>
              <a:t>навчання</a:t>
            </a:r>
            <a:endParaRPr sz="4000" b="1" kern="0" dirty="0">
              <a:solidFill>
                <a:srgbClr val="003399"/>
              </a:solidFill>
              <a:latin typeface="Exo 2"/>
              <a:ea typeface="Exo 2"/>
              <a:cs typeface="Exo 2"/>
              <a:sym typeface="Exo 2"/>
            </a:endParaRPr>
          </a:p>
        </p:txBody>
      </p:sp>
      <p:sp>
        <p:nvSpPr>
          <p:cNvPr id="3" name="Прямокутник 2">
            <a:extLst>
              <a:ext uri="{FF2B5EF4-FFF2-40B4-BE49-F238E27FC236}">
                <a16:creationId xmlns:a16="http://schemas.microsoft.com/office/drawing/2014/main" id="{D3E5FAEA-1BD3-4610-ABD3-E9EFB3217201}"/>
              </a:ext>
            </a:extLst>
          </p:cNvPr>
          <p:cNvSpPr/>
          <p:nvPr/>
        </p:nvSpPr>
        <p:spPr>
          <a:xfrm>
            <a:off x="636434" y="2200951"/>
            <a:ext cx="107235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dirty="0"/>
              <a:t>Системотехнічне забезпечення – відповідальність засновника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uk-UA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dirty="0"/>
              <a:t>Внутрішня система забезпечення якості освіти має включати механізми моніторингу та контролю якості дистанційного навчання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uk-UA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dirty="0"/>
              <a:t>Педагогічні працівники, які забезпечують дистанційне навчання, мають підвищувати кваліфікацію для розвитку цифрових навичок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uk-UA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8351" y="31258"/>
            <a:ext cx="3060198" cy="108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064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190750"/>
            <a:ext cx="7372350" cy="1204567"/>
          </a:xfrm>
        </p:spPr>
        <p:txBody>
          <a:bodyPr/>
          <a:lstStyle/>
          <a:p>
            <a:pPr algn="ctr"/>
            <a:r>
              <a:rPr lang="ru-RU" sz="6000" dirty="0">
                <a:solidFill>
                  <a:srgbClr val="FF0000"/>
                </a:solidFill>
              </a:rPr>
              <a:t>Час </a:t>
            </a:r>
            <a:r>
              <a:rPr lang="ru-RU" sz="6000" dirty="0" err="1">
                <a:solidFill>
                  <a:srgbClr val="FF0000"/>
                </a:solidFill>
              </a:rPr>
              <a:t>запитань</a:t>
            </a:r>
            <a:r>
              <a:rPr lang="ru-RU" sz="6000" dirty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endParaRPr lang="ru-RU" sz="6000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6202" y="274925"/>
            <a:ext cx="3060198" cy="108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5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6434" y="1189500"/>
            <a:ext cx="834300" cy="194667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502900" y="470100"/>
            <a:ext cx="11052666" cy="8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uk-UA" sz="4000" b="1" kern="0" dirty="0">
                <a:solidFill>
                  <a:srgbClr val="003399"/>
                </a:solidFill>
                <a:latin typeface="Exo 2"/>
                <a:ea typeface="Exo 2"/>
                <a:cs typeface="Exo 2"/>
                <a:sym typeface="Exo 2"/>
              </a:rPr>
              <a:t>Нормативне регулювання</a:t>
            </a:r>
            <a:endParaRPr sz="4000" b="1" kern="0" dirty="0">
              <a:solidFill>
                <a:srgbClr val="003399"/>
              </a:solidFill>
              <a:latin typeface="Exo 2"/>
              <a:ea typeface="Exo 2"/>
              <a:cs typeface="Exo 2"/>
              <a:sym typeface="Exo 2"/>
            </a:endParaRPr>
          </a:p>
        </p:txBody>
      </p:sp>
      <p:sp>
        <p:nvSpPr>
          <p:cNvPr id="3" name="Прямокутник 2">
            <a:extLst>
              <a:ext uri="{FF2B5EF4-FFF2-40B4-BE49-F238E27FC236}">
                <a16:creationId xmlns:a16="http://schemas.microsoft.com/office/drawing/2014/main" id="{D3E5FAEA-1BD3-4610-ABD3-E9EFB3217201}"/>
              </a:ext>
            </a:extLst>
          </p:cNvPr>
          <p:cNvSpPr/>
          <p:nvPr/>
        </p:nvSpPr>
        <p:spPr>
          <a:xfrm>
            <a:off x="636434" y="1524000"/>
            <a:ext cx="107235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dirty="0"/>
              <a:t>Положення про </a:t>
            </a:r>
            <a:r>
              <a:rPr lang="ru-RU" sz="2400" b="1" dirty="0" err="1"/>
              <a:t>дистанційну</a:t>
            </a:r>
            <a:r>
              <a:rPr lang="ru-RU" sz="2400" b="1" dirty="0"/>
              <a:t> форму </a:t>
            </a:r>
            <a:r>
              <a:rPr lang="ru-RU" sz="2400" b="1" dirty="0" err="1"/>
              <a:t>здобуття</a:t>
            </a:r>
            <a:r>
              <a:rPr lang="ru-RU" sz="2400" b="1" dirty="0"/>
              <a:t> </a:t>
            </a:r>
            <a:r>
              <a:rPr lang="ru-RU" sz="2400" b="1" dirty="0" err="1"/>
              <a:t>повної</a:t>
            </a:r>
            <a:r>
              <a:rPr lang="ru-RU" sz="2400" b="1" dirty="0"/>
              <a:t> </a:t>
            </a:r>
            <a:r>
              <a:rPr lang="ru-RU" sz="2400" b="1" dirty="0" err="1"/>
              <a:t>загальної</a:t>
            </a:r>
            <a:r>
              <a:rPr lang="ru-RU" sz="2400" b="1" dirty="0"/>
              <a:t> </a:t>
            </a:r>
            <a:r>
              <a:rPr lang="ru-RU" sz="2400" b="1" dirty="0" err="1"/>
              <a:t>середньої</a:t>
            </a:r>
            <a:r>
              <a:rPr lang="ru-RU" sz="2400" b="1" dirty="0"/>
              <a:t> </a:t>
            </a:r>
            <a:r>
              <a:rPr lang="ru-RU" sz="2400" b="1" dirty="0" err="1"/>
              <a:t>освіти</a:t>
            </a:r>
            <a:r>
              <a:rPr lang="ru-RU" sz="2400" dirty="0"/>
              <a:t>, </a:t>
            </a:r>
            <a:r>
              <a:rPr lang="ru-RU" sz="2400" dirty="0" err="1"/>
              <a:t>затверджене</a:t>
            </a:r>
            <a:r>
              <a:rPr lang="ru-RU" sz="2400" dirty="0"/>
              <a:t> наказом МОН </a:t>
            </a:r>
            <a:r>
              <a:rPr lang="ru-RU" sz="2400" dirty="0" err="1"/>
              <a:t>від</a:t>
            </a:r>
            <a:r>
              <a:rPr lang="ru-RU" sz="2400" dirty="0"/>
              <a:t> 08 </a:t>
            </a:r>
            <a:r>
              <a:rPr lang="ru-RU" sz="2400" dirty="0" err="1"/>
              <a:t>вересня</a:t>
            </a:r>
            <a:r>
              <a:rPr lang="ru-RU" sz="2400" dirty="0"/>
              <a:t> 2020 року № 1115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b="1" dirty="0" err="1"/>
              <a:t>Санітарний</a:t>
            </a:r>
            <a:r>
              <a:rPr lang="ru-RU" sz="2400" b="1" dirty="0"/>
              <a:t> регламент для </a:t>
            </a:r>
            <a:r>
              <a:rPr lang="ru-RU" sz="2400" b="1" dirty="0" err="1"/>
              <a:t>закладів</a:t>
            </a:r>
            <a:r>
              <a:rPr lang="ru-RU" sz="2400" b="1" dirty="0"/>
              <a:t> </a:t>
            </a:r>
            <a:r>
              <a:rPr lang="ru-RU" sz="2400" b="1" dirty="0" err="1"/>
              <a:t>загальної</a:t>
            </a:r>
            <a:r>
              <a:rPr lang="ru-RU" sz="2400" b="1" dirty="0"/>
              <a:t> </a:t>
            </a:r>
            <a:r>
              <a:rPr lang="ru-RU" sz="2400" b="1" dirty="0" err="1"/>
              <a:t>середньої</a:t>
            </a:r>
            <a:r>
              <a:rPr lang="ru-RU" sz="2400" b="1" dirty="0"/>
              <a:t> </a:t>
            </a:r>
            <a:r>
              <a:rPr lang="ru-RU" sz="2400" b="1" dirty="0" err="1"/>
              <a:t>освіти</a:t>
            </a:r>
            <a:r>
              <a:rPr lang="ru-RU" sz="2400" b="1" dirty="0"/>
              <a:t>, </a:t>
            </a:r>
            <a:r>
              <a:rPr lang="ru-RU" sz="2400" dirty="0" err="1"/>
              <a:t>затверджений</a:t>
            </a:r>
            <a:r>
              <a:rPr lang="ru-RU" sz="2400" dirty="0"/>
              <a:t> наказом МОЗ </a:t>
            </a:r>
            <a:r>
              <a:rPr lang="ru-RU" sz="2400" dirty="0" err="1"/>
              <a:t>від</a:t>
            </a:r>
            <a:r>
              <a:rPr lang="ru-RU" sz="2400" dirty="0"/>
              <a:t> 25 </a:t>
            </a:r>
            <a:r>
              <a:rPr lang="ru-RU" sz="2400" dirty="0" err="1"/>
              <a:t>вересня</a:t>
            </a:r>
            <a:r>
              <a:rPr lang="ru-RU" sz="2400" dirty="0"/>
              <a:t> 2020 року № 2205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b="1" dirty="0" err="1"/>
              <a:t>Інструкція</a:t>
            </a:r>
            <a:r>
              <a:rPr lang="ru-RU" sz="2400" b="1" dirty="0"/>
              <a:t> про порядок </a:t>
            </a:r>
            <a:r>
              <a:rPr lang="ru-RU" sz="2400" b="1" dirty="0" err="1"/>
              <a:t>обчислення</a:t>
            </a:r>
            <a:r>
              <a:rPr lang="ru-RU" sz="2400" b="1" dirty="0"/>
              <a:t> </a:t>
            </a:r>
            <a:r>
              <a:rPr lang="ru-RU" sz="2400" b="1" dirty="0" err="1"/>
              <a:t>заробітної</a:t>
            </a:r>
            <a:r>
              <a:rPr lang="ru-RU" sz="2400" b="1" dirty="0"/>
              <a:t> плати </a:t>
            </a:r>
            <a:r>
              <a:rPr lang="ru-RU" sz="2400" b="1" dirty="0" err="1"/>
              <a:t>працівників</a:t>
            </a:r>
            <a:r>
              <a:rPr lang="ru-RU" sz="2400" b="1" dirty="0"/>
              <a:t> </a:t>
            </a:r>
            <a:r>
              <a:rPr lang="ru-RU" sz="2400" b="1" dirty="0" err="1"/>
              <a:t>освіти</a:t>
            </a:r>
            <a:r>
              <a:rPr lang="ru-RU" sz="2400" dirty="0"/>
              <a:t>, </a:t>
            </a:r>
            <a:r>
              <a:rPr lang="ru-RU" sz="2400" dirty="0" err="1"/>
              <a:t>затверджена</a:t>
            </a:r>
            <a:r>
              <a:rPr lang="ru-RU" sz="2400" dirty="0"/>
              <a:t> </a:t>
            </a:r>
            <a:r>
              <a:rPr lang="ru-RU" sz="2400" dirty="0" err="1"/>
              <a:t>Міністерства</a:t>
            </a:r>
            <a:r>
              <a:rPr lang="ru-RU" sz="2400" dirty="0"/>
              <a:t> </a:t>
            </a:r>
            <a:r>
              <a:rPr lang="ru-RU" sz="2400" dirty="0" err="1"/>
              <a:t>освіти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15.04.93 р. </a:t>
            </a:r>
            <a:r>
              <a:rPr lang="en-US" sz="2400" dirty="0"/>
              <a:t>N 102</a:t>
            </a:r>
            <a:endParaRPr lang="uk-UA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uk-UA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b="1" dirty="0"/>
              <a:t>Кодекс законів про працю України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uk-UA" sz="2400" b="1" dirty="0"/>
          </a:p>
          <a:p>
            <a:r>
              <a:rPr lang="uk-UA" sz="2400" dirty="0"/>
              <a:t>Також</a:t>
            </a:r>
            <a:r>
              <a:rPr lang="uk-UA" sz="2400" b="1" dirty="0"/>
              <a:t> роз’яснення </a:t>
            </a:r>
            <a:r>
              <a:rPr lang="uk-UA" sz="2400" dirty="0"/>
              <a:t>МОН надане </a:t>
            </a:r>
            <a:r>
              <a:rPr lang="uk-UA" sz="2400" b="1" dirty="0"/>
              <a:t>листом від 02.10.2020 № 1/9 - 609 </a:t>
            </a:r>
            <a:endParaRPr lang="uk-UA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8351" y="69358"/>
            <a:ext cx="3060198" cy="108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186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6434" y="1189500"/>
            <a:ext cx="834300" cy="1946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8351" y="69358"/>
            <a:ext cx="3060198" cy="1082042"/>
          </a:xfrm>
          <a:prstGeom prst="rect">
            <a:avLst/>
          </a:prstGeom>
        </p:spPr>
      </p:pic>
      <p:pic>
        <p:nvPicPr>
          <p:cNvPr id="1028" name="Picture 4" descr="Картинки Человечки Для Презентации&#10; Человечки Для Презентации Вопрос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663" y="610379"/>
            <a:ext cx="2044142" cy="2044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Групувати 4"/>
          <p:cNvGrpSpPr/>
          <p:nvPr/>
        </p:nvGrpSpPr>
        <p:grpSpPr>
          <a:xfrm>
            <a:off x="1473016" y="1087109"/>
            <a:ext cx="9464600" cy="5181975"/>
            <a:chOff x="1473016" y="1087109"/>
            <a:chExt cx="9464600" cy="5181975"/>
          </a:xfrm>
          <a:solidFill>
            <a:schemeClr val="bg1"/>
          </a:solidFill>
        </p:grpSpPr>
        <p:sp>
          <p:nvSpPr>
            <p:cNvPr id="6" name="Полілінія 5"/>
            <p:cNvSpPr/>
            <p:nvPr/>
          </p:nvSpPr>
          <p:spPr>
            <a:xfrm>
              <a:off x="6205316" y="3228421"/>
              <a:ext cx="2590987" cy="89935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449675"/>
                  </a:lnTo>
                  <a:lnTo>
                    <a:pt x="2590987" y="449675"/>
                  </a:lnTo>
                  <a:lnTo>
                    <a:pt x="2590987" y="899351"/>
                  </a:lnTo>
                </a:path>
              </a:pathLst>
            </a:custGeom>
            <a:grpFill/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Полілінія 6"/>
            <p:cNvSpPr/>
            <p:nvPr/>
          </p:nvSpPr>
          <p:spPr>
            <a:xfrm>
              <a:off x="3614328" y="3228421"/>
              <a:ext cx="2590987" cy="89935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590987" y="0"/>
                  </a:moveTo>
                  <a:lnTo>
                    <a:pt x="2590987" y="449675"/>
                  </a:lnTo>
                  <a:lnTo>
                    <a:pt x="0" y="449675"/>
                  </a:lnTo>
                  <a:lnTo>
                    <a:pt x="0" y="899351"/>
                  </a:lnTo>
                </a:path>
              </a:pathLst>
            </a:custGeom>
            <a:grpFill/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Полілінія 7"/>
            <p:cNvSpPr/>
            <p:nvPr/>
          </p:nvSpPr>
          <p:spPr>
            <a:xfrm>
              <a:off x="4064004" y="1087109"/>
              <a:ext cx="4282624" cy="2141312"/>
            </a:xfrm>
            <a:custGeom>
              <a:avLst/>
              <a:gdLst>
                <a:gd name="connsiteX0" fmla="*/ 0 w 4282624"/>
                <a:gd name="connsiteY0" fmla="*/ 0 h 2141312"/>
                <a:gd name="connsiteX1" fmla="*/ 4282624 w 4282624"/>
                <a:gd name="connsiteY1" fmla="*/ 0 h 2141312"/>
                <a:gd name="connsiteX2" fmla="*/ 4282624 w 4282624"/>
                <a:gd name="connsiteY2" fmla="*/ 2141312 h 2141312"/>
                <a:gd name="connsiteX3" fmla="*/ 0 w 4282624"/>
                <a:gd name="connsiteY3" fmla="*/ 2141312 h 2141312"/>
                <a:gd name="connsiteX4" fmla="*/ 0 w 4282624"/>
                <a:gd name="connsiteY4" fmla="*/ 0 h 214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82624" h="2141312">
                  <a:moveTo>
                    <a:pt x="0" y="0"/>
                  </a:moveTo>
                  <a:lnTo>
                    <a:pt x="4282624" y="0"/>
                  </a:lnTo>
                  <a:lnTo>
                    <a:pt x="4282624" y="2141312"/>
                  </a:lnTo>
                  <a:lnTo>
                    <a:pt x="0" y="214131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57150"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2385" tIns="32385" rIns="32385" bIns="32385" numCol="1" spcCol="1270" anchor="ctr" anchorCtr="0">
              <a:noAutofit/>
            </a:bodyPr>
            <a:lstStyle/>
            <a:p>
              <a:pPr lvl="0" algn="ctr" defTabSz="2266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5100" kern="1200">
                  <a:solidFill>
                    <a:srgbClr val="FF0000"/>
                  </a:solidFill>
                </a:rPr>
                <a:t>Дистанційне навчання</a:t>
              </a:r>
              <a:endParaRPr lang="ru-RU" sz="5100" kern="1200" dirty="0">
                <a:solidFill>
                  <a:srgbClr val="FF0000"/>
                </a:solidFill>
              </a:endParaRPr>
            </a:p>
          </p:txBody>
        </p:sp>
        <p:sp>
          <p:nvSpPr>
            <p:cNvPr id="9" name="Полілінія 8"/>
            <p:cNvSpPr/>
            <p:nvPr/>
          </p:nvSpPr>
          <p:spPr>
            <a:xfrm>
              <a:off x="1473016" y="4127772"/>
              <a:ext cx="4282624" cy="2141312"/>
            </a:xfrm>
            <a:custGeom>
              <a:avLst/>
              <a:gdLst>
                <a:gd name="connsiteX0" fmla="*/ 0 w 4282624"/>
                <a:gd name="connsiteY0" fmla="*/ 0 h 2141312"/>
                <a:gd name="connsiteX1" fmla="*/ 4282624 w 4282624"/>
                <a:gd name="connsiteY1" fmla="*/ 0 h 2141312"/>
                <a:gd name="connsiteX2" fmla="*/ 4282624 w 4282624"/>
                <a:gd name="connsiteY2" fmla="*/ 2141312 h 2141312"/>
                <a:gd name="connsiteX3" fmla="*/ 0 w 4282624"/>
                <a:gd name="connsiteY3" fmla="*/ 2141312 h 2141312"/>
                <a:gd name="connsiteX4" fmla="*/ 0 w 4282624"/>
                <a:gd name="connsiteY4" fmla="*/ 0 h 214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82624" h="2141312">
                  <a:moveTo>
                    <a:pt x="0" y="0"/>
                  </a:moveTo>
                  <a:lnTo>
                    <a:pt x="4282624" y="0"/>
                  </a:lnTo>
                  <a:lnTo>
                    <a:pt x="4282624" y="2141312"/>
                  </a:lnTo>
                  <a:lnTo>
                    <a:pt x="0" y="214131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57150"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2385" tIns="32385" rIns="32385" bIns="32385" numCol="1" spcCol="1270" anchor="ctr" anchorCtr="0">
              <a:noAutofit/>
            </a:bodyPr>
            <a:lstStyle/>
            <a:p>
              <a:pPr lvl="0" algn="ctr" defTabSz="2266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4000" kern="1200" dirty="0" err="1">
                  <a:solidFill>
                    <a:srgbClr val="FF0000"/>
                  </a:solidFill>
                </a:rPr>
                <a:t>Окрема</a:t>
              </a:r>
              <a:r>
                <a:rPr lang="ru-RU" sz="4000" kern="1200" dirty="0">
                  <a:solidFill>
                    <a:srgbClr val="FF0000"/>
                  </a:solidFill>
                </a:rPr>
                <a:t> форма </a:t>
              </a:r>
              <a:r>
                <a:rPr lang="ru-RU" sz="4000" kern="1200" dirty="0" err="1">
                  <a:solidFill>
                    <a:srgbClr val="FF0000"/>
                  </a:solidFill>
                </a:rPr>
                <a:t>здобуття</a:t>
              </a:r>
              <a:r>
                <a:rPr lang="ru-RU" sz="4000" kern="1200" dirty="0">
                  <a:solidFill>
                    <a:srgbClr val="FF0000"/>
                  </a:solidFill>
                </a:rPr>
                <a:t> </a:t>
              </a:r>
            </a:p>
          </p:txBody>
        </p:sp>
        <p:sp>
          <p:nvSpPr>
            <p:cNvPr id="10" name="Полілінія 9"/>
            <p:cNvSpPr/>
            <p:nvPr/>
          </p:nvSpPr>
          <p:spPr>
            <a:xfrm>
              <a:off x="6654992" y="4127772"/>
              <a:ext cx="4282624" cy="2141312"/>
            </a:xfrm>
            <a:custGeom>
              <a:avLst/>
              <a:gdLst>
                <a:gd name="connsiteX0" fmla="*/ 0 w 4282624"/>
                <a:gd name="connsiteY0" fmla="*/ 0 h 2141312"/>
                <a:gd name="connsiteX1" fmla="*/ 4282624 w 4282624"/>
                <a:gd name="connsiteY1" fmla="*/ 0 h 2141312"/>
                <a:gd name="connsiteX2" fmla="*/ 4282624 w 4282624"/>
                <a:gd name="connsiteY2" fmla="*/ 2141312 h 2141312"/>
                <a:gd name="connsiteX3" fmla="*/ 0 w 4282624"/>
                <a:gd name="connsiteY3" fmla="*/ 2141312 h 2141312"/>
                <a:gd name="connsiteX4" fmla="*/ 0 w 4282624"/>
                <a:gd name="connsiteY4" fmla="*/ 0 h 214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82624" h="2141312">
                  <a:moveTo>
                    <a:pt x="0" y="0"/>
                  </a:moveTo>
                  <a:lnTo>
                    <a:pt x="4282624" y="0"/>
                  </a:lnTo>
                  <a:lnTo>
                    <a:pt x="4282624" y="2141312"/>
                  </a:lnTo>
                  <a:lnTo>
                    <a:pt x="0" y="214131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57150">
              <a:solidFill>
                <a:srgbClr val="0070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2385" tIns="32385" rIns="32385" bIns="32385" numCol="1" spcCol="1270" anchor="ctr" anchorCtr="0">
              <a:noAutofit/>
            </a:bodyPr>
            <a:lstStyle/>
            <a:p>
              <a:pPr lvl="0" algn="ctr" defTabSz="2266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4000" kern="1200" dirty="0" err="1">
                  <a:solidFill>
                    <a:srgbClr val="FF0000"/>
                  </a:solidFill>
                </a:rPr>
                <a:t>Використання</a:t>
              </a:r>
              <a:r>
                <a:rPr lang="ru-RU" sz="4400" kern="1200" dirty="0">
                  <a:solidFill>
                    <a:srgbClr val="FF0000"/>
                  </a:solidFill>
                </a:rPr>
                <a:t> </a:t>
              </a:r>
              <a:r>
                <a:rPr lang="ru-RU" sz="4400" kern="1200" dirty="0" err="1">
                  <a:solidFill>
                    <a:srgbClr val="FF0000"/>
                  </a:solidFill>
                </a:rPr>
                <a:t>дистанційних</a:t>
              </a:r>
              <a:r>
                <a:rPr lang="ru-RU" sz="4400" kern="1200" dirty="0">
                  <a:solidFill>
                    <a:srgbClr val="FF0000"/>
                  </a:solidFill>
                </a:rPr>
                <a:t> </a:t>
              </a:r>
              <a:r>
                <a:rPr lang="ru-RU" sz="4400" kern="1200" dirty="0" err="1">
                  <a:solidFill>
                    <a:srgbClr val="FF0000"/>
                  </a:solidFill>
                </a:rPr>
                <a:t>технологій</a:t>
              </a:r>
              <a:endParaRPr lang="ru-RU" sz="4400" kern="1200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6434" y="1189500"/>
            <a:ext cx="834300" cy="194667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-243104" y="405858"/>
            <a:ext cx="11052666" cy="146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uk-UA" sz="4000" b="1" kern="0" dirty="0">
                <a:solidFill>
                  <a:srgbClr val="003399"/>
                </a:solidFill>
                <a:latin typeface="Exo 2"/>
                <a:ea typeface="Exo 2"/>
                <a:cs typeface="Exo 2"/>
                <a:sym typeface="Exo 2"/>
              </a:rPr>
              <a:t>Загальні положення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23576" y="405858"/>
            <a:ext cx="3060198" cy="1082042"/>
          </a:xfrm>
          <a:prstGeom prst="rect">
            <a:avLst/>
          </a:prstGeom>
        </p:spPr>
      </p:pic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D3E5FAEA-1BD3-4610-ABD3-E9EFB3217201}"/>
              </a:ext>
            </a:extLst>
          </p:cNvPr>
          <p:cNvSpPr/>
          <p:nvPr/>
        </p:nvSpPr>
        <p:spPr>
          <a:xfrm>
            <a:off x="636434" y="1871751"/>
            <a:ext cx="107235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Рішення педагогічної ради щодо інформаційно-комунікаційних систем або платформ та щодо способі контролю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Самостійне визначення педагогами режиму проведення навчальних занять (асинхронний/синхронний)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Не менше 30% проведення навчального часу в синхронному режимі при дотриманні санітарних вимог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Для учнів, які не можуть взяти учать в синхронному режимі забезпечується інші види комунікацій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Технічне забезпечення та компенсація за використання власної техніки</a:t>
            </a:r>
          </a:p>
          <a:p>
            <a:pPr algn="just"/>
            <a:r>
              <a:rPr lang="uk-UA" sz="2400" dirty="0"/>
              <a:t>Стаття 125 </a:t>
            </a:r>
            <a:r>
              <a:rPr lang="uk-UA" sz="2400" dirty="0" err="1"/>
              <a:t>КзПП</a:t>
            </a:r>
            <a:endParaRPr lang="uk-UA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Не виконання батьками обов’язків щодо здобуття освіти дитиною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uk-UA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18539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6434" y="1189500"/>
            <a:ext cx="834300" cy="194667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-770088" y="190317"/>
            <a:ext cx="11052666" cy="8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uk-UA" sz="4000" b="1" kern="0" dirty="0">
                <a:solidFill>
                  <a:srgbClr val="003399"/>
                </a:solidFill>
                <a:latin typeface="Exo 2"/>
                <a:ea typeface="Exo 2"/>
                <a:cs typeface="Exo 2"/>
                <a:sym typeface="Exo 2"/>
              </a:rPr>
              <a:t>Облік робочого часу та</a:t>
            </a:r>
          </a:p>
          <a:p>
            <a:pPr algn="ctr" defTabSz="1219170">
              <a:buClr>
                <a:srgbClr val="000000"/>
              </a:buClr>
            </a:pPr>
            <a:r>
              <a:rPr lang="uk-UA" sz="4000" b="1" kern="0" dirty="0">
                <a:solidFill>
                  <a:srgbClr val="003399"/>
                </a:solidFill>
                <a:latin typeface="Exo 2"/>
                <a:ea typeface="Exo 2"/>
                <a:cs typeface="Exo 2"/>
                <a:sym typeface="Exo 2"/>
              </a:rPr>
              <a:t> оформлення журналів</a:t>
            </a:r>
            <a:endParaRPr sz="4000" b="1" kern="0" dirty="0">
              <a:solidFill>
                <a:srgbClr val="003399"/>
              </a:solidFill>
              <a:latin typeface="Exo 2"/>
              <a:ea typeface="Exo 2"/>
              <a:cs typeface="Exo 2"/>
              <a:sym typeface="Exo 2"/>
            </a:endParaRPr>
          </a:p>
        </p:txBody>
      </p:sp>
      <p:sp>
        <p:nvSpPr>
          <p:cNvPr id="3" name="Прямокутник 2">
            <a:extLst>
              <a:ext uri="{FF2B5EF4-FFF2-40B4-BE49-F238E27FC236}">
                <a16:creationId xmlns:a16="http://schemas.microsoft.com/office/drawing/2014/main" id="{D3E5FAEA-1BD3-4610-ABD3-E9EFB3217201}"/>
              </a:ext>
            </a:extLst>
          </p:cNvPr>
          <p:cNvSpPr/>
          <p:nvPr/>
        </p:nvSpPr>
        <p:spPr>
          <a:xfrm>
            <a:off x="636434" y="1926759"/>
            <a:ext cx="1072354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dirty="0"/>
              <a:t>Облік робочого часу  та оплата праці відповідно до законодавства, тобто без особливостей </a:t>
            </a:r>
          </a:p>
          <a:p>
            <a:r>
              <a:rPr lang="uk-UA" sz="2400" dirty="0"/>
              <a:t>п. 77 Інструкції з оплати праці працівників системи освіти </a:t>
            </a:r>
          </a:p>
          <a:p>
            <a:endParaRPr lang="uk-UA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dirty="0"/>
              <a:t>Записи в класних журналах відповідно до календарно-тематичного планування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uk-UA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Вказання в журналі режим проведення навчання (асинхронний / синхронний)</a:t>
            </a:r>
          </a:p>
          <a:p>
            <a:r>
              <a:rPr lang="uk-UA" sz="2400" dirty="0"/>
              <a:t>Лист-роз’яснення МОН</a:t>
            </a:r>
          </a:p>
          <a:p>
            <a:endParaRPr lang="uk-UA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5501" y="153358"/>
            <a:ext cx="3060198" cy="108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829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6434" y="1189500"/>
            <a:ext cx="834300" cy="194667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0" y="167367"/>
            <a:ext cx="9305669" cy="8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uk-UA" sz="4000" b="1" kern="0" dirty="0">
                <a:solidFill>
                  <a:srgbClr val="003399"/>
                </a:solidFill>
                <a:latin typeface="Exo 2"/>
                <a:ea typeface="Exo 2"/>
                <a:cs typeface="Exo 2"/>
                <a:sym typeface="Exo 2"/>
              </a:rPr>
              <a:t>Організація дистанційної форми здобуття (окрема форма)</a:t>
            </a:r>
          </a:p>
          <a:p>
            <a:pPr algn="ctr" defTabSz="1219170">
              <a:buClr>
                <a:srgbClr val="000000"/>
              </a:buClr>
            </a:pPr>
            <a:endParaRPr lang="uk-UA" sz="4000" b="1" kern="0" dirty="0">
              <a:solidFill>
                <a:srgbClr val="003399"/>
              </a:solidFill>
              <a:latin typeface="Exo 2"/>
              <a:ea typeface="Exo 2"/>
              <a:cs typeface="Exo 2"/>
              <a:sym typeface="Exo 2"/>
            </a:endParaRPr>
          </a:p>
        </p:txBody>
      </p:sp>
      <p:sp>
        <p:nvSpPr>
          <p:cNvPr id="3" name="Прямокутник 2">
            <a:extLst>
              <a:ext uri="{FF2B5EF4-FFF2-40B4-BE49-F238E27FC236}">
                <a16:creationId xmlns:a16="http://schemas.microsoft.com/office/drawing/2014/main" id="{D3E5FAEA-1BD3-4610-ABD3-E9EFB3217201}"/>
              </a:ext>
            </a:extLst>
          </p:cNvPr>
          <p:cNvSpPr/>
          <p:nvPr/>
        </p:nvSpPr>
        <p:spPr>
          <a:xfrm>
            <a:off x="636434" y="2000700"/>
            <a:ext cx="107235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Організовується для здобувачів освіти, які:</a:t>
            </a:r>
          </a:p>
          <a:p>
            <a:endParaRPr lang="uk-UA" sz="2800" dirty="0"/>
          </a:p>
          <a:p>
            <a:r>
              <a:rPr lang="uk-UA" sz="2800" dirty="0"/>
              <a:t>1) не можуть відвідувати навчальні заняття в закладах;</a:t>
            </a:r>
          </a:p>
          <a:p>
            <a:endParaRPr lang="uk-UA" sz="2800" dirty="0"/>
          </a:p>
          <a:p>
            <a:r>
              <a:rPr lang="uk-UA" sz="2800" dirty="0"/>
              <a:t>2) потребують реалізації індивідуальної освітньої траєкторії відповідно до їх здібностей, інтересів, потреб, мотивації, можливостей та досвіду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uk-UA" sz="2800" dirty="0"/>
          </a:p>
          <a:p>
            <a:r>
              <a:rPr lang="uk-UA" sz="2800" dirty="0">
                <a:solidFill>
                  <a:srgbClr val="FF0000"/>
                </a:solidFill>
              </a:rPr>
              <a:t>Не є індивідуальною формою здобуття освіти (</a:t>
            </a:r>
            <a:r>
              <a:rPr lang="uk-UA" sz="2800" dirty="0" err="1">
                <a:solidFill>
                  <a:srgbClr val="FF0000"/>
                </a:solidFill>
              </a:rPr>
              <a:t>ст</a:t>
            </a:r>
            <a:r>
              <a:rPr lang="uk-UA" sz="2800" dirty="0">
                <a:solidFill>
                  <a:srgbClr val="FF0000"/>
                </a:solidFill>
              </a:rPr>
              <a:t> 9 ЗУ «Про освіту»)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6451" y="302125"/>
            <a:ext cx="3060198" cy="108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258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6434" y="1189500"/>
            <a:ext cx="834300" cy="194667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0" y="167367"/>
            <a:ext cx="9305669" cy="8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uk-UA" sz="4000" b="1" kern="0" dirty="0">
                <a:solidFill>
                  <a:srgbClr val="003399"/>
                </a:solidFill>
                <a:latin typeface="Exo 2"/>
                <a:ea typeface="Exo 2"/>
                <a:cs typeface="Exo 2"/>
                <a:sym typeface="Exo 2"/>
              </a:rPr>
              <a:t>Організація дистанційної форми здобуття (окрема форма)</a:t>
            </a:r>
          </a:p>
          <a:p>
            <a:pPr algn="ctr" defTabSz="1219170">
              <a:buClr>
                <a:srgbClr val="000000"/>
              </a:buClr>
            </a:pPr>
            <a:endParaRPr lang="uk-UA" sz="4000" b="1" kern="0" dirty="0">
              <a:solidFill>
                <a:srgbClr val="003399"/>
              </a:solidFill>
              <a:latin typeface="Exo 2"/>
              <a:ea typeface="Exo 2"/>
              <a:cs typeface="Exo 2"/>
              <a:sym typeface="Exo 2"/>
            </a:endParaRPr>
          </a:p>
        </p:txBody>
      </p:sp>
      <p:sp>
        <p:nvSpPr>
          <p:cNvPr id="3" name="Прямокутник 2">
            <a:extLst>
              <a:ext uri="{FF2B5EF4-FFF2-40B4-BE49-F238E27FC236}">
                <a16:creationId xmlns:a16="http://schemas.microsoft.com/office/drawing/2014/main" id="{D3E5FAEA-1BD3-4610-ABD3-E9EFB3217201}"/>
              </a:ext>
            </a:extLst>
          </p:cNvPr>
          <p:cNvSpPr/>
          <p:nvPr/>
        </p:nvSpPr>
        <p:spPr>
          <a:xfrm>
            <a:off x="636434" y="2000700"/>
            <a:ext cx="107235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800" dirty="0"/>
              <a:t>Організовується за рішенням педагогічної ради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800" dirty="0"/>
              <a:t>Оприлюднюється на веб-сайті закладу освіти або засновника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800" dirty="0"/>
              <a:t>Не залежить від території обслуговування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800" dirty="0"/>
              <a:t>Наповнюваність класів:</a:t>
            </a:r>
          </a:p>
          <a:p>
            <a:r>
              <a:rPr lang="uk-UA" sz="2800" dirty="0"/>
              <a:t>	-  від 5 до 24 учнів (для початкової освіти);</a:t>
            </a:r>
          </a:p>
          <a:p>
            <a:r>
              <a:rPr lang="uk-UA" sz="2800" dirty="0"/>
              <a:t>	-  від 5 до 30 учнів (для базової середньої та профільної середньої освіти)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/>
              <a:t>Освітня програма має передбачати </a:t>
            </a:r>
            <a:r>
              <a:rPr lang="ru-RU" sz="2800" dirty="0" err="1"/>
              <a:t>визначені</a:t>
            </a:r>
            <a:r>
              <a:rPr lang="ru-RU" sz="2800" dirty="0"/>
              <a:t> </a:t>
            </a:r>
            <a:r>
              <a:rPr lang="ru-RU" sz="2800" dirty="0" err="1"/>
              <a:t>особливості</a:t>
            </a:r>
            <a:r>
              <a:rPr lang="ru-RU" sz="2800" dirty="0"/>
              <a:t> </a:t>
            </a:r>
            <a:r>
              <a:rPr lang="ru-RU" sz="2800" dirty="0" err="1"/>
              <a:t>організації</a:t>
            </a:r>
            <a:r>
              <a:rPr lang="ru-RU" sz="2800" dirty="0"/>
              <a:t> </a:t>
            </a:r>
            <a:r>
              <a:rPr lang="ru-RU" sz="2800" dirty="0" err="1"/>
              <a:t>освітнього</a:t>
            </a:r>
            <a:r>
              <a:rPr lang="ru-RU" sz="2800" dirty="0"/>
              <a:t> </a:t>
            </a:r>
            <a:r>
              <a:rPr lang="ru-RU" sz="2800" dirty="0" err="1"/>
              <a:t>процесу</a:t>
            </a:r>
            <a:endParaRPr lang="ru-RU" sz="2800" dirty="0"/>
          </a:p>
          <a:p>
            <a:endParaRPr lang="ru-RU" sz="28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6451" y="302125"/>
            <a:ext cx="3060198" cy="108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157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6434" y="1189500"/>
            <a:ext cx="834300" cy="194667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0" y="167367"/>
            <a:ext cx="9305669" cy="8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uk-UA" sz="4000" b="1" kern="0" dirty="0">
                <a:solidFill>
                  <a:srgbClr val="003399"/>
                </a:solidFill>
                <a:latin typeface="Exo 2"/>
                <a:ea typeface="Exo 2"/>
                <a:cs typeface="Exo 2"/>
                <a:sym typeface="Exo 2"/>
              </a:rPr>
              <a:t>Організація дистанційної форми здобуття (окрема форма)</a:t>
            </a:r>
          </a:p>
          <a:p>
            <a:pPr algn="ctr" defTabSz="1219170">
              <a:buClr>
                <a:srgbClr val="000000"/>
              </a:buClr>
            </a:pPr>
            <a:endParaRPr lang="uk-UA" sz="4000" b="1" kern="0" dirty="0">
              <a:solidFill>
                <a:srgbClr val="003399"/>
              </a:solidFill>
              <a:latin typeface="Exo 2"/>
              <a:ea typeface="Exo 2"/>
              <a:cs typeface="Exo 2"/>
              <a:sym typeface="Exo 2"/>
            </a:endParaRPr>
          </a:p>
        </p:txBody>
      </p:sp>
      <p:sp>
        <p:nvSpPr>
          <p:cNvPr id="3" name="Прямокутник 2">
            <a:extLst>
              <a:ext uri="{FF2B5EF4-FFF2-40B4-BE49-F238E27FC236}">
                <a16:creationId xmlns:a16="http://schemas.microsoft.com/office/drawing/2014/main" id="{D3E5FAEA-1BD3-4610-ABD3-E9EFB3217201}"/>
              </a:ext>
            </a:extLst>
          </p:cNvPr>
          <p:cNvSpPr/>
          <p:nvPr/>
        </p:nvSpPr>
        <p:spPr>
          <a:xfrm>
            <a:off x="636434" y="2000700"/>
            <a:ext cx="107235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dirty="0"/>
              <a:t>Зарахування на дистанційну форму здобуття відповідно до заяви повнолітнього здобувача або батьків</a:t>
            </a:r>
          </a:p>
          <a:p>
            <a:endParaRPr lang="uk-UA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uk-UA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dirty="0"/>
              <a:t>Переведення з дистанційної форми здобуття загальної середньої освіти відбувається на підставі заяви батьків або за результатами річного оцінювання нижчими за середній рівень відповідно до рішення педагогічної ради</a:t>
            </a:r>
            <a:endParaRPr lang="ru-RU" sz="28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6451" y="302125"/>
            <a:ext cx="3060198" cy="108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243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6434" y="1189500"/>
            <a:ext cx="834300" cy="194667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-594216" y="166679"/>
            <a:ext cx="11052666" cy="8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ru-RU" sz="3600" b="1" kern="0" dirty="0" err="1">
                <a:solidFill>
                  <a:srgbClr val="003399"/>
                </a:solidFill>
                <a:latin typeface="Exo 2"/>
                <a:ea typeface="Exo 2"/>
                <a:cs typeface="Exo 2"/>
                <a:sym typeface="Exo 2"/>
              </a:rPr>
              <a:t>Використання</a:t>
            </a:r>
            <a:endParaRPr lang="ru-RU" sz="3600" b="1" kern="0" dirty="0">
              <a:solidFill>
                <a:srgbClr val="003399"/>
              </a:solidFill>
              <a:latin typeface="Exo 2"/>
              <a:ea typeface="Exo 2"/>
              <a:cs typeface="Exo 2"/>
              <a:sym typeface="Exo 2"/>
            </a:endParaRPr>
          </a:p>
          <a:p>
            <a:pPr algn="ctr" defTabSz="1219170">
              <a:buClr>
                <a:srgbClr val="000000"/>
              </a:buClr>
            </a:pPr>
            <a:r>
              <a:rPr lang="ru-RU" sz="3600" b="1" kern="0" dirty="0">
                <a:solidFill>
                  <a:srgbClr val="003399"/>
                </a:solidFill>
                <a:latin typeface="Exo 2"/>
                <a:ea typeface="Exo 2"/>
                <a:cs typeface="Exo 2"/>
                <a:sym typeface="Exo 2"/>
              </a:rPr>
              <a:t> </a:t>
            </a:r>
            <a:r>
              <a:rPr lang="ru-RU" sz="3600" b="1" kern="0" dirty="0" err="1">
                <a:solidFill>
                  <a:srgbClr val="003399"/>
                </a:solidFill>
                <a:latin typeface="Exo 2"/>
                <a:ea typeface="Exo 2"/>
                <a:cs typeface="Exo 2"/>
                <a:sym typeface="Exo 2"/>
              </a:rPr>
              <a:t>дистанційних</a:t>
            </a:r>
            <a:r>
              <a:rPr lang="ru-RU" sz="3600" b="1" kern="0" dirty="0">
                <a:solidFill>
                  <a:srgbClr val="003399"/>
                </a:solidFill>
                <a:latin typeface="Exo 2"/>
                <a:ea typeface="Exo 2"/>
                <a:cs typeface="Exo 2"/>
                <a:sym typeface="Exo 2"/>
              </a:rPr>
              <a:t> </a:t>
            </a:r>
            <a:r>
              <a:rPr lang="ru-RU" sz="3600" b="1" kern="0" dirty="0" err="1">
                <a:solidFill>
                  <a:srgbClr val="003399"/>
                </a:solidFill>
                <a:latin typeface="Exo 2"/>
                <a:ea typeface="Exo 2"/>
                <a:cs typeface="Exo 2"/>
                <a:sym typeface="Exo 2"/>
              </a:rPr>
              <a:t>технологій</a:t>
            </a:r>
            <a:r>
              <a:rPr lang="ru-RU" sz="3600" b="1" kern="0" dirty="0">
                <a:solidFill>
                  <a:srgbClr val="003399"/>
                </a:solidFill>
                <a:latin typeface="Exo 2"/>
                <a:ea typeface="Exo 2"/>
                <a:cs typeface="Exo 2"/>
                <a:sym typeface="Exo 2"/>
              </a:rPr>
              <a:t> </a:t>
            </a:r>
            <a:endParaRPr sz="3600" b="1" kern="0" dirty="0">
              <a:solidFill>
                <a:srgbClr val="003399"/>
              </a:solidFill>
              <a:latin typeface="Exo 2"/>
              <a:ea typeface="Exo 2"/>
              <a:cs typeface="Exo 2"/>
              <a:sym typeface="Exo 2"/>
            </a:endParaRPr>
          </a:p>
        </p:txBody>
      </p:sp>
      <p:sp>
        <p:nvSpPr>
          <p:cNvPr id="3" name="Прямокутник 2">
            <a:extLst>
              <a:ext uri="{FF2B5EF4-FFF2-40B4-BE49-F238E27FC236}">
                <a16:creationId xmlns:a16="http://schemas.microsoft.com/office/drawing/2014/main" id="{D3E5FAEA-1BD3-4610-ABD3-E9EFB3217201}"/>
              </a:ext>
            </a:extLst>
          </p:cNvPr>
          <p:cNvSpPr/>
          <p:nvPr/>
        </p:nvSpPr>
        <p:spPr>
          <a:xfrm>
            <a:off x="636434" y="1524000"/>
            <a:ext cx="107235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uk-UA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8351" y="31258"/>
            <a:ext cx="3060198" cy="1082042"/>
          </a:xfrm>
          <a:prstGeom prst="rect">
            <a:avLst/>
          </a:prstGeom>
        </p:spPr>
      </p:pic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D3E5FAEA-1BD3-4610-ABD3-E9EFB3217201}"/>
              </a:ext>
            </a:extLst>
          </p:cNvPr>
          <p:cNvSpPr/>
          <p:nvPr/>
        </p:nvSpPr>
        <p:spPr>
          <a:xfrm>
            <a:off x="636434" y="2000700"/>
            <a:ext cx="107235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dirty="0"/>
              <a:t>Не потребує переведення на іншу форму здобуття освіти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uk-UA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dirty="0"/>
              <a:t>Може застосовуватися для окремих тем, предметів, навчальних занять або надзвичайних ситуацій тощо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uk-UA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dirty="0"/>
              <a:t>Рішення приймається педагогічною радою до навчального року або для надзвичайних обставин по необхідності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uk-UA" sz="2800" dirty="0"/>
          </a:p>
          <a:p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4107646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10076</TotalTime>
  <Words>472</Words>
  <Application>Microsoft Office PowerPoint</Application>
  <PresentationFormat>Широкоэкранный</PresentationFormat>
  <Paragraphs>70</Paragraphs>
  <Slides>11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Exo 2</vt:lpstr>
      <vt:lpstr>Exo 2 Regular</vt:lpstr>
      <vt:lpstr>Wingdings</vt:lpstr>
      <vt:lpstr>Simple Light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Час запитань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Он-лайн семінар</dc:title>
  <dc:creator>User</dc:creator>
  <cp:lastModifiedBy>comfy</cp:lastModifiedBy>
  <cp:revision>98</cp:revision>
  <dcterms:created xsi:type="dcterms:W3CDTF">2020-08-11T06:59:44Z</dcterms:created>
  <dcterms:modified xsi:type="dcterms:W3CDTF">2021-02-24T10:46:35Z</dcterms:modified>
</cp:coreProperties>
</file>