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6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7620000" cy="5715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Wingdings 3" panose="05040102010807070707" pitchFamily="18" charset="2"/>
      <p:regular r:id="rId13"/>
    </p:embeddedFon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Playfair Display" panose="020B0604020202020204" charset="-52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951"/>
    <a:srgbClr val="FFFFFF"/>
    <a:srgbClr val="669900"/>
    <a:srgbClr val="FFCC66"/>
    <a:srgbClr val="009999"/>
    <a:srgbClr val="E3BFDF"/>
    <a:srgbClr val="F9F7B9"/>
    <a:srgbClr val="AEDFE0"/>
    <a:srgbClr val="0066FF"/>
    <a:srgbClr val="E78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465"/>
  </p:normalViewPr>
  <p:slideViewPr>
    <p:cSldViewPr snapToGrid="0" snapToObjects="1">
      <p:cViewPr varScale="1">
        <p:scale>
          <a:sx n="88" d="100"/>
          <a:sy n="88" d="100"/>
        </p:scale>
        <p:origin x="10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EED32-6C70-4F02-A39E-FE37751300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2239D-21C4-4F7B-B161-4F89D654C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0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239D-21C4-4F7B-B161-4F89D654C3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9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680" y="2095501"/>
            <a:ext cx="5500376" cy="1885651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680" y="3981151"/>
            <a:ext cx="5500376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26432" y="3600966"/>
            <a:ext cx="1162894" cy="651484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2778" y="3774618"/>
            <a:ext cx="487482" cy="304271"/>
          </a:xfrm>
        </p:spPr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0" y="508000"/>
            <a:ext cx="5493321" cy="2597533"/>
          </a:xfrm>
        </p:spPr>
        <p:txBody>
          <a:bodyPr anchor="ctr">
            <a:normAutofit/>
          </a:bodyPr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8680" y="3628372"/>
            <a:ext cx="5493321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2638773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023" y="2703450"/>
            <a:ext cx="487482" cy="304271"/>
          </a:xfrm>
        </p:spPr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7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436" y="508000"/>
            <a:ext cx="5091323" cy="2413000"/>
          </a:xfrm>
        </p:spPr>
        <p:txBody>
          <a:bodyPr anchor="ctr">
            <a:normAutofit/>
          </a:bodyPr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3310" y="2921000"/>
            <a:ext cx="4711573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8680" y="3628372"/>
            <a:ext cx="5493321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9" y="2638773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023" y="2703450"/>
            <a:ext cx="487482" cy="304271"/>
          </a:xfrm>
        </p:spPr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06931" y="540004"/>
            <a:ext cx="381099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7945" y="2421089"/>
            <a:ext cx="381099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582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0" y="2032001"/>
            <a:ext cx="5493321" cy="2270704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680" y="4318000"/>
            <a:ext cx="5493321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9" y="4092217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023" y="4152574"/>
            <a:ext cx="487482" cy="304271"/>
          </a:xfrm>
        </p:spPr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23436" y="508000"/>
            <a:ext cx="5091323" cy="2413000"/>
          </a:xfrm>
        </p:spPr>
        <p:txBody>
          <a:bodyPr anchor="ctr">
            <a:normAutofit/>
          </a:bodyPr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18679" y="3619500"/>
            <a:ext cx="5573577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679" y="4318000"/>
            <a:ext cx="5573577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9" y="4092217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023" y="4152574"/>
            <a:ext cx="487482" cy="304271"/>
          </a:xfrm>
        </p:spPr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6931" y="540004"/>
            <a:ext cx="381099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7945" y="2421089"/>
            <a:ext cx="381099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84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0" y="522839"/>
            <a:ext cx="5493320" cy="2400017"/>
          </a:xfrm>
        </p:spPr>
        <p:txBody>
          <a:bodyPr anchor="ctr">
            <a:norm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18680" y="3619500"/>
            <a:ext cx="5493321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680" y="4318000"/>
            <a:ext cx="5493321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4092217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023" y="4152574"/>
            <a:ext cx="487482" cy="304271"/>
          </a:xfrm>
        </p:spPr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2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592662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9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2113" y="522839"/>
            <a:ext cx="1380110" cy="440318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8680" y="522839"/>
            <a:ext cx="3930290" cy="440318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592662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001" y="520092"/>
            <a:ext cx="5490999" cy="10674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680" y="1778000"/>
            <a:ext cx="5493321" cy="31480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592662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0" y="1728802"/>
            <a:ext cx="5493321" cy="1224000"/>
          </a:xfrm>
        </p:spPr>
        <p:txBody>
          <a:bodyPr anchor="b"/>
          <a:lstStyle>
            <a:lvl1pPr algn="l">
              <a:defRPr sz="333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8680" y="2984500"/>
            <a:ext cx="5493321" cy="717000"/>
          </a:xfrm>
        </p:spPr>
        <p:txBody>
          <a:bodyPr anchor="t"/>
          <a:lstStyle>
            <a:lvl1pPr marL="0" indent="0" algn="l">
              <a:buNone/>
              <a:defRPr sz="16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9" y="2638773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023" y="2703450"/>
            <a:ext cx="487482" cy="304271"/>
          </a:xfrm>
        </p:spPr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2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8681" y="1780589"/>
            <a:ext cx="2664609" cy="313949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7756" y="1780589"/>
            <a:ext cx="2664244" cy="313949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9" y="592662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023" y="656486"/>
            <a:ext cx="487482" cy="304271"/>
          </a:xfrm>
        </p:spPr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793" y="1855522"/>
            <a:ext cx="2395497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8679" y="2335740"/>
            <a:ext cx="2664610" cy="258808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3462" y="1852832"/>
            <a:ext cx="2394366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4762" y="2333050"/>
            <a:ext cx="2663067" cy="258808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9" y="592662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023" y="656486"/>
            <a:ext cx="487482" cy="304271"/>
          </a:xfrm>
        </p:spPr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0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000" y="520092"/>
            <a:ext cx="5491000" cy="10674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9" y="592662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9" y="592662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1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79" y="371740"/>
            <a:ext cx="2191320" cy="813593"/>
          </a:xfrm>
        </p:spPr>
        <p:txBody>
          <a:bodyPr anchor="b"/>
          <a:lstStyle>
            <a:lvl1pPr algn="l">
              <a:defRPr sz="166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912" y="371741"/>
            <a:ext cx="3159088" cy="4512469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679" y="1332178"/>
            <a:ext cx="2191320" cy="3552030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592662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7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0" y="4000500"/>
            <a:ext cx="5493321" cy="472282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8680" y="529138"/>
            <a:ext cx="5493321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333"/>
            </a:lvl2pPr>
            <a:lvl3pPr marL="761970" indent="0">
              <a:buNone/>
              <a:defRPr sz="1333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680" y="4472782"/>
            <a:ext cx="5493321" cy="41142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4092217"/>
            <a:ext cx="1131963" cy="42333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023" y="4152574"/>
            <a:ext cx="487482" cy="304271"/>
          </a:xfrm>
        </p:spPr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9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190500"/>
            <a:ext cx="1651000" cy="5532190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7018" y="624"/>
            <a:ext cx="1626893" cy="5710420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1000" y="520092"/>
            <a:ext cx="5491000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8680" y="1778000"/>
            <a:ext cx="5493321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5112575"/>
            <a:ext cx="638650" cy="308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8679" y="5113175"/>
            <a:ext cx="476374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26023" y="656486"/>
            <a:ext cx="48748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7">
                <a:solidFill>
                  <a:srgbClr val="FEFFFF"/>
                </a:solidFill>
              </a:defRPr>
            </a:lvl1pPr>
          </a:lstStyle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380985" rtl="0" eaLnBrk="1" latinLnBrk="0" hangingPunct="1">
        <a:spcBef>
          <a:spcPct val="0"/>
        </a:spcBef>
        <a:buNone/>
        <a:defRPr sz="3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-1748141" y="3272971"/>
            <a:ext cx="5347683" cy="2442028"/>
            <a:chOff x="-2040566" y="1"/>
            <a:chExt cx="7718290" cy="5762340"/>
          </a:xfrm>
        </p:grpSpPr>
        <p:sp>
          <p:nvSpPr>
            <p:cNvPr id="2" name="Freeform 2"/>
            <p:cNvSpPr/>
            <p:nvPr/>
          </p:nvSpPr>
          <p:spPr>
            <a:xfrm>
              <a:off x="-2040566" y="1"/>
              <a:ext cx="7718290" cy="5762340"/>
            </a:xfrm>
            <a:custGeom>
              <a:avLst/>
              <a:gdLst/>
              <a:ahLst/>
              <a:cxnLst/>
              <a:rect l="0" t="0" r="0" b="0"/>
              <a:pathLst>
                <a:path w="304800" h="188595">
                  <a:moveTo>
                    <a:pt x="0" y="10"/>
                  </a:moveTo>
                  <a:lnTo>
                    <a:pt x="0" y="188585"/>
                  </a:lnTo>
                  <a:lnTo>
                    <a:pt x="304800" y="188585"/>
                  </a:lnTo>
                  <a:lnTo>
                    <a:pt x="224933" y="10"/>
                  </a:lnTo>
                  <a:lnTo>
                    <a:pt x="0" y="10"/>
                  </a:lnTo>
                  <a:close/>
                </a:path>
              </a:pathLst>
            </a:custGeom>
            <a:blipFill>
              <a:blip r:embed="rId2">
                <a:alphaModFix/>
              </a:blip>
              <a:stretch>
                <a:fillRect l="35859" t="-164" r="-48553" b="164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21600000">
            <a:off x="1583118" y="2023955"/>
            <a:ext cx="9347442" cy="3683000"/>
            <a:chOff x="2417642" y="1220283"/>
            <a:chExt cx="9347442" cy="4623699"/>
          </a:xfrm>
        </p:grpSpPr>
        <p:sp>
          <p:nvSpPr>
            <p:cNvPr id="4" name="Freeform 4"/>
            <p:cNvSpPr/>
            <p:nvPr/>
          </p:nvSpPr>
          <p:spPr>
            <a:xfrm>
              <a:off x="2417642" y="1220283"/>
              <a:ext cx="9347442" cy="4623699"/>
            </a:xfrm>
            <a:custGeom>
              <a:avLst/>
              <a:gdLst/>
              <a:ahLst/>
              <a:cxnLst/>
              <a:rect l="0" t="0" r="0" b="0"/>
              <a:pathLst>
                <a:path w="302895" h="210883">
                  <a:moveTo>
                    <a:pt x="151409" y="0"/>
                  </a:moveTo>
                  <a:lnTo>
                    <a:pt x="0" y="210883"/>
                  </a:lnTo>
                  <a:lnTo>
                    <a:pt x="302895" y="210883"/>
                  </a:lnTo>
                  <a:lnTo>
                    <a:pt x="151409" y="0"/>
                  </a:lnTo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 l="-11760" t="-724" r="35491" b="-1400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 rot="21600000">
            <a:off x="1218416" y="823189"/>
            <a:ext cx="5740400" cy="530674"/>
          </a:xfrm>
          <a:prstGeom prst="rect">
            <a:avLst/>
          </a:prstGeom>
          <a:ln w="3175">
            <a:solidFill>
              <a:srgbClr val="669900"/>
            </a:solidFill>
            <a:prstDash val="dashDot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0" tIns="36000" rIns="0" bIns="0" rtlCol="0" anchor="t"/>
          <a:lstStyle/>
          <a:p>
            <a:pPr algn="ctr">
              <a:lnSpc>
                <a:spcPts val="3360"/>
              </a:lnSpc>
            </a:pPr>
            <a:r>
              <a:rPr lang="uk-UA" sz="2400" b="1" i="0" spc="225" dirty="0" smtClean="0">
                <a:solidFill>
                  <a:srgbClr val="C00000"/>
                </a:solidFill>
                <a:latin typeface="Playfair Display"/>
              </a:rPr>
              <a:t>ЗЕМЕЛЬНІ ПИТАННЯ </a:t>
            </a:r>
            <a:r>
              <a:rPr lang="en-US" sz="2400" b="1" i="0" spc="225" dirty="0" smtClean="0">
                <a:solidFill>
                  <a:srgbClr val="C00000"/>
                </a:solidFill>
                <a:latin typeface="Playfair Display"/>
              </a:rPr>
              <a:t>в ОТГ </a:t>
            </a:r>
            <a:endParaRPr lang="uk-UA" sz="2400" b="1" spc="225" dirty="0">
              <a:solidFill>
                <a:srgbClr val="C00000"/>
              </a:solidFill>
              <a:latin typeface="Playfair Display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212520" y="2122435"/>
            <a:ext cx="2011793" cy="990880"/>
            <a:chOff x="2478881" y="2276475"/>
            <a:chExt cx="2252662" cy="1152525"/>
          </a:xfrm>
          <a:solidFill>
            <a:schemeClr val="bg2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grpSpPr>
        <p:sp>
          <p:nvSpPr>
            <p:cNvPr id="7" name="Freeform 7"/>
            <p:cNvSpPr/>
            <p:nvPr/>
          </p:nvSpPr>
          <p:spPr>
            <a:xfrm>
              <a:off x="2478881" y="2276475"/>
              <a:ext cx="2252662" cy="115252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 rot="21600000">
            <a:off x="12201" y="2266501"/>
            <a:ext cx="2412433" cy="101917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0" tIns="18000" rIns="0" bIns="0" rtlCol="0" anchor="t"/>
          <a:lstStyle/>
          <a:p>
            <a:pPr algn="ctr">
              <a:lnSpc>
                <a:spcPts val="2025"/>
              </a:lnSpc>
            </a:pPr>
            <a:r>
              <a:rPr lang="uk-UA" sz="1100" b="1" i="0" spc="75" dirty="0" smtClean="0">
                <a:latin typeface="Poppins"/>
              </a:rPr>
              <a:t>П</a:t>
            </a:r>
            <a:r>
              <a:rPr lang="en-US" sz="1100" b="1" i="0" spc="75" dirty="0" err="1" smtClean="0">
                <a:latin typeface="Poppins"/>
              </a:rPr>
              <a:t>латформ</a:t>
            </a:r>
            <a:r>
              <a:rPr lang="uk-UA" sz="1100" b="1" i="0" spc="75" dirty="0" smtClean="0">
                <a:latin typeface="Poppins"/>
              </a:rPr>
              <a:t>а</a:t>
            </a:r>
            <a:r>
              <a:rPr lang="en-US" sz="1100" b="1" i="0" spc="75" dirty="0" smtClean="0">
                <a:latin typeface="Poppins"/>
              </a:rPr>
              <a:t> </a:t>
            </a:r>
            <a:endParaRPr lang="uk-UA" sz="1100" b="1" i="0" spc="75" dirty="0" smtClean="0">
              <a:latin typeface="Poppins"/>
            </a:endParaRPr>
          </a:p>
          <a:p>
            <a:pPr algn="ctr">
              <a:lnSpc>
                <a:spcPts val="2025"/>
              </a:lnSpc>
            </a:pPr>
            <a:r>
              <a:rPr lang="en-US" sz="1100" b="1" i="0" spc="75" dirty="0" smtClean="0">
                <a:latin typeface="Poppins"/>
              </a:rPr>
              <a:t>"</a:t>
            </a:r>
            <a:r>
              <a:rPr lang="en-US" sz="1100" b="1" i="0" spc="75" dirty="0" err="1">
                <a:latin typeface="Poppins"/>
              </a:rPr>
              <a:t>Сільський</a:t>
            </a:r>
            <a:r>
              <a:rPr lang="en-US" sz="1100" b="1" i="0" spc="75" dirty="0">
                <a:latin typeface="Poppins"/>
              </a:rPr>
              <a:t> </a:t>
            </a:r>
            <a:r>
              <a:rPr lang="en-US" sz="1100" b="1" i="0" spc="75" dirty="0" err="1">
                <a:latin typeface="Poppins"/>
              </a:rPr>
              <a:t>розвиток</a:t>
            </a:r>
            <a:r>
              <a:rPr lang="en-US" sz="1100" b="1" i="0" spc="75" dirty="0">
                <a:latin typeface="Poppins"/>
              </a:rPr>
              <a:t>" </a:t>
            </a:r>
            <a:endParaRPr lang="uk-UA" sz="1100" b="1" i="0" spc="75" dirty="0" smtClean="0">
              <a:latin typeface="Poppins"/>
            </a:endParaRPr>
          </a:p>
          <a:p>
            <a:pPr algn="ctr">
              <a:lnSpc>
                <a:spcPts val="2025"/>
              </a:lnSpc>
            </a:pPr>
            <a:r>
              <a:rPr lang="en-US" sz="1100" b="1" i="0" spc="75" dirty="0" err="1" smtClean="0">
                <a:latin typeface="Poppins"/>
              </a:rPr>
              <a:t>Асоціації</a:t>
            </a:r>
            <a:r>
              <a:rPr lang="en-US" sz="1100" b="1" i="0" spc="75" dirty="0" smtClean="0">
                <a:latin typeface="Poppins"/>
              </a:rPr>
              <a:t> </a:t>
            </a:r>
            <a:r>
              <a:rPr lang="en-US" sz="1100" b="1" i="0" spc="75" dirty="0">
                <a:latin typeface="Poppins"/>
              </a:rPr>
              <a:t>ОТГ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6672391" y="97175"/>
            <a:ext cx="676020" cy="4707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99543" y="3591499"/>
            <a:ext cx="2953658" cy="964367"/>
          </a:xfrm>
          <a:prstGeom prst="rect">
            <a:avLst/>
          </a:prstGeom>
          <a:ln w="3175">
            <a:noFill/>
            <a:prstDash val="sysDash"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b="1" i="1" spc="225" dirty="0" err="1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актуальність</a:t>
            </a:r>
            <a:r>
              <a:rPr lang="en-US" sz="1600" b="1" i="1" spc="225" dirty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sz="1600" b="1" i="1" spc="225" dirty="0" err="1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завдань</a:t>
            </a:r>
            <a:endParaRPr lang="en-US" sz="1600" b="1" i="1" spc="225" dirty="0">
              <a:solidFill>
                <a:srgbClr val="000000">
                  <a:alpha val="100000"/>
                </a:srgbClr>
              </a:solidFill>
              <a:latin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21600000">
            <a:off x="940939" y="605484"/>
            <a:ext cx="6817575" cy="352425"/>
          </a:xfrm>
          <a:prstGeom prst="rect">
            <a:avLst/>
          </a:prstGeom>
        </p:spPr>
        <p:txBody>
          <a:bodyPr lIns="0" tIns="28800" rIns="0" bIns="0" rtlCol="0" anchor="t"/>
          <a:lstStyle/>
          <a:p>
            <a:pPr algn="ctr">
              <a:lnSpc>
                <a:spcPts val="2835"/>
              </a:lnSpc>
            </a:pPr>
            <a:r>
              <a:rPr lang="en-US" b="1" i="0" spc="225" dirty="0" err="1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Платформа</a:t>
            </a:r>
            <a:r>
              <a:rPr lang="en-US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b="1" i="0" spc="225" dirty="0" err="1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активно</a:t>
            </a:r>
            <a:r>
              <a:rPr lang="en-US" b="1" i="0" spc="225" dirty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b="1" i="0" spc="225" dirty="0" err="1">
                <a:solidFill>
                  <a:srgbClr val="000000">
                    <a:alpha val="100000"/>
                  </a:srgbClr>
                </a:solidFill>
                <a:latin typeface="Playfair Display"/>
              </a:rPr>
              <a:t>формує</a:t>
            </a:r>
            <a:r>
              <a:rPr lang="en-US" b="1" i="0" spc="225" dirty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b="1" i="0" spc="225" dirty="0" err="1">
                <a:solidFill>
                  <a:srgbClr val="000000">
                    <a:alpha val="100000"/>
                  </a:srgbClr>
                </a:solidFill>
                <a:latin typeface="Playfair Display"/>
              </a:rPr>
              <a:t>фахову</a:t>
            </a:r>
            <a:r>
              <a:rPr lang="en-US" b="1" i="0" spc="225" dirty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 </a:t>
            </a:r>
            <a:r>
              <a:rPr lang="en-US" b="1" i="0" spc="225" dirty="0" err="1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мережу</a:t>
            </a:r>
            <a:endParaRPr lang="en-US" b="1" i="0" spc="225" dirty="0">
              <a:solidFill>
                <a:srgbClr val="000000">
                  <a:alpha val="100000"/>
                </a:srgbClr>
              </a:solidFill>
              <a:latin typeface="Playfair Display"/>
            </a:endParaRPr>
          </a:p>
        </p:txBody>
      </p:sp>
      <p:cxnSp>
        <p:nvCxnSpPr>
          <p:cNvPr id="3" name="Straight Connector 3"/>
          <p:cNvCxnSpPr>
            <a:cxnSpLocks/>
          </p:cNvCxnSpPr>
          <p:nvPr/>
        </p:nvCxnSpPr>
        <p:spPr>
          <a:xfrm rot="1800000">
            <a:off x="7111269" y="4586288"/>
            <a:ext cx="412625" cy="0"/>
          </a:xfrm>
          <a:prstGeom prst="line">
            <a:avLst/>
          </a:prstGeom>
          <a:ln w="38100">
            <a:solidFill>
              <a:srgbClr val="F5A623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4"/>
          <p:cNvCxnSpPr>
            <a:cxnSpLocks/>
          </p:cNvCxnSpPr>
          <p:nvPr/>
        </p:nvCxnSpPr>
        <p:spPr>
          <a:xfrm rot="1800000">
            <a:off x="5415819" y="5519738"/>
            <a:ext cx="412625" cy="0"/>
          </a:xfrm>
          <a:prstGeom prst="line">
            <a:avLst/>
          </a:prstGeom>
          <a:ln w="38100">
            <a:solidFill>
              <a:srgbClr val="F5A623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/>
          <p:cNvCxnSpPr>
            <a:cxnSpLocks/>
          </p:cNvCxnSpPr>
          <p:nvPr/>
        </p:nvCxnSpPr>
        <p:spPr>
          <a:xfrm rot="21600000">
            <a:off x="347663" y="671513"/>
            <a:ext cx="6924675" cy="0"/>
          </a:xfrm>
          <a:prstGeom prst="line">
            <a:avLst/>
          </a:prstGeom>
          <a:ln w="19050">
            <a:solidFill>
              <a:srgbClr val="000000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6256839" y="185480"/>
            <a:ext cx="570845" cy="3652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746125" y="1376363"/>
            <a:ext cx="6138863" cy="348138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21600000">
            <a:off x="5943600" y="4912519"/>
            <a:ext cx="1626450" cy="514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0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Команда місцевих експертів швидко зросла до </a:t>
            </a: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130</a:t>
            </a: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2027415" y="3427872"/>
            <a:ext cx="25748" cy="25748"/>
            <a:chOff x="2027415" y="3427872"/>
            <a:chExt cx="25748" cy="25748"/>
          </a:xfrm>
        </p:grpSpPr>
        <p:sp>
          <p:nvSpPr>
            <p:cNvPr id="11" name="Freeform 11"/>
            <p:cNvSpPr/>
            <p:nvPr/>
          </p:nvSpPr>
          <p:spPr>
            <a:xfrm>
              <a:off x="2027415" y="3427872"/>
              <a:ext cx="25748" cy="25748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21600000">
            <a:off x="1293202" y="2492252"/>
            <a:ext cx="1494186" cy="1723025"/>
            <a:chOff x="1293202" y="2492252"/>
            <a:chExt cx="1494186" cy="1723025"/>
          </a:xfrm>
        </p:grpSpPr>
        <p:sp>
          <p:nvSpPr>
            <p:cNvPr id="13" name="Freeform 13"/>
            <p:cNvSpPr/>
            <p:nvPr/>
          </p:nvSpPr>
          <p:spPr>
            <a:xfrm>
              <a:off x="1293202" y="2492252"/>
              <a:ext cx="1494186" cy="1723025"/>
            </a:xfrm>
            <a:custGeom>
              <a:avLst/>
              <a:gdLst/>
              <a:ahLst/>
              <a:cxnLst/>
              <a:rect l="0" t="0" r="0" b="0"/>
              <a:pathLst>
                <a:path w="263843" h="304800">
                  <a:moveTo>
                    <a:pt x="131445" y="114"/>
                  </a:moveTo>
                  <a:lnTo>
                    <a:pt x="-438" y="76257"/>
                  </a:lnTo>
                  <a:lnTo>
                    <a:pt x="-438" y="228533"/>
                  </a:lnTo>
                  <a:lnTo>
                    <a:pt x="131445" y="304686"/>
                  </a:lnTo>
                  <a:lnTo>
                    <a:pt x="263328" y="228533"/>
                  </a:lnTo>
                  <a:lnTo>
                    <a:pt x="263328" y="76257"/>
                  </a:lnTo>
                  <a:lnTo>
                    <a:pt x="131445" y="114"/>
                  </a:lnTo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 l="-39978" t="-6587" r="-57024" b="-6236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 rot="21600000">
            <a:off x="1291642" y="2487377"/>
            <a:ext cx="1507703" cy="1738613"/>
            <a:chOff x="1291642" y="2487377"/>
            <a:chExt cx="1507703" cy="1738613"/>
          </a:xfrm>
        </p:grpSpPr>
        <p:sp>
          <p:nvSpPr>
            <p:cNvPr id="15" name="Freeform 15"/>
            <p:cNvSpPr/>
            <p:nvPr/>
          </p:nvSpPr>
          <p:spPr>
            <a:xfrm>
              <a:off x="1291642" y="2487377"/>
              <a:ext cx="1507703" cy="1738613"/>
            </a:xfrm>
            <a:custGeom>
              <a:avLst/>
              <a:gdLst/>
              <a:ahLst/>
              <a:cxnLst/>
              <a:rect l="0" t="0" r="0" b="0"/>
              <a:pathLst>
                <a:path w="263766" h="304571">
                  <a:moveTo>
                    <a:pt x="131883" y="0"/>
                  </a:moveTo>
                  <a:lnTo>
                    <a:pt x="0" y="76143"/>
                  </a:lnTo>
                  <a:lnTo>
                    <a:pt x="0" y="228419"/>
                  </a:lnTo>
                  <a:lnTo>
                    <a:pt x="131883" y="304571"/>
                  </a:lnTo>
                  <a:lnTo>
                    <a:pt x="263766" y="228419"/>
                  </a:lnTo>
                  <a:lnTo>
                    <a:pt x="263766" y="76143"/>
                  </a:lnTo>
                  <a:lnTo>
                    <a:pt x="131883" y="0"/>
                  </a:lnTo>
                  <a:close/>
                </a:path>
              </a:pathLst>
            </a:custGeom>
            <a:solidFill>
              <a:srgbClr val="464646">
                <a:alpha val="74000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 rot="21600000">
            <a:off x="1537651" y="3196158"/>
            <a:ext cx="1104607" cy="228600"/>
          </a:xfrm>
          <a:prstGeom prst="rect">
            <a:avLst/>
          </a:prstGeom>
        </p:spPr>
        <p:txBody>
          <a:bodyPr lIns="0" tIns="10800" rIns="0" bIns="0" rtlCol="0" anchor="t"/>
          <a:lstStyle/>
          <a:p>
            <a:pPr algn="ctr">
              <a:lnSpc>
                <a:spcPts val="901"/>
              </a:lnSpc>
            </a:pPr>
            <a:r>
              <a:rPr lang="en-US" sz="643" b="0" i="0" spc="46" dirty="0" err="1">
                <a:solidFill>
                  <a:srgbClr val="FFFFFF">
                    <a:alpha val="100000"/>
                  </a:srgbClr>
                </a:solidFill>
                <a:latin typeface="Poppins"/>
              </a:rPr>
              <a:t>Платформа</a:t>
            </a:r>
            <a:r>
              <a:rPr lang="en-US" sz="643" b="0" i="0" spc="46" dirty="0">
                <a:solidFill>
                  <a:srgbClr val="FFFFFF">
                    <a:alpha val="100000"/>
                  </a:srgbClr>
                </a:solidFill>
                <a:latin typeface="Poppins"/>
              </a:rPr>
              <a:t> </a:t>
            </a:r>
            <a:endParaRPr lang="uk-UA" sz="643" b="0" i="0" spc="46" dirty="0" smtClean="0">
              <a:solidFill>
                <a:srgbClr val="FFFFFF">
                  <a:alpha val="100000"/>
                </a:srgbClr>
              </a:solidFill>
              <a:latin typeface="Poppins"/>
            </a:endParaRPr>
          </a:p>
          <a:p>
            <a:pPr algn="ctr">
              <a:lnSpc>
                <a:spcPts val="901"/>
              </a:lnSpc>
            </a:pPr>
            <a:r>
              <a:rPr lang="en-US" sz="643" b="0" i="0" spc="46" dirty="0" smtClean="0">
                <a:solidFill>
                  <a:srgbClr val="FFFFFF">
                    <a:alpha val="100000"/>
                  </a:srgbClr>
                </a:solidFill>
                <a:latin typeface="Poppins"/>
              </a:rPr>
              <a:t>"</a:t>
            </a:r>
            <a:r>
              <a:rPr lang="en-US" sz="643" b="0" i="0" spc="46" dirty="0" err="1">
                <a:solidFill>
                  <a:srgbClr val="FFFFFF">
                    <a:alpha val="100000"/>
                  </a:srgbClr>
                </a:solidFill>
                <a:latin typeface="Poppins"/>
              </a:rPr>
              <a:t>Сільський</a:t>
            </a:r>
            <a:r>
              <a:rPr lang="en-US" sz="643" b="0" i="0" spc="46" dirty="0">
                <a:solidFill>
                  <a:srgbClr val="FFFFFF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643" b="0" i="0" spc="46" dirty="0" err="1">
                <a:solidFill>
                  <a:srgbClr val="FFFFFF">
                    <a:alpha val="100000"/>
                  </a:srgbClr>
                </a:solidFill>
                <a:latin typeface="Poppins"/>
              </a:rPr>
              <a:t>розвиток</a:t>
            </a:r>
            <a:r>
              <a:rPr lang="en-US" sz="643" b="0" i="0" spc="46" dirty="0">
                <a:solidFill>
                  <a:srgbClr val="FFFFFF">
                    <a:alpha val="100000"/>
                  </a:srgbClr>
                </a:solidFill>
                <a:latin typeface="Poppins"/>
              </a:rPr>
              <a:t>" </a:t>
            </a:r>
            <a:endParaRPr lang="uk-UA" sz="643" b="0" i="0" spc="46" dirty="0" smtClean="0">
              <a:solidFill>
                <a:srgbClr val="FFFFFF">
                  <a:alpha val="100000"/>
                </a:srgbClr>
              </a:solidFill>
              <a:latin typeface="Poppins"/>
            </a:endParaRPr>
          </a:p>
          <a:p>
            <a:pPr algn="ctr">
              <a:lnSpc>
                <a:spcPts val="901"/>
              </a:lnSpc>
            </a:pPr>
            <a:r>
              <a:rPr lang="en-US" sz="643" b="0" i="0" spc="46" dirty="0" err="1" smtClean="0">
                <a:solidFill>
                  <a:srgbClr val="FFFFFF">
                    <a:alpha val="100000"/>
                  </a:srgbClr>
                </a:solidFill>
                <a:latin typeface="Poppins"/>
              </a:rPr>
              <a:t>Асоціації</a:t>
            </a:r>
            <a:r>
              <a:rPr lang="en-US" sz="643" b="0" i="0" spc="46" dirty="0" smtClean="0">
                <a:solidFill>
                  <a:srgbClr val="FFFFFF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643" b="0" i="0" spc="46" dirty="0">
                <a:solidFill>
                  <a:srgbClr val="FFFFFF">
                    <a:alpha val="100000"/>
                  </a:srgbClr>
                </a:solidFill>
                <a:latin typeface="Poppins"/>
              </a:rPr>
              <a:t>ОТГ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642" y="46654"/>
            <a:ext cx="997848" cy="558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>
            <a:cxnSpLocks/>
          </p:cNvCxnSpPr>
          <p:nvPr/>
        </p:nvCxnSpPr>
        <p:spPr>
          <a:xfrm rot="21600000">
            <a:off x="355843" y="594569"/>
            <a:ext cx="6924675" cy="0"/>
          </a:xfrm>
          <a:prstGeom prst="line">
            <a:avLst/>
          </a:prstGeom>
          <a:ln w="19050">
            <a:solidFill>
              <a:srgbClr val="000000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"/>
          <p:cNvSpPr txBox="1"/>
          <p:nvPr/>
        </p:nvSpPr>
        <p:spPr>
          <a:xfrm rot="21600000">
            <a:off x="501832" y="571565"/>
            <a:ext cx="7393838" cy="657225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ctr">
              <a:lnSpc>
                <a:spcPts val="2625"/>
              </a:lnSpc>
            </a:pPr>
            <a:r>
              <a:rPr lang="uk-UA" sz="1600" b="1" spc="225" dirty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Ф</a:t>
            </a:r>
            <a:r>
              <a:rPr lang="en-US" sz="1600" b="1" i="0" spc="225" dirty="0" err="1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ахов</a:t>
            </a:r>
            <a:r>
              <a:rPr lang="uk-UA" sz="1600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а</a:t>
            </a:r>
            <a:r>
              <a:rPr lang="en-US" sz="1600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sz="1600" b="1" i="0" spc="225" dirty="0" err="1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мереж</a:t>
            </a:r>
            <a:r>
              <a:rPr lang="uk-UA" sz="1600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а</a:t>
            </a:r>
            <a:r>
              <a:rPr lang="en-US" sz="1600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sz="1600" b="1" i="0" spc="225" dirty="0" err="1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визнача</a:t>
            </a:r>
            <a:r>
              <a:rPr lang="uk-UA" sz="1600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є</a:t>
            </a:r>
            <a:r>
              <a:rPr lang="en-US" sz="1600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sz="1600" b="1" i="0" spc="225" dirty="0" err="1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найбільш</a:t>
            </a:r>
            <a:r>
              <a:rPr lang="en-US" sz="1600" b="1" i="0" spc="225" dirty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sz="1600" b="1" i="0" spc="225" dirty="0" err="1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нагальні</a:t>
            </a:r>
            <a:r>
              <a:rPr lang="en-US" sz="1600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endParaRPr lang="uk-UA" sz="1600" b="1" i="0" spc="225" dirty="0" smtClean="0">
              <a:solidFill>
                <a:srgbClr val="000000">
                  <a:alpha val="100000"/>
                </a:srgbClr>
              </a:solidFill>
              <a:latin typeface="Playfair Display"/>
            </a:endParaRPr>
          </a:p>
          <a:p>
            <a:pPr algn="ctr">
              <a:lnSpc>
                <a:spcPts val="2625"/>
              </a:lnSpc>
            </a:pPr>
            <a:r>
              <a:rPr lang="en-US" sz="1600" b="1" i="0" spc="225" dirty="0" err="1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проблеми</a:t>
            </a:r>
            <a:r>
              <a:rPr lang="en-US" sz="1600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sz="1600" b="1" i="0" spc="225" dirty="0" err="1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для</a:t>
            </a:r>
            <a:r>
              <a:rPr lang="en-US" sz="1600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sz="1600" b="1" i="0" spc="225" dirty="0" err="1">
                <a:solidFill>
                  <a:srgbClr val="000000">
                    <a:alpha val="100000"/>
                  </a:srgbClr>
                </a:solidFill>
                <a:latin typeface="Playfair Display"/>
              </a:rPr>
              <a:t>розробки</a:t>
            </a:r>
            <a:r>
              <a:rPr lang="en-US" sz="1600" b="1" i="0" spc="225" dirty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sz="1600" b="1" i="0" spc="225" dirty="0" err="1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платформою</a:t>
            </a:r>
            <a:endParaRPr lang="en-US" sz="1600" b="1" i="0" spc="225" dirty="0">
              <a:solidFill>
                <a:srgbClr val="000000">
                  <a:alpha val="100000"/>
                </a:srgbClr>
              </a:solidFill>
              <a:latin typeface="Playfair Display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5010097" y="2817946"/>
            <a:ext cx="1952625" cy="1826945"/>
          </a:xfrm>
          <a:prstGeom prst="rect">
            <a:avLst/>
          </a:prstGeom>
          <a:noFill/>
        </p:spPr>
      </p:pic>
      <p:cxnSp>
        <p:nvCxnSpPr>
          <p:cNvPr id="5" name="Straight Connector 5"/>
          <p:cNvCxnSpPr>
            <a:cxnSpLocks/>
          </p:cNvCxnSpPr>
          <p:nvPr/>
        </p:nvCxnSpPr>
        <p:spPr>
          <a:xfrm rot="1800000">
            <a:off x="4171111" y="2806866"/>
            <a:ext cx="412625" cy="0"/>
          </a:xfrm>
          <a:prstGeom prst="line">
            <a:avLst/>
          </a:prstGeom>
          <a:ln w="38100">
            <a:solidFill>
              <a:srgbClr val="F5A623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>
            <a:cxnSpLocks/>
          </p:cNvCxnSpPr>
          <p:nvPr/>
        </p:nvCxnSpPr>
        <p:spPr>
          <a:xfrm rot="1800000">
            <a:off x="6922447" y="1434714"/>
            <a:ext cx="412625" cy="0"/>
          </a:xfrm>
          <a:prstGeom prst="line">
            <a:avLst/>
          </a:prstGeom>
          <a:ln w="38100">
            <a:solidFill>
              <a:srgbClr val="F5A623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8"/>
          <p:cNvGrpSpPr/>
          <p:nvPr/>
        </p:nvGrpSpPr>
        <p:grpSpPr>
          <a:xfrm rot="21600000">
            <a:off x="4595813" y="4552950"/>
            <a:ext cx="190500" cy="190500"/>
            <a:chOff x="4595813" y="4552950"/>
            <a:chExt cx="190500" cy="190500"/>
          </a:xfrm>
        </p:grpSpPr>
        <p:sp>
          <p:nvSpPr>
            <p:cNvPr id="7" name="Freeform 7"/>
            <p:cNvSpPr/>
            <p:nvPr/>
          </p:nvSpPr>
          <p:spPr>
            <a:xfrm>
              <a:off x="4595813" y="4552950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21600000">
            <a:off x="4595813" y="5276850"/>
            <a:ext cx="190500" cy="190500"/>
            <a:chOff x="4595813" y="5276850"/>
            <a:chExt cx="190500" cy="190500"/>
          </a:xfrm>
        </p:grpSpPr>
        <p:sp>
          <p:nvSpPr>
            <p:cNvPr id="9" name="Freeform 9"/>
            <p:cNvSpPr/>
            <p:nvPr/>
          </p:nvSpPr>
          <p:spPr>
            <a:xfrm>
              <a:off x="4595813" y="5276850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>
                <a:alpha val="100000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 rot="21600000">
            <a:off x="4924425" y="5276850"/>
            <a:ext cx="2217000" cy="3429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31%</a:t>
            </a:r>
          </a:p>
          <a:p>
            <a:pPr algn="l">
              <a:lnSpc>
                <a:spcPts val="1365"/>
              </a:lnSpc>
            </a:pPr>
            <a:r>
              <a:rPr lang="en-US" sz="1050" b="0" i="0" spc="75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не</a:t>
            </a:r>
            <a:r>
              <a:rPr lang="en-US" sz="1050" b="0" i="0" spc="75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b="0" i="0" spc="75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відгунулись</a:t>
            </a:r>
            <a:r>
              <a:rPr lang="en-US" sz="1050" b="0" i="0" spc="75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b="0" i="0" spc="75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на</a:t>
            </a:r>
            <a:r>
              <a:rPr lang="en-US" sz="1050" b="0" i="0" spc="75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b="0" i="0" spc="75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анкетування</a:t>
            </a:r>
            <a:endParaRPr lang="en-US" sz="1050" b="0" i="0" spc="75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 rot="21600000">
            <a:off x="4924425" y="4552950"/>
            <a:ext cx="2217000" cy="514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69%</a:t>
            </a:r>
          </a:p>
          <a:p>
            <a:pPr algn="l">
              <a:lnSpc>
                <a:spcPts val="1365"/>
              </a:lnSpc>
            </a:pPr>
            <a:r>
              <a:rPr lang="en-US" sz="1050" b="0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учасників фахової мережі надали відповідь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6256839" y="185480"/>
            <a:ext cx="570845" cy="3652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4443333" y="1497854"/>
            <a:ext cx="2547938" cy="11620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244290" y="2118567"/>
            <a:ext cx="4088021" cy="283041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 rot="21600000">
            <a:off x="1721644" y="3219450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 rot="21600000">
            <a:off x="912019" y="2481263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4</a:t>
            </a:r>
          </a:p>
        </p:txBody>
      </p:sp>
      <p:sp>
        <p:nvSpPr>
          <p:cNvPr id="20" name="TextBox 20"/>
          <p:cNvSpPr txBox="1"/>
          <p:nvPr/>
        </p:nvSpPr>
        <p:spPr>
          <a:xfrm rot="21600000">
            <a:off x="3126581" y="3362325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10</a:t>
            </a:r>
          </a:p>
        </p:txBody>
      </p:sp>
      <p:sp>
        <p:nvSpPr>
          <p:cNvPr id="21" name="TextBox 21"/>
          <p:cNvSpPr txBox="1"/>
          <p:nvPr/>
        </p:nvSpPr>
        <p:spPr>
          <a:xfrm rot="21600000">
            <a:off x="3709988" y="3398044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4</a:t>
            </a:r>
          </a:p>
        </p:txBody>
      </p:sp>
      <p:sp>
        <p:nvSpPr>
          <p:cNvPr id="22" name="TextBox 22"/>
          <p:cNvSpPr txBox="1"/>
          <p:nvPr/>
        </p:nvSpPr>
        <p:spPr>
          <a:xfrm rot="21600000">
            <a:off x="1685925" y="2659856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5</a:t>
            </a:r>
          </a:p>
        </p:txBody>
      </p:sp>
      <p:sp>
        <p:nvSpPr>
          <p:cNvPr id="23" name="TextBox 23"/>
          <p:cNvSpPr txBox="1"/>
          <p:nvPr/>
        </p:nvSpPr>
        <p:spPr>
          <a:xfrm rot="21600000">
            <a:off x="3293269" y="3731419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8</a:t>
            </a:r>
          </a:p>
        </p:txBody>
      </p:sp>
      <p:sp>
        <p:nvSpPr>
          <p:cNvPr id="24" name="TextBox 24"/>
          <p:cNvSpPr txBox="1"/>
          <p:nvPr/>
        </p:nvSpPr>
        <p:spPr>
          <a:xfrm rot="21600000">
            <a:off x="2138363" y="2981325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7</a:t>
            </a:r>
          </a:p>
        </p:txBody>
      </p:sp>
      <p:sp>
        <p:nvSpPr>
          <p:cNvPr id="25" name="TextBox 25"/>
          <p:cNvSpPr txBox="1"/>
          <p:nvPr/>
        </p:nvSpPr>
        <p:spPr>
          <a:xfrm rot="21600000">
            <a:off x="2531269" y="3362325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 rot="21600000">
            <a:off x="721519" y="2981325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 rot="21600000">
            <a:off x="2185988" y="3826669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 rot="21600000">
            <a:off x="2912269" y="2897981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 rot="21600000">
            <a:off x="1364456" y="2481263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 rot="21600000">
            <a:off x="1173956" y="3005138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2</a:t>
            </a:r>
          </a:p>
        </p:txBody>
      </p:sp>
      <p:sp>
        <p:nvSpPr>
          <p:cNvPr id="31" name="TextBox 31"/>
          <p:cNvSpPr txBox="1"/>
          <p:nvPr/>
        </p:nvSpPr>
        <p:spPr>
          <a:xfrm rot="21600000">
            <a:off x="3555206" y="2981325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2</a:t>
            </a:r>
          </a:p>
        </p:txBody>
      </p:sp>
      <p:sp>
        <p:nvSpPr>
          <p:cNvPr id="32" name="TextBox 32"/>
          <p:cNvSpPr txBox="1"/>
          <p:nvPr/>
        </p:nvSpPr>
        <p:spPr>
          <a:xfrm rot="21600000">
            <a:off x="2888456" y="3910013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 rot="21600000">
            <a:off x="1435894" y="3005138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6</a:t>
            </a:r>
          </a:p>
        </p:txBody>
      </p:sp>
      <p:sp>
        <p:nvSpPr>
          <p:cNvPr id="34" name="TextBox 34"/>
          <p:cNvSpPr txBox="1"/>
          <p:nvPr/>
        </p:nvSpPr>
        <p:spPr>
          <a:xfrm rot="21600000">
            <a:off x="2471738" y="3076575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5</a:t>
            </a:r>
          </a:p>
        </p:txBody>
      </p:sp>
      <p:sp>
        <p:nvSpPr>
          <p:cNvPr id="35" name="TextBox 35"/>
          <p:cNvSpPr txBox="1"/>
          <p:nvPr/>
        </p:nvSpPr>
        <p:spPr>
          <a:xfrm rot="21600000">
            <a:off x="2531269" y="2481263"/>
            <a:ext cx="27628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050" b="1" i="0" spc="75">
                <a:solidFill>
                  <a:srgbClr val="000000">
                    <a:alpha val="100000"/>
                  </a:srgbClr>
                </a:solidFill>
                <a:latin typeface="Poppins"/>
              </a:rPr>
              <a:t>4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672" y="33410"/>
            <a:ext cx="999831" cy="55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5"/>
          <p:cNvCxnSpPr>
            <a:cxnSpLocks/>
          </p:cNvCxnSpPr>
          <p:nvPr/>
        </p:nvCxnSpPr>
        <p:spPr>
          <a:xfrm rot="21600000">
            <a:off x="445385" y="586288"/>
            <a:ext cx="6924675" cy="0"/>
          </a:xfrm>
          <a:prstGeom prst="line">
            <a:avLst/>
          </a:prstGeom>
          <a:ln w="19050">
            <a:solidFill>
              <a:srgbClr val="000000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116680" y="1572985"/>
            <a:ext cx="4851836" cy="40687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21600000">
            <a:off x="4978002" y="1223135"/>
            <a:ext cx="2526563" cy="5715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ctr">
              <a:lnSpc>
                <a:spcPts val="2295"/>
              </a:lnSpc>
            </a:pPr>
            <a:r>
              <a:rPr lang="uk-UA" sz="1350" b="1" i="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ТЕМИ </a:t>
            </a:r>
          </a:p>
          <a:p>
            <a:pPr algn="ctr">
              <a:lnSpc>
                <a:spcPts val="2295"/>
              </a:lnSpc>
            </a:pPr>
            <a:r>
              <a:rPr lang="uk-UA" sz="1350" b="1" i="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анкетування</a:t>
            </a:r>
            <a:endParaRPr lang="en-US" sz="1350" b="1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 rot="21600000">
            <a:off x="4995862" y="1829084"/>
            <a:ext cx="2586094" cy="44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4400" rIns="0" bIns="0" rtlCol="0" anchor="t"/>
          <a:lstStyle/>
          <a:p>
            <a:pPr algn="just">
              <a:lnSpc>
                <a:spcPts val="1785"/>
              </a:lnSpc>
            </a:pPr>
            <a:r>
              <a:rPr lang="en-US" sz="1050" b="1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1</a:t>
            </a:r>
            <a:r>
              <a:rPr lang="en-US" sz="105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 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Повноваження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ОТГ в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галузі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земельних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відносин</a:t>
            </a:r>
            <a:endParaRPr lang="en-US" sz="1000" b="0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cxnSp>
        <p:nvCxnSpPr>
          <p:cNvPr id="9" name="Straight Connector 9"/>
          <p:cNvCxnSpPr>
            <a:cxnSpLocks/>
          </p:cNvCxnSpPr>
          <p:nvPr/>
        </p:nvCxnSpPr>
        <p:spPr>
          <a:xfrm rot="1800000">
            <a:off x="7163656" y="1360739"/>
            <a:ext cx="412625" cy="0"/>
          </a:xfrm>
          <a:prstGeom prst="line">
            <a:avLst/>
          </a:prstGeom>
          <a:ln w="38100">
            <a:solidFill>
              <a:srgbClr val="F5A623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"/>
          <p:cNvCxnSpPr>
            <a:cxnSpLocks/>
          </p:cNvCxnSpPr>
          <p:nvPr/>
        </p:nvCxnSpPr>
        <p:spPr>
          <a:xfrm rot="1800000">
            <a:off x="4658503" y="5538623"/>
            <a:ext cx="412625" cy="0"/>
          </a:xfrm>
          <a:prstGeom prst="line">
            <a:avLst/>
          </a:prstGeom>
          <a:ln w="38100">
            <a:solidFill>
              <a:srgbClr val="F5A623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/>
          <p:nvPr/>
        </p:nvSpPr>
        <p:spPr>
          <a:xfrm rot="21600000">
            <a:off x="116681" y="757238"/>
            <a:ext cx="7393838" cy="657225"/>
          </a:xfrm>
          <a:prstGeom prst="rect">
            <a:avLst/>
          </a:prstGeom>
          <a:noFill/>
        </p:spPr>
        <p:txBody>
          <a:bodyPr lIns="0" tIns="25200" rIns="0" bIns="0" rtlCol="0" anchor="t"/>
          <a:lstStyle/>
          <a:p>
            <a:pPr algn="ctr">
              <a:lnSpc>
                <a:spcPts val="2625"/>
              </a:lnSpc>
            </a:pPr>
            <a:r>
              <a:rPr lang="uk-UA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    Активність у</a:t>
            </a:r>
            <a:r>
              <a:rPr lang="en-US" b="1" i="0" spc="225" dirty="0" err="1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часник</a:t>
            </a:r>
            <a:r>
              <a:rPr lang="uk-UA" b="1" i="0" spc="225" dirty="0" err="1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ів</a:t>
            </a:r>
            <a:r>
              <a:rPr lang="en-US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b="1" i="0" spc="225" dirty="0" err="1">
                <a:solidFill>
                  <a:srgbClr val="000000">
                    <a:alpha val="100000"/>
                  </a:srgbClr>
                </a:solidFill>
                <a:latin typeface="Playfair Display"/>
              </a:rPr>
              <a:t>фахової</a:t>
            </a:r>
            <a:r>
              <a:rPr lang="en-US" b="1" i="0" spc="225" dirty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 </a:t>
            </a:r>
            <a:r>
              <a:rPr lang="en-US" b="1" i="0" spc="225" dirty="0" err="1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мережі</a:t>
            </a:r>
            <a:endParaRPr lang="en-US" b="1" i="0" spc="225" dirty="0">
              <a:solidFill>
                <a:srgbClr val="000000">
                  <a:alpha val="100000"/>
                </a:srgbClr>
              </a:solidFill>
              <a:latin typeface="Playfair Display"/>
            </a:endParaRPr>
          </a:p>
        </p:txBody>
      </p:sp>
      <p:sp>
        <p:nvSpPr>
          <p:cNvPr id="12" name="TextBox 12"/>
          <p:cNvSpPr txBox="1"/>
          <p:nvPr/>
        </p:nvSpPr>
        <p:spPr>
          <a:xfrm rot="21600000">
            <a:off x="4995861" y="2418230"/>
            <a:ext cx="2586094" cy="885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4400" rIns="0" bIns="0" rtlCol="0" anchor="t"/>
          <a:lstStyle/>
          <a:p>
            <a:pPr>
              <a:lnSpc>
                <a:spcPts val="1785"/>
              </a:lnSpc>
            </a:pPr>
            <a:r>
              <a:rPr lang="en-US" sz="1050" b="1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2</a:t>
            </a:r>
            <a:r>
              <a:rPr lang="en-US" sz="105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 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Передача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Держгеокадастром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земель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с/г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призначення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державної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власності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у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комунальну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власність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ОТГ</a:t>
            </a:r>
          </a:p>
        </p:txBody>
      </p:sp>
      <p:sp>
        <p:nvSpPr>
          <p:cNvPr id="13" name="TextBox 13"/>
          <p:cNvSpPr txBox="1"/>
          <p:nvPr/>
        </p:nvSpPr>
        <p:spPr>
          <a:xfrm rot="21600000">
            <a:off x="5013720" y="3477072"/>
            <a:ext cx="2550376" cy="666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4400" rIns="0" bIns="0" rtlCol="0" anchor="t"/>
          <a:lstStyle/>
          <a:p>
            <a:pPr algn="just">
              <a:lnSpc>
                <a:spcPts val="1785"/>
              </a:lnSpc>
            </a:pPr>
            <a:r>
              <a:rPr lang="en-US" sz="1050" b="1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3</a:t>
            </a:r>
            <a:r>
              <a:rPr lang="en-US" sz="105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 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Використання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/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утримання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/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збереження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/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відновлення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лісосмуг</a:t>
            </a:r>
            <a:endParaRPr lang="en-US" sz="1000" b="0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 rot="21600000">
            <a:off x="5031579" y="4284678"/>
            <a:ext cx="2514657" cy="666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4400" rIns="0" bIns="0" rtlCol="0" anchor="t"/>
          <a:lstStyle/>
          <a:p>
            <a:pPr algn="just">
              <a:lnSpc>
                <a:spcPts val="1785"/>
              </a:lnSpc>
            </a:pPr>
            <a:r>
              <a:rPr lang="en-US" sz="1050" b="1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4</a:t>
            </a:r>
            <a:r>
              <a:rPr lang="en-US" sz="105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 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Збільшення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надходжень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до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місцевого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бюджету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від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використання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земель</a:t>
            </a:r>
            <a:endParaRPr lang="en-US" sz="1000" b="0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 rot="21600000">
            <a:off x="5049438" y="5104726"/>
            <a:ext cx="2514658" cy="44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4400" rIns="0" bIns="0" rtlCol="0" anchor="t"/>
          <a:lstStyle/>
          <a:p>
            <a:pPr algn="just">
              <a:lnSpc>
                <a:spcPts val="1785"/>
              </a:lnSpc>
            </a:pPr>
            <a:r>
              <a:rPr lang="en-US" sz="1050" b="1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5</a:t>
            </a:r>
            <a:r>
              <a:rPr lang="en-US" sz="105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 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Передача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земель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в 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оренду</a:t>
            </a:r>
            <a:r>
              <a:rPr lang="en-US" sz="1000" b="0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/</a:t>
            </a:r>
            <a:r>
              <a:rPr lang="en-US" sz="1000" b="0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власність</a:t>
            </a:r>
            <a:endParaRPr lang="en-US" sz="1000" b="0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222" y="113204"/>
            <a:ext cx="573074" cy="3657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78" y="5912"/>
            <a:ext cx="999831" cy="55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21600000">
            <a:off x="6000750" y="238125"/>
            <a:ext cx="1407375" cy="4953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975"/>
              </a:lnSpc>
            </a:pPr>
            <a:r>
              <a:rPr lang="en-US" sz="975" b="1" dirty="0"/>
              <a:t/>
            </a:r>
            <a:br>
              <a:rPr lang="en-US" sz="975" b="1" dirty="0"/>
            </a:br>
            <a:endParaRPr lang="en-US" sz="975" b="1" dirty="0"/>
          </a:p>
        </p:txBody>
      </p:sp>
      <p:cxnSp>
        <p:nvCxnSpPr>
          <p:cNvPr id="5" name="Straight Connector 5"/>
          <p:cNvCxnSpPr>
            <a:cxnSpLocks/>
          </p:cNvCxnSpPr>
          <p:nvPr/>
        </p:nvCxnSpPr>
        <p:spPr>
          <a:xfrm rot="21600000">
            <a:off x="354514" y="585722"/>
            <a:ext cx="6924675" cy="0"/>
          </a:xfrm>
          <a:prstGeom prst="line">
            <a:avLst/>
          </a:prstGeom>
          <a:ln w="19050">
            <a:solidFill>
              <a:srgbClr val="000000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1913909" y="983976"/>
            <a:ext cx="3792179" cy="20484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21600000">
            <a:off x="354515" y="3233415"/>
            <a:ext cx="7126140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8000" rIns="0" bIns="0" rtlCol="0" anchor="t"/>
          <a:lstStyle/>
          <a:p>
            <a:pPr algn="ctr">
              <a:lnSpc>
                <a:spcPts val="2295"/>
              </a:lnSpc>
            </a:pPr>
            <a:r>
              <a:rPr lang="uk-UA" sz="1350" b="1" i="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Найбільшою п</a:t>
            </a:r>
            <a:r>
              <a:rPr lang="en-US" sz="1350" b="1" i="0" spc="150" dirty="0" err="1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роблем</a:t>
            </a:r>
            <a:r>
              <a:rPr lang="uk-UA" sz="1350" b="1" i="0" spc="150" dirty="0" err="1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ою</a:t>
            </a:r>
            <a:r>
              <a:rPr lang="uk-UA" sz="1350" b="1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350" b="1" i="0" spc="150" dirty="0" err="1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землекористування</a:t>
            </a:r>
            <a:r>
              <a:rPr lang="en-US" sz="1350" b="1" i="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350" b="1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в </a:t>
            </a:r>
            <a:r>
              <a:rPr lang="uk-UA" sz="1350" b="1" i="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ОТГ стало питання </a:t>
            </a:r>
          </a:p>
          <a:p>
            <a:pPr algn="ctr">
              <a:lnSpc>
                <a:spcPts val="2295"/>
              </a:lnSpc>
            </a:pPr>
            <a:r>
              <a:rPr lang="uk-UA" sz="1350" b="1" i="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1. </a:t>
            </a:r>
            <a:r>
              <a:rPr lang="ru-RU" sz="1350" b="1" spc="150" dirty="0" err="1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Повноваження</a:t>
            </a:r>
            <a:r>
              <a:rPr lang="ru-RU" sz="1350" b="1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ru-RU" sz="1350" b="1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ОТГ в </a:t>
            </a:r>
            <a:r>
              <a:rPr lang="ru-RU" sz="1350" b="1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галузі</a:t>
            </a:r>
            <a:r>
              <a:rPr lang="ru-RU" sz="1350" b="1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ru-RU" sz="1350" b="1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земельних</a:t>
            </a:r>
            <a:r>
              <a:rPr lang="ru-RU" sz="1350" b="1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ru-RU" sz="1350" b="1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відносин</a:t>
            </a:r>
            <a:endParaRPr lang="en-US" sz="1350" b="1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 rot="21600000">
            <a:off x="5185365" y="1807812"/>
            <a:ext cx="2324156" cy="44767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785"/>
              </a:lnSpc>
            </a:pPr>
            <a:endParaRPr lang="en-US" sz="1050" b="0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cxnSp>
        <p:nvCxnSpPr>
          <p:cNvPr id="9" name="Straight Connector 9"/>
          <p:cNvCxnSpPr>
            <a:cxnSpLocks/>
          </p:cNvCxnSpPr>
          <p:nvPr/>
        </p:nvCxnSpPr>
        <p:spPr>
          <a:xfrm rot="1800000">
            <a:off x="6784661" y="4202660"/>
            <a:ext cx="412625" cy="0"/>
          </a:xfrm>
          <a:prstGeom prst="line">
            <a:avLst/>
          </a:prstGeom>
          <a:ln w="38100">
            <a:solidFill>
              <a:srgbClr val="F5A623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/>
          <p:nvPr/>
        </p:nvSpPr>
        <p:spPr>
          <a:xfrm rot="21600000">
            <a:off x="116760" y="603916"/>
            <a:ext cx="7393838" cy="657225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ctr">
              <a:lnSpc>
                <a:spcPts val="2625"/>
              </a:lnSpc>
            </a:pPr>
            <a:r>
              <a:rPr lang="uk-UA" sz="1875" b="1" i="0" spc="225" dirty="0" smtClean="0">
                <a:solidFill>
                  <a:srgbClr val="000000">
                    <a:alpha val="100000"/>
                  </a:srgbClr>
                </a:solidFill>
                <a:latin typeface="Playfair Display"/>
              </a:rPr>
              <a:t>Результати визначено</a:t>
            </a:r>
            <a:endParaRPr lang="en-US" sz="1875" b="1" i="0" spc="225" dirty="0">
              <a:solidFill>
                <a:srgbClr val="000000">
                  <a:alpha val="100000"/>
                </a:srgbClr>
              </a:solidFill>
              <a:latin typeface="Playfair Display"/>
            </a:endParaRPr>
          </a:p>
        </p:txBody>
      </p:sp>
      <p:sp>
        <p:nvSpPr>
          <p:cNvPr id="12" name="TextBox 12"/>
          <p:cNvSpPr txBox="1"/>
          <p:nvPr/>
        </p:nvSpPr>
        <p:spPr>
          <a:xfrm rot="21600000">
            <a:off x="5186363" y="2372107"/>
            <a:ext cx="2288438" cy="88582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785"/>
              </a:lnSpc>
            </a:pPr>
            <a:endParaRPr lang="en-US" sz="1050" b="0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 rot="21600000">
            <a:off x="5185365" y="3593306"/>
            <a:ext cx="2288438" cy="6667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785"/>
              </a:lnSpc>
            </a:pPr>
            <a:endParaRPr lang="en-US" sz="1050" b="0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 rot="21600000">
            <a:off x="5126907" y="4371636"/>
            <a:ext cx="2288438" cy="6667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785"/>
              </a:lnSpc>
            </a:pPr>
            <a:endParaRPr lang="en-US" sz="1050" b="0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 rot="21600000">
            <a:off x="5222160" y="5069681"/>
            <a:ext cx="2288438" cy="44767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785"/>
              </a:lnSpc>
            </a:pPr>
            <a:endParaRPr lang="en-US" sz="1050" b="0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cxnSp>
        <p:nvCxnSpPr>
          <p:cNvPr id="16" name="Straight Connector 16"/>
          <p:cNvCxnSpPr>
            <a:cxnSpLocks/>
          </p:cNvCxnSpPr>
          <p:nvPr/>
        </p:nvCxnSpPr>
        <p:spPr>
          <a:xfrm rot="1800000">
            <a:off x="271678" y="5578731"/>
            <a:ext cx="412625" cy="0"/>
          </a:xfrm>
          <a:prstGeom prst="line">
            <a:avLst/>
          </a:prstGeom>
          <a:ln w="38100">
            <a:solidFill>
              <a:srgbClr val="F5A623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/>
          <p:cNvSpPr txBox="1"/>
          <p:nvPr/>
        </p:nvSpPr>
        <p:spPr>
          <a:xfrm rot="21600000">
            <a:off x="2654304" y="4132828"/>
            <a:ext cx="2526563" cy="2857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ctr">
              <a:lnSpc>
                <a:spcPts val="2295"/>
              </a:lnSpc>
            </a:pPr>
            <a:r>
              <a:rPr lang="en-US" sz="1350" b="1" i="0" u="sng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П</a:t>
            </a:r>
            <a:r>
              <a:rPr lang="uk-UA" sz="1350" b="1" i="0" u="sng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ІДСУМОК</a:t>
            </a:r>
            <a:endParaRPr lang="en-US" sz="1350" b="1" i="0" u="sng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 rot="21600000">
            <a:off x="1577817" y="4402931"/>
            <a:ext cx="5000627" cy="13335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785"/>
              </a:lnSpc>
            </a:pPr>
            <a:r>
              <a:rPr lang="en-US" sz="1050" b="1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Насамперед</a:t>
            </a:r>
            <a:r>
              <a:rPr lang="en-US" sz="1050" b="1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, </a:t>
            </a:r>
            <a:r>
              <a:rPr lang="en-US" sz="1050" b="1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платформа</a:t>
            </a:r>
            <a:r>
              <a:rPr lang="en-US" sz="1050" b="1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b="1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бере</a:t>
            </a:r>
            <a:r>
              <a:rPr lang="en-US" sz="1050" b="1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у </a:t>
            </a:r>
            <a:r>
              <a:rPr lang="en-US" sz="1050" b="1" i="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розробку</a:t>
            </a:r>
            <a:r>
              <a:rPr lang="en-US" sz="1050" b="1" i="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b="1" i="0" spc="150" dirty="0" err="1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наступні</a:t>
            </a:r>
            <a:r>
              <a:rPr lang="en-US" sz="1050" b="1" i="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b="1" i="0" spc="150" dirty="0" err="1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питанн</a:t>
            </a:r>
            <a:r>
              <a:rPr lang="uk-UA" sz="1050" b="1" i="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я:          </a:t>
            </a:r>
            <a:endParaRPr lang="en-US" sz="1050" b="0" i="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4598" y="4666224"/>
            <a:ext cx="7048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785"/>
              </a:lnSpc>
              <a:buFontTx/>
              <a:buChar char="-"/>
            </a:pPr>
            <a:r>
              <a:rPr lang="uk-UA" sz="1050" b="1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2.</a:t>
            </a:r>
            <a:r>
              <a:rPr lang="uk-UA" sz="105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 П</a:t>
            </a:r>
            <a:r>
              <a:rPr lang="en-US" sz="1050" spc="150" dirty="0" err="1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ередача</a:t>
            </a:r>
            <a:r>
              <a:rPr lang="en-US" sz="105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Держгеокадастром</a:t>
            </a:r>
            <a:r>
              <a:rPr lang="en-US" sz="105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земель</a:t>
            </a:r>
            <a:r>
              <a:rPr lang="en-US" sz="105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с/г</a:t>
            </a:r>
            <a:r>
              <a:rPr lang="uk-UA" sz="105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spc="150" dirty="0" err="1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призначення</a:t>
            </a:r>
            <a:r>
              <a:rPr lang="en-US" sz="105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spc="150" dirty="0" err="1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державної</a:t>
            </a:r>
            <a:r>
              <a:rPr lang="en-US" sz="105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власності</a:t>
            </a:r>
            <a:r>
              <a:rPr lang="en-US" sz="105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у </a:t>
            </a:r>
            <a:r>
              <a:rPr lang="en-US" sz="105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комунальну</a:t>
            </a:r>
            <a:r>
              <a:rPr lang="en-US" sz="105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</a:t>
            </a:r>
            <a:r>
              <a:rPr lang="en-US" sz="1050" spc="150" dirty="0" err="1">
                <a:solidFill>
                  <a:srgbClr val="000000">
                    <a:alpha val="100000"/>
                  </a:srgbClr>
                </a:solidFill>
                <a:latin typeface="Poppins"/>
              </a:rPr>
              <a:t>власність</a:t>
            </a:r>
            <a:r>
              <a:rPr lang="en-US" sz="1050" spc="150" dirty="0">
                <a:solidFill>
                  <a:srgbClr val="000000">
                    <a:alpha val="100000"/>
                  </a:srgbClr>
                </a:solidFill>
                <a:latin typeface="Poppins"/>
              </a:rPr>
              <a:t> ОТГ</a:t>
            </a:r>
            <a:r>
              <a:rPr lang="en-US" sz="105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,</a:t>
            </a:r>
            <a:endParaRPr lang="uk-UA" sz="1050" spc="150" dirty="0" smtClean="0">
              <a:solidFill>
                <a:srgbClr val="000000">
                  <a:alpha val="100000"/>
                </a:srgbClr>
              </a:solidFill>
              <a:latin typeface="Poppins"/>
            </a:endParaRPr>
          </a:p>
          <a:p>
            <a:pPr>
              <a:lnSpc>
                <a:spcPts val="1785"/>
              </a:lnSpc>
            </a:pPr>
            <a:endParaRPr lang="uk-UA" sz="1050" spc="150" dirty="0" smtClean="0">
              <a:solidFill>
                <a:srgbClr val="000000">
                  <a:alpha val="100000"/>
                </a:srgbClr>
              </a:solidFill>
              <a:latin typeface="Poppins"/>
            </a:endParaRPr>
          </a:p>
          <a:p>
            <a:pPr marL="171450" indent="-171450">
              <a:lnSpc>
                <a:spcPts val="1785"/>
              </a:lnSpc>
              <a:buFontTx/>
              <a:buChar char="-"/>
            </a:pPr>
            <a:r>
              <a:rPr lang="uk-UA" sz="1050" b="1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3.</a:t>
            </a:r>
            <a:r>
              <a:rPr lang="uk-UA" sz="1050" spc="150" dirty="0" smtClean="0">
                <a:solidFill>
                  <a:srgbClr val="000000">
                    <a:alpha val="100000"/>
                  </a:srgbClr>
                </a:solidFill>
                <a:latin typeface="Poppins"/>
              </a:rPr>
              <a:t> Використання/утримання /збереження/відновлення лісосмуг</a:t>
            </a:r>
            <a:endParaRPr lang="en-US" sz="1050" spc="150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900" y="89026"/>
            <a:ext cx="573074" cy="3657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078" y="12745"/>
            <a:ext cx="999831" cy="55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21600000">
            <a:off x="6000750" y="238125"/>
            <a:ext cx="1407375" cy="4953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975"/>
              </a:lnSpc>
            </a:pPr>
            <a:endParaRPr lang="en-US" sz="975" b="1" dirty="0"/>
          </a:p>
        </p:txBody>
      </p:sp>
      <p:sp>
        <p:nvSpPr>
          <p:cNvPr id="5" name="TextBox 5"/>
          <p:cNvSpPr txBox="1"/>
          <p:nvPr/>
        </p:nvSpPr>
        <p:spPr>
          <a:xfrm rot="21600000">
            <a:off x="2786063" y="1804988"/>
            <a:ext cx="3988650" cy="533400"/>
          </a:xfrm>
          <a:prstGeom prst="rect">
            <a:avLst/>
          </a:prstGeom>
        </p:spPr>
        <p:txBody>
          <a:bodyPr lIns="0" tIns="43200" rIns="0" bIns="0" rtlCol="0" anchor="t"/>
          <a:lstStyle/>
          <a:p>
            <a:pPr algn="r">
              <a:lnSpc>
                <a:spcPts val="4200"/>
              </a:lnSpc>
            </a:pPr>
            <a:endParaRPr lang="en-US" sz="3000" b="1" i="0" spc="225" dirty="0">
              <a:solidFill>
                <a:srgbClr val="000000">
                  <a:alpha val="100000"/>
                </a:srgbClr>
              </a:solidFill>
              <a:latin typeface="Playfair Display"/>
            </a:endParaRPr>
          </a:p>
        </p:txBody>
      </p:sp>
      <p:cxnSp>
        <p:nvCxnSpPr>
          <p:cNvPr id="6" name="Straight Connector 6"/>
          <p:cNvCxnSpPr>
            <a:cxnSpLocks/>
          </p:cNvCxnSpPr>
          <p:nvPr/>
        </p:nvCxnSpPr>
        <p:spPr>
          <a:xfrm rot="21600000">
            <a:off x="536127" y="593578"/>
            <a:ext cx="6924675" cy="0"/>
          </a:xfrm>
          <a:prstGeom prst="line">
            <a:avLst/>
          </a:prstGeom>
          <a:ln w="19050">
            <a:solidFill>
              <a:srgbClr val="000000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8"/>
          <p:cNvGrpSpPr/>
          <p:nvPr/>
        </p:nvGrpSpPr>
        <p:grpSpPr>
          <a:xfrm rot="21600000">
            <a:off x="-1109982" y="3086099"/>
            <a:ext cx="6093812" cy="2628901"/>
            <a:chOff x="-3616446" y="1375968"/>
            <a:chExt cx="9071217" cy="4487065"/>
          </a:xfrm>
        </p:grpSpPr>
        <p:sp>
          <p:nvSpPr>
            <p:cNvPr id="7" name="Freeform 7"/>
            <p:cNvSpPr/>
            <p:nvPr/>
          </p:nvSpPr>
          <p:spPr>
            <a:xfrm>
              <a:off x="-3616446" y="1375968"/>
              <a:ext cx="9071217" cy="4487065"/>
            </a:xfrm>
            <a:custGeom>
              <a:avLst/>
              <a:gdLst/>
              <a:ahLst/>
              <a:cxnLst/>
              <a:rect l="0" t="0" r="0" b="0"/>
              <a:pathLst>
                <a:path w="302895" h="210883">
                  <a:moveTo>
                    <a:pt x="151409" y="0"/>
                  </a:moveTo>
                  <a:lnTo>
                    <a:pt x="0" y="210883"/>
                  </a:lnTo>
                  <a:lnTo>
                    <a:pt x="302895" y="210883"/>
                  </a:lnTo>
                  <a:lnTo>
                    <a:pt x="151409" y="0"/>
                  </a:lnTo>
                  <a:close/>
                </a:path>
              </a:pathLst>
            </a:custGeom>
            <a:blipFill>
              <a:blip r:embed="rId2">
                <a:alphaModFix/>
              </a:blip>
              <a:stretch>
                <a:fillRect l="20790" t="-427" r="-9795" b="-1985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 rot="21600000">
            <a:off x="5437230" y="4775137"/>
            <a:ext cx="1531200" cy="514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r">
              <a:lnSpc>
                <a:spcPts val="1365"/>
              </a:lnSpc>
            </a:pPr>
            <a:r>
              <a:rPr lang="en-US" sz="1050" b="1" i="0" spc="75" dirty="0" err="1">
                <a:solidFill>
                  <a:srgbClr val="009999"/>
                </a:solidFill>
                <a:latin typeface="Poppins"/>
              </a:rPr>
              <a:t>Дякую</a:t>
            </a:r>
            <a:r>
              <a:rPr lang="en-US" sz="1050" b="1" i="0" spc="75" dirty="0">
                <a:solidFill>
                  <a:srgbClr val="009999"/>
                </a:solidFill>
                <a:latin typeface="Poppins"/>
              </a:rPr>
              <a:t> </a:t>
            </a:r>
            <a:r>
              <a:rPr lang="en-US" sz="1050" b="1" i="0" spc="75" dirty="0" err="1">
                <a:solidFill>
                  <a:srgbClr val="009999"/>
                </a:solidFill>
                <a:latin typeface="Poppins"/>
              </a:rPr>
              <a:t>за</a:t>
            </a:r>
            <a:r>
              <a:rPr lang="en-US" sz="1050" b="1" i="0" spc="75" dirty="0">
                <a:solidFill>
                  <a:srgbClr val="009999"/>
                </a:solidFill>
                <a:latin typeface="Poppins"/>
              </a:rPr>
              <a:t> </a:t>
            </a:r>
            <a:r>
              <a:rPr lang="en-US" sz="1050" b="1" i="0" spc="75" dirty="0" err="1" smtClean="0">
                <a:solidFill>
                  <a:srgbClr val="009999"/>
                </a:solidFill>
                <a:latin typeface="Poppins"/>
              </a:rPr>
              <a:t>увагу</a:t>
            </a:r>
            <a:r>
              <a:rPr lang="en-US" sz="1050" b="0" i="0" spc="75" dirty="0" smtClean="0">
                <a:solidFill>
                  <a:srgbClr val="009999"/>
                </a:solidFill>
                <a:latin typeface="Poppins"/>
              </a:rPr>
              <a:t> </a:t>
            </a:r>
            <a:endParaRPr lang="en-US" sz="1050" b="0" i="0" spc="75" dirty="0">
              <a:solidFill>
                <a:srgbClr val="009999"/>
              </a:solidFill>
              <a:latin typeface="Poppins"/>
            </a:endParaRPr>
          </a:p>
          <a:p>
            <a:pPr algn="r">
              <a:lnSpc>
                <a:spcPts val="1365"/>
              </a:lnSpc>
            </a:pPr>
            <a:endParaRPr lang="en-US" sz="1050" b="0" i="0" spc="75" dirty="0">
              <a:solidFill>
                <a:srgbClr val="000000">
                  <a:alpha val="100000"/>
                </a:srgbClr>
              </a:solidFill>
              <a:latin typeface="Poppins"/>
            </a:endParaRPr>
          </a:p>
        </p:txBody>
      </p:sp>
      <p:cxnSp>
        <p:nvCxnSpPr>
          <p:cNvPr id="10" name="Straight Connector 10"/>
          <p:cNvCxnSpPr>
            <a:cxnSpLocks/>
          </p:cNvCxnSpPr>
          <p:nvPr/>
        </p:nvCxnSpPr>
        <p:spPr>
          <a:xfrm>
            <a:off x="5288529" y="5203413"/>
            <a:ext cx="295266" cy="290564"/>
          </a:xfrm>
          <a:prstGeom prst="line">
            <a:avLst/>
          </a:prstGeom>
          <a:ln w="38100">
            <a:solidFill>
              <a:srgbClr val="F5A623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>
            <a:cxnSpLocks/>
          </p:cNvCxnSpPr>
          <p:nvPr/>
        </p:nvCxnSpPr>
        <p:spPr>
          <a:xfrm>
            <a:off x="6983190" y="4603527"/>
            <a:ext cx="289147" cy="274659"/>
          </a:xfrm>
          <a:prstGeom prst="line">
            <a:avLst/>
          </a:prstGeom>
          <a:ln w="38100">
            <a:solidFill>
              <a:srgbClr val="F5A623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259" y="175139"/>
            <a:ext cx="573074" cy="3657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197" y="1540918"/>
            <a:ext cx="3545609" cy="198795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05240" y="695604"/>
            <a:ext cx="6414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9999"/>
                </a:solidFill>
              </a:rPr>
              <a:t>Анонси</a:t>
            </a:r>
            <a:r>
              <a:rPr lang="ru-RU" sz="2000" b="1" dirty="0" smtClean="0">
                <a:solidFill>
                  <a:srgbClr val="009999"/>
                </a:solidFill>
              </a:rPr>
              <a:t> на </a:t>
            </a:r>
            <a:r>
              <a:rPr lang="ru-RU" sz="2000" b="1" dirty="0" err="1" smtClean="0">
                <a:solidFill>
                  <a:srgbClr val="009999"/>
                </a:solidFill>
              </a:rPr>
              <a:t>сайті</a:t>
            </a:r>
            <a:r>
              <a:rPr lang="ru-RU" b="1" dirty="0">
                <a:solidFill>
                  <a:srgbClr val="009999"/>
                </a:solidFill>
              </a:rPr>
              <a:t> </a:t>
            </a:r>
            <a:r>
              <a:rPr lang="ru-RU" b="1" dirty="0" err="1" smtClean="0">
                <a:solidFill>
                  <a:srgbClr val="009999"/>
                </a:solidFill>
              </a:rPr>
              <a:t>Всеукраїнської</a:t>
            </a:r>
            <a:r>
              <a:rPr lang="ru-RU" b="1" dirty="0" smtClean="0">
                <a:solidFill>
                  <a:srgbClr val="009999"/>
                </a:solidFill>
              </a:rPr>
              <a:t> </a:t>
            </a:r>
            <a:r>
              <a:rPr lang="ru-RU" b="1" dirty="0" err="1" smtClean="0">
                <a:solidFill>
                  <a:srgbClr val="009999"/>
                </a:solidFill>
              </a:rPr>
              <a:t>Асоціації</a:t>
            </a:r>
            <a:r>
              <a:rPr lang="ru-RU" b="1" dirty="0" smtClean="0">
                <a:solidFill>
                  <a:srgbClr val="009999"/>
                </a:solidFill>
              </a:rPr>
              <a:t> </a:t>
            </a:r>
            <a:r>
              <a:rPr lang="ru-RU" b="1" dirty="0">
                <a:solidFill>
                  <a:srgbClr val="009999"/>
                </a:solidFill>
              </a:rPr>
              <a:t>ОТГ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62520" y="5048512"/>
            <a:ext cx="1909818" cy="275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365"/>
              </a:lnSpc>
            </a:pPr>
            <a:r>
              <a:rPr lang="uk-UA" sz="1400" b="1" spc="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oppins"/>
              </a:rPr>
              <a:t>   </a:t>
            </a:r>
            <a:r>
              <a:rPr lang="uk-UA" sz="1400" b="1" spc="75" dirty="0" smtClean="0">
                <a:solidFill>
                  <a:srgbClr val="DB8951"/>
                </a:solidFill>
                <a:latin typeface="Poppins"/>
              </a:rPr>
              <a:t>УСПІШНІ </a:t>
            </a:r>
            <a:r>
              <a:rPr lang="uk-UA" sz="1400" b="1" spc="75" dirty="0">
                <a:solidFill>
                  <a:srgbClr val="DB8951"/>
                </a:solidFill>
                <a:latin typeface="Poppins"/>
              </a:rPr>
              <a:t>РАЗОМ!</a:t>
            </a:r>
            <a:endParaRPr lang="en-US" sz="1400" b="1" spc="75" dirty="0">
              <a:solidFill>
                <a:srgbClr val="DB8951"/>
              </a:solidFill>
              <a:latin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157</Words>
  <Application>Microsoft Office PowerPoint</Application>
  <PresentationFormat>Произвольный</PresentationFormat>
  <Paragraphs>55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Wingdings 3</vt:lpstr>
      <vt:lpstr>Poppins</vt:lpstr>
      <vt:lpstr>Arial</vt:lpstr>
      <vt:lpstr>Playfair Display</vt:lpstr>
      <vt:lpstr>Century Gothic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21</cp:revision>
  <dcterms:created xsi:type="dcterms:W3CDTF">2020-10-20T15:04:23Z</dcterms:created>
  <dcterms:modified xsi:type="dcterms:W3CDTF">2020-10-21T10:18:22Z</dcterms:modified>
</cp:coreProperties>
</file>